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5143500" cx="9144000"/>
  <p:notesSz cx="6858000" cy="9144000"/>
  <p:embeddedFontLst>
    <p:embeddedFont>
      <p:font typeface="Roboto"/>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Roboto-bold.fntdata"/><Relationship Id="rId27" Type="http://schemas.openxmlformats.org/officeDocument/2006/relationships/font" Target="fonts/Roboto-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oboto-italic.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Roboto-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702685c018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702685c018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702685c018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2702685c018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702685c018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702685c018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702685c018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702685c018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702685c018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2702685c018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702685c018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702685c018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702685c018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2702685c018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702685c018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2702685c018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702685c018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702685c018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702685c018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2702685c018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702685c01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702685c01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702685c018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702685c018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702685c018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2702685c018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702685c018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702685c01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702685c018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702685c018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702685c018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702685c018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702685c018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2702685c018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702685c018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2702685c018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702685c018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2702685c018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702685c018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2702685c018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0" y="744575"/>
            <a:ext cx="8520600" cy="1141800"/>
          </a:xfrm>
          <a:prstGeom prst="rect">
            <a:avLst/>
          </a:prstGeom>
        </p:spPr>
        <p:txBody>
          <a:bodyPr anchorCtr="0" anchor="b" bIns="91425" lIns="91425" spcFirstLastPara="1" rIns="91425" wrap="square" tIns="91425">
            <a:normAutofit/>
          </a:bodyPr>
          <a:lstStyle/>
          <a:p>
            <a:pPr indent="0" lvl="0" marL="0" rtl="0" algn="ctr">
              <a:lnSpc>
                <a:spcPct val="115000"/>
              </a:lnSpc>
              <a:spcBef>
                <a:spcPts val="0"/>
              </a:spcBef>
              <a:spcAft>
                <a:spcPts val="0"/>
              </a:spcAft>
              <a:buClr>
                <a:schemeClr val="dk1"/>
              </a:buClr>
              <a:buSzPts val="1100"/>
              <a:buFont typeface="Arial"/>
              <a:buNone/>
            </a:pPr>
            <a:r>
              <a:rPr b="1" lang="en" sz="3600"/>
              <a:t>“Sirs, What Must I Do To Be Saved?!”</a:t>
            </a:r>
            <a:endParaRPr sz="7000"/>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09" name="Google Shape;109;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1200"/>
              </a:spcAft>
              <a:buClr>
                <a:schemeClr val="dk1"/>
              </a:buClr>
              <a:buSzPts val="1100"/>
              <a:buFont typeface="Arial"/>
              <a:buNone/>
            </a:pPr>
            <a:r>
              <a:rPr b="1" i="1" lang="en" sz="3000">
                <a:solidFill>
                  <a:schemeClr val="dk1"/>
                </a:solidFill>
                <a:highlight>
                  <a:srgbClr val="FFFFFF"/>
                </a:highlight>
                <a:latin typeface="Roboto"/>
                <a:ea typeface="Roboto"/>
                <a:cs typeface="Roboto"/>
                <a:sym typeface="Roboto"/>
              </a:rPr>
              <a:t>throughout all the region of Judea, and even to the Gentiles, that they should repent and turn to God, performing deeds appropriate to repentance.</a:t>
            </a:r>
            <a:endParaRPr sz="30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1200"/>
              </a:spcBef>
              <a:spcAft>
                <a:spcPts val="1200"/>
              </a:spcAft>
              <a:buClr>
                <a:schemeClr val="dk1"/>
              </a:buClr>
              <a:buSzPts val="1100"/>
              <a:buFont typeface="Arial"/>
              <a:buNone/>
            </a:pPr>
            <a:r>
              <a:rPr b="1" lang="en" sz="3000">
                <a:highlight>
                  <a:srgbClr val="FFFFFF"/>
                </a:highlight>
                <a:latin typeface="Roboto"/>
                <a:ea typeface="Roboto"/>
                <a:cs typeface="Roboto"/>
                <a:sym typeface="Roboto"/>
              </a:rPr>
              <a:t>Matthew 10:32 </a:t>
            </a:r>
            <a:endParaRPr sz="3000"/>
          </a:p>
        </p:txBody>
      </p:sp>
      <p:sp>
        <p:nvSpPr>
          <p:cNvPr id="115" name="Google Shape;115;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1200"/>
              </a:spcAft>
              <a:buClr>
                <a:schemeClr val="dk1"/>
              </a:buClr>
              <a:buSzPts val="1100"/>
              <a:buFont typeface="Arial"/>
              <a:buNone/>
            </a:pPr>
            <a:r>
              <a:rPr b="1" i="1" lang="en" sz="3000">
                <a:solidFill>
                  <a:schemeClr val="dk1"/>
                </a:solidFill>
                <a:highlight>
                  <a:srgbClr val="FFFFFF"/>
                </a:highlight>
                <a:latin typeface="Roboto"/>
                <a:ea typeface="Roboto"/>
                <a:cs typeface="Roboto"/>
                <a:sym typeface="Roboto"/>
              </a:rPr>
              <a:t>“Therefore everyone who confesses Me before men, I will also confess him before My Father who is in heaven.</a:t>
            </a:r>
            <a:endParaRPr sz="30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1200"/>
              </a:spcBef>
              <a:spcAft>
                <a:spcPts val="1200"/>
              </a:spcAft>
              <a:buClr>
                <a:schemeClr val="dk1"/>
              </a:buClr>
              <a:buSzPts val="1100"/>
              <a:buFont typeface="Arial"/>
              <a:buNone/>
            </a:pPr>
            <a:r>
              <a:rPr b="1" lang="en" sz="3000">
                <a:highlight>
                  <a:srgbClr val="FFFFFF"/>
                </a:highlight>
                <a:latin typeface="Roboto"/>
                <a:ea typeface="Roboto"/>
                <a:cs typeface="Roboto"/>
                <a:sym typeface="Roboto"/>
              </a:rPr>
              <a:t>John 3:3</a:t>
            </a:r>
            <a:endParaRPr sz="3000"/>
          </a:p>
        </p:txBody>
      </p:sp>
      <p:sp>
        <p:nvSpPr>
          <p:cNvPr id="121" name="Google Shape;121;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1200"/>
              </a:spcAft>
              <a:buClr>
                <a:schemeClr val="dk1"/>
              </a:buClr>
              <a:buSzPts val="1100"/>
              <a:buFont typeface="Arial"/>
              <a:buNone/>
            </a:pPr>
            <a:r>
              <a:rPr b="1" i="1" lang="en" sz="3000">
                <a:solidFill>
                  <a:schemeClr val="dk1"/>
                </a:solidFill>
                <a:highlight>
                  <a:srgbClr val="FFFFFF"/>
                </a:highlight>
                <a:latin typeface="Roboto"/>
                <a:ea typeface="Roboto"/>
                <a:cs typeface="Roboto"/>
                <a:sym typeface="Roboto"/>
              </a:rPr>
              <a:t>Jesus answered and said to him, “Truly, truly, I say to you, unless one is born again he cannot see the kingdom of God.” </a:t>
            </a:r>
            <a:endParaRPr sz="30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1200"/>
              </a:spcBef>
              <a:spcAft>
                <a:spcPts val="1200"/>
              </a:spcAft>
              <a:buClr>
                <a:schemeClr val="dk1"/>
              </a:buClr>
              <a:buSzPts val="1100"/>
              <a:buFont typeface="Arial"/>
              <a:buNone/>
            </a:pPr>
            <a:r>
              <a:rPr b="1" lang="en" sz="3000">
                <a:highlight>
                  <a:srgbClr val="FFFFFF"/>
                </a:highlight>
                <a:latin typeface="Roboto"/>
                <a:ea typeface="Roboto"/>
                <a:cs typeface="Roboto"/>
                <a:sym typeface="Roboto"/>
              </a:rPr>
              <a:t>Matthew 28:18b-20a</a:t>
            </a:r>
            <a:endParaRPr sz="3000"/>
          </a:p>
        </p:txBody>
      </p:sp>
      <p:sp>
        <p:nvSpPr>
          <p:cNvPr id="127" name="Google Shape;127;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1200"/>
              </a:spcAft>
              <a:buClr>
                <a:schemeClr val="dk1"/>
              </a:buClr>
              <a:buSzPts val="1100"/>
              <a:buFont typeface="Arial"/>
              <a:buNone/>
            </a:pPr>
            <a:r>
              <a:rPr b="1" i="1" lang="en" sz="3000">
                <a:solidFill>
                  <a:schemeClr val="dk1"/>
                </a:solidFill>
                <a:highlight>
                  <a:srgbClr val="FFFFFF"/>
                </a:highlight>
                <a:latin typeface="Roboto"/>
                <a:ea typeface="Roboto"/>
                <a:cs typeface="Roboto"/>
                <a:sym typeface="Roboto"/>
              </a:rPr>
              <a:t>“All authority has been given to Me in heaven and on earth. 19 Go therefore and make disciples of all the nations, baptizing them in the name of the Father and the Son and the Holy Spirit, 20 teaching them to observe all that I commanded you;</a:t>
            </a:r>
            <a:endParaRPr sz="30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en" sz="3000">
                <a:highlight>
                  <a:srgbClr val="FFFFFF"/>
                </a:highlight>
                <a:latin typeface="Roboto"/>
                <a:ea typeface="Roboto"/>
                <a:cs typeface="Roboto"/>
                <a:sym typeface="Roboto"/>
              </a:rPr>
              <a:t>Mark 16:16</a:t>
            </a:r>
            <a:endParaRPr sz="3000"/>
          </a:p>
        </p:txBody>
      </p:sp>
      <p:sp>
        <p:nvSpPr>
          <p:cNvPr id="133" name="Google Shape;133;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i="1" lang="en" sz="3000">
                <a:solidFill>
                  <a:schemeClr val="dk1"/>
                </a:solidFill>
                <a:highlight>
                  <a:srgbClr val="FFFFFF"/>
                </a:highlight>
                <a:latin typeface="Roboto"/>
                <a:ea typeface="Roboto"/>
                <a:cs typeface="Roboto"/>
                <a:sym typeface="Roboto"/>
              </a:rPr>
              <a:t>He who has believed and has been baptized shall be saved; but he who has disbelieved shall be condemned.</a:t>
            </a:r>
            <a:endParaRPr sz="30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en" sz="3000">
                <a:highlight>
                  <a:srgbClr val="FFFFFF"/>
                </a:highlight>
                <a:latin typeface="Roboto"/>
                <a:ea typeface="Roboto"/>
                <a:cs typeface="Roboto"/>
                <a:sym typeface="Roboto"/>
              </a:rPr>
              <a:t>Acts 22:16</a:t>
            </a:r>
            <a:endParaRPr sz="3000"/>
          </a:p>
        </p:txBody>
      </p:sp>
      <p:sp>
        <p:nvSpPr>
          <p:cNvPr id="139" name="Google Shape;139;p2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i="1" lang="en" sz="3000">
                <a:solidFill>
                  <a:schemeClr val="dk1"/>
                </a:solidFill>
                <a:highlight>
                  <a:srgbClr val="FFFFFF"/>
                </a:highlight>
                <a:latin typeface="Roboto"/>
                <a:ea typeface="Roboto"/>
                <a:cs typeface="Roboto"/>
                <a:sym typeface="Roboto"/>
              </a:rPr>
              <a:t>Now why do you delay? Get up and be baptized, and wash away your sins, calling on His name.</a:t>
            </a:r>
            <a:endParaRPr sz="30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en" sz="3000">
                <a:highlight>
                  <a:srgbClr val="FFFFFF"/>
                </a:highlight>
                <a:latin typeface="Roboto"/>
                <a:ea typeface="Roboto"/>
                <a:cs typeface="Roboto"/>
                <a:sym typeface="Roboto"/>
              </a:rPr>
              <a:t>Matthew 7:21</a:t>
            </a:r>
            <a:endParaRPr sz="3000"/>
          </a:p>
        </p:txBody>
      </p:sp>
      <p:sp>
        <p:nvSpPr>
          <p:cNvPr id="145" name="Google Shape;145;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i="1" lang="en" sz="3000">
                <a:solidFill>
                  <a:schemeClr val="dk1"/>
                </a:solidFill>
                <a:highlight>
                  <a:srgbClr val="FFFFFF"/>
                </a:highlight>
                <a:latin typeface="Roboto"/>
                <a:ea typeface="Roboto"/>
                <a:cs typeface="Roboto"/>
                <a:sym typeface="Roboto"/>
              </a:rPr>
              <a:t> “Not everyone who says to Me, ‘Lord, Lord,’ will enter the kingdom of heaven, but he who does the will of My Father who is in heaven will enter.”</a:t>
            </a:r>
            <a:endParaRPr sz="30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en" sz="3000">
                <a:highlight>
                  <a:srgbClr val="FFFFFF"/>
                </a:highlight>
                <a:latin typeface="Roboto"/>
                <a:ea typeface="Roboto"/>
                <a:cs typeface="Roboto"/>
                <a:sym typeface="Roboto"/>
              </a:rPr>
              <a:t>2 Peter 2:20-22</a:t>
            </a:r>
            <a:endParaRPr sz="3000"/>
          </a:p>
        </p:txBody>
      </p:sp>
      <p:sp>
        <p:nvSpPr>
          <p:cNvPr id="151" name="Google Shape;151;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i="1" lang="en" sz="3000">
                <a:solidFill>
                  <a:schemeClr val="dk1"/>
                </a:solidFill>
                <a:highlight>
                  <a:srgbClr val="FFFFFF"/>
                </a:highlight>
                <a:latin typeface="Roboto"/>
                <a:ea typeface="Roboto"/>
                <a:cs typeface="Roboto"/>
                <a:sym typeface="Roboto"/>
              </a:rPr>
              <a:t>20 For if, after they have escaped the defilements of the world by the knowledge of the Lord and Savior Jesus Christ, they are again entangled in them and are overcome, the last state has become worse for them than the first. </a:t>
            </a:r>
            <a:endParaRPr sz="30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57" name="Google Shape;157;p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i="1" lang="en" sz="3000">
                <a:solidFill>
                  <a:schemeClr val="dk1"/>
                </a:solidFill>
                <a:highlight>
                  <a:srgbClr val="FFFFFF"/>
                </a:highlight>
                <a:latin typeface="Roboto"/>
                <a:ea typeface="Roboto"/>
                <a:cs typeface="Roboto"/>
                <a:sym typeface="Roboto"/>
              </a:rPr>
              <a:t>21 For it would be better for them not to have known the way of righteousness, than having known it, to turn away from the holy commandment handed on to them. 22 It has happened to them according to the true proverb,</a:t>
            </a:r>
            <a:endParaRPr sz="30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63" name="Google Shape;163;p3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i="1" lang="en" sz="3000">
                <a:solidFill>
                  <a:schemeClr val="dk1"/>
                </a:solidFill>
                <a:highlight>
                  <a:srgbClr val="FFFFFF"/>
                </a:highlight>
                <a:latin typeface="Roboto"/>
                <a:ea typeface="Roboto"/>
                <a:cs typeface="Roboto"/>
                <a:sym typeface="Roboto"/>
              </a:rPr>
              <a:t>“A </a:t>
            </a:r>
            <a:r>
              <a:rPr b="1" i="1" lang="en" sz="3000" cap="small">
                <a:solidFill>
                  <a:schemeClr val="dk1"/>
                </a:solidFill>
                <a:highlight>
                  <a:srgbClr val="FFFFFF"/>
                </a:highlight>
                <a:latin typeface="Roboto"/>
                <a:ea typeface="Roboto"/>
                <a:cs typeface="Roboto"/>
                <a:sym typeface="Roboto"/>
              </a:rPr>
              <a:t>dog returns to its own vomit</a:t>
            </a:r>
            <a:r>
              <a:rPr b="1" i="1" lang="en" sz="3000">
                <a:solidFill>
                  <a:schemeClr val="dk1"/>
                </a:solidFill>
                <a:highlight>
                  <a:srgbClr val="FFFFFF"/>
                </a:highlight>
                <a:latin typeface="Roboto"/>
                <a:ea typeface="Roboto"/>
                <a:cs typeface="Roboto"/>
                <a:sym typeface="Roboto"/>
              </a:rPr>
              <a:t>,” and, “A sow, after washing, returns to wallowing in the mire.”</a:t>
            </a:r>
            <a:endParaRPr sz="30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en" sz="3000"/>
              <a:t>2 Peter 3:9</a:t>
            </a:r>
            <a:endParaRPr sz="3000"/>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i="1" lang="en" sz="3000">
                <a:solidFill>
                  <a:schemeClr val="dk1"/>
                </a:solidFill>
                <a:highlight>
                  <a:srgbClr val="FFFFFF"/>
                </a:highlight>
                <a:latin typeface="Roboto"/>
                <a:ea typeface="Roboto"/>
                <a:cs typeface="Roboto"/>
                <a:sym typeface="Roboto"/>
              </a:rPr>
              <a:t>The Lord is not slow about His promise, as some count slowness, but is patient toward you, not wishing for any to perish but for all to come to repentance.</a:t>
            </a:r>
            <a:endParaRPr sz="30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i="1" lang="en" sz="3000">
                <a:highlight>
                  <a:srgbClr val="FFFFFF"/>
                </a:highlight>
                <a:latin typeface="Roboto"/>
                <a:ea typeface="Roboto"/>
                <a:cs typeface="Roboto"/>
                <a:sym typeface="Roboto"/>
              </a:rPr>
              <a:t>“The benefits of being in Christ”</a:t>
            </a:r>
            <a:endParaRPr i="1" sz="3000"/>
          </a:p>
        </p:txBody>
      </p:sp>
      <p:sp>
        <p:nvSpPr>
          <p:cNvPr id="169" name="Google Shape;169;p3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i="1" lang="en" sz="3000"/>
              <a:t>Blessed Assurance!!</a:t>
            </a:r>
            <a:endParaRPr i="1" sz="3000"/>
          </a:p>
          <a:p>
            <a:pPr indent="0" lvl="0" marL="0" rtl="0" algn="l">
              <a:spcBef>
                <a:spcPts val="1200"/>
              </a:spcBef>
              <a:spcAft>
                <a:spcPts val="0"/>
              </a:spcAft>
              <a:buNone/>
            </a:pPr>
            <a:r>
              <a:rPr i="1" lang="en" sz="3000"/>
              <a:t>Sins Washed Away!!</a:t>
            </a:r>
            <a:endParaRPr i="1" sz="3000"/>
          </a:p>
          <a:p>
            <a:pPr indent="0" lvl="0" marL="0" rtl="0" algn="l">
              <a:spcBef>
                <a:spcPts val="1200"/>
              </a:spcBef>
              <a:spcAft>
                <a:spcPts val="1200"/>
              </a:spcAft>
              <a:buNone/>
            </a:pPr>
            <a:r>
              <a:rPr i="1" lang="en" sz="3000"/>
              <a:t>Intimate Relationship with God, With Christ Jesus, The Holy Spirit!!</a:t>
            </a:r>
            <a:endParaRPr i="1" sz="30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en" sz="3000">
                <a:highlight>
                  <a:srgbClr val="FFFFFF"/>
                </a:highlight>
                <a:latin typeface="Roboto"/>
                <a:ea typeface="Roboto"/>
                <a:cs typeface="Roboto"/>
                <a:sym typeface="Roboto"/>
              </a:rPr>
              <a:t>Hebrews 3:13</a:t>
            </a:r>
            <a:endParaRPr sz="3000"/>
          </a:p>
        </p:txBody>
      </p:sp>
      <p:sp>
        <p:nvSpPr>
          <p:cNvPr id="175" name="Google Shape;175;p3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i="1" lang="en" sz="3000">
                <a:solidFill>
                  <a:schemeClr val="dk1"/>
                </a:solidFill>
                <a:highlight>
                  <a:srgbClr val="FFFFFF"/>
                </a:highlight>
                <a:latin typeface="Roboto"/>
                <a:ea typeface="Roboto"/>
                <a:cs typeface="Roboto"/>
                <a:sym typeface="Roboto"/>
              </a:rPr>
              <a:t>But encourage one another day after day, as long as it is still called “Today,” so that none of you will be hardened by the deceitfulness of sin.</a:t>
            </a:r>
            <a:endParaRPr sz="30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en" sz="3000">
                <a:highlight>
                  <a:srgbClr val="FFFFFF"/>
                </a:highlight>
                <a:latin typeface="Roboto"/>
                <a:ea typeface="Roboto"/>
                <a:cs typeface="Roboto"/>
                <a:sym typeface="Roboto"/>
              </a:rPr>
              <a:t>Romans 10:8b-17</a:t>
            </a:r>
            <a:endParaRPr sz="3000"/>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1200"/>
              </a:spcAft>
              <a:buClr>
                <a:schemeClr val="dk1"/>
              </a:buClr>
              <a:buSzPts val="1100"/>
              <a:buFont typeface="Arial"/>
              <a:buNone/>
            </a:pPr>
            <a:r>
              <a:rPr b="1" i="1" lang="en" sz="3000">
                <a:solidFill>
                  <a:schemeClr val="dk1"/>
                </a:solidFill>
                <a:highlight>
                  <a:srgbClr val="FFFFFF"/>
                </a:highlight>
                <a:latin typeface="Roboto"/>
                <a:ea typeface="Roboto"/>
                <a:cs typeface="Roboto"/>
                <a:sym typeface="Roboto"/>
              </a:rPr>
              <a:t>“</a:t>
            </a:r>
            <a:r>
              <a:rPr b="1" i="1" lang="en" sz="3000" cap="small">
                <a:solidFill>
                  <a:schemeClr val="dk1"/>
                </a:solidFill>
                <a:highlight>
                  <a:srgbClr val="FFFFFF"/>
                </a:highlight>
                <a:latin typeface="Roboto"/>
                <a:ea typeface="Roboto"/>
                <a:cs typeface="Roboto"/>
                <a:sym typeface="Roboto"/>
              </a:rPr>
              <a:t>The word is near you, in your mouth and in your heart</a:t>
            </a:r>
            <a:r>
              <a:rPr b="1" i="1" lang="en" sz="3000">
                <a:solidFill>
                  <a:schemeClr val="dk1"/>
                </a:solidFill>
                <a:highlight>
                  <a:srgbClr val="FFFFFF"/>
                </a:highlight>
                <a:latin typeface="Roboto"/>
                <a:ea typeface="Roboto"/>
                <a:cs typeface="Roboto"/>
                <a:sym typeface="Roboto"/>
              </a:rPr>
              <a:t>”—that is, the word of faith which we are preaching, 9 that if you confess with your mouth Jesus as Lord, and believe in your heart that God raised Him from the dead, you will be saved;</a:t>
            </a:r>
            <a:endParaRPr sz="3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73" name="Google Shape;73;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1200"/>
              </a:spcAft>
              <a:buClr>
                <a:schemeClr val="dk1"/>
              </a:buClr>
              <a:buSzPts val="1100"/>
              <a:buFont typeface="Arial"/>
              <a:buNone/>
            </a:pPr>
            <a:r>
              <a:rPr b="1" i="1" lang="en" sz="3000">
                <a:solidFill>
                  <a:schemeClr val="dk1"/>
                </a:solidFill>
                <a:highlight>
                  <a:srgbClr val="FFFFFF"/>
                </a:highlight>
                <a:latin typeface="Roboto"/>
                <a:ea typeface="Roboto"/>
                <a:cs typeface="Roboto"/>
                <a:sym typeface="Roboto"/>
              </a:rPr>
              <a:t>10 for with the heart a person believes, resulting in righteousness, and with the mouth he confesses, resulting in salvation. 11 For the Scripture says, “</a:t>
            </a:r>
            <a:r>
              <a:rPr b="1" i="1" lang="en" sz="3000" cap="small">
                <a:solidFill>
                  <a:schemeClr val="dk1"/>
                </a:solidFill>
                <a:highlight>
                  <a:srgbClr val="FFFFFF"/>
                </a:highlight>
                <a:latin typeface="Roboto"/>
                <a:ea typeface="Roboto"/>
                <a:cs typeface="Roboto"/>
                <a:sym typeface="Roboto"/>
              </a:rPr>
              <a:t>Whoever believes in Him will not be</a:t>
            </a:r>
            <a:r>
              <a:rPr b="1" i="1" lang="en" sz="3000">
                <a:solidFill>
                  <a:schemeClr val="dk1"/>
                </a:solidFill>
                <a:highlight>
                  <a:srgbClr val="FFFFFF"/>
                </a:highlight>
                <a:latin typeface="Roboto"/>
                <a:ea typeface="Roboto"/>
                <a:cs typeface="Roboto"/>
                <a:sym typeface="Roboto"/>
              </a:rPr>
              <a:t> </a:t>
            </a:r>
            <a:r>
              <a:rPr b="1" i="1" lang="en" sz="3000" cap="small">
                <a:solidFill>
                  <a:schemeClr val="dk1"/>
                </a:solidFill>
                <a:highlight>
                  <a:srgbClr val="FFFFFF"/>
                </a:highlight>
                <a:latin typeface="Roboto"/>
                <a:ea typeface="Roboto"/>
                <a:cs typeface="Roboto"/>
                <a:sym typeface="Roboto"/>
              </a:rPr>
              <a:t>disappointed</a:t>
            </a:r>
            <a:r>
              <a:rPr b="1" i="1" lang="en" sz="3000">
                <a:solidFill>
                  <a:schemeClr val="dk1"/>
                </a:solidFill>
                <a:highlight>
                  <a:srgbClr val="FFFFFF"/>
                </a:highlight>
                <a:latin typeface="Roboto"/>
                <a:ea typeface="Roboto"/>
                <a:cs typeface="Roboto"/>
                <a:sym typeface="Roboto"/>
              </a:rPr>
              <a:t>.” 12 For there is no distinction between Jew and Greek;</a:t>
            </a:r>
            <a:endParaRPr sz="30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79" name="Google Shape;79;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Clr>
                <a:schemeClr val="dk1"/>
              </a:buClr>
              <a:buSzPts val="1100"/>
              <a:buFont typeface="Arial"/>
              <a:buNone/>
            </a:pPr>
            <a:r>
              <a:rPr b="1" i="1" lang="en" sz="3000">
                <a:solidFill>
                  <a:schemeClr val="dk1"/>
                </a:solidFill>
                <a:highlight>
                  <a:srgbClr val="FFFFFF"/>
                </a:highlight>
                <a:latin typeface="Roboto"/>
                <a:ea typeface="Roboto"/>
                <a:cs typeface="Roboto"/>
                <a:sym typeface="Roboto"/>
              </a:rPr>
              <a:t>for the same Lord is Lord of all, abounding in riches for all who call on Him; 13 for “</a:t>
            </a:r>
            <a:r>
              <a:rPr b="1" i="1" lang="en" sz="3000" cap="small">
                <a:solidFill>
                  <a:schemeClr val="dk1"/>
                </a:solidFill>
                <a:highlight>
                  <a:srgbClr val="FFFFFF"/>
                </a:highlight>
                <a:latin typeface="Roboto"/>
                <a:ea typeface="Roboto"/>
                <a:cs typeface="Roboto"/>
                <a:sym typeface="Roboto"/>
              </a:rPr>
              <a:t>Whoever will call on the name of the Lord will be saved</a:t>
            </a:r>
            <a:r>
              <a:rPr b="1" i="1" lang="en" sz="3000">
                <a:solidFill>
                  <a:schemeClr val="dk1"/>
                </a:solidFill>
                <a:highlight>
                  <a:srgbClr val="FFFFFF"/>
                </a:highlight>
                <a:latin typeface="Roboto"/>
                <a:ea typeface="Roboto"/>
                <a:cs typeface="Roboto"/>
                <a:sym typeface="Roboto"/>
              </a:rPr>
              <a:t>.”</a:t>
            </a:r>
            <a:endParaRPr b="1" i="1" sz="3000">
              <a:solidFill>
                <a:schemeClr val="dk1"/>
              </a:solidFill>
              <a:highlight>
                <a:srgbClr val="FFFFFF"/>
              </a:highlight>
              <a:latin typeface="Roboto"/>
              <a:ea typeface="Roboto"/>
              <a:cs typeface="Roboto"/>
              <a:sym typeface="Roboto"/>
            </a:endParaRPr>
          </a:p>
          <a:p>
            <a:pPr indent="0" lvl="0" marL="0" rtl="0" algn="l">
              <a:spcBef>
                <a:spcPts val="1200"/>
              </a:spcBef>
              <a:spcAft>
                <a:spcPts val="1200"/>
              </a:spcAft>
              <a:buClr>
                <a:schemeClr val="dk1"/>
              </a:buClr>
              <a:buSzPts val="1100"/>
              <a:buFont typeface="Arial"/>
              <a:buNone/>
            </a:pPr>
            <a:r>
              <a:rPr b="1" i="1" lang="en" sz="3000">
                <a:solidFill>
                  <a:schemeClr val="dk1"/>
                </a:solidFill>
                <a:highlight>
                  <a:srgbClr val="FFFFFF"/>
                </a:highlight>
                <a:latin typeface="Roboto"/>
                <a:ea typeface="Roboto"/>
                <a:cs typeface="Roboto"/>
                <a:sym typeface="Roboto"/>
              </a:rPr>
              <a:t>14 How then will they call on Him in whom they have not believed? </a:t>
            </a:r>
            <a:endParaRPr sz="30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85" name="Google Shape;85;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1200"/>
              </a:spcAft>
              <a:buClr>
                <a:schemeClr val="dk1"/>
              </a:buClr>
              <a:buSzPts val="1100"/>
              <a:buFont typeface="Arial"/>
              <a:buNone/>
            </a:pPr>
            <a:r>
              <a:rPr b="1" i="1" lang="en" sz="3000">
                <a:solidFill>
                  <a:schemeClr val="dk1"/>
                </a:solidFill>
                <a:highlight>
                  <a:srgbClr val="FFFFFF"/>
                </a:highlight>
                <a:latin typeface="Roboto"/>
                <a:ea typeface="Roboto"/>
                <a:cs typeface="Roboto"/>
                <a:sym typeface="Roboto"/>
              </a:rPr>
              <a:t>How will they believe in Him whom they have not heard? And how will they hear without a preacher? 15 How will they preach unless they are sent? Just as it is written, “</a:t>
            </a:r>
            <a:r>
              <a:rPr b="1" i="1" lang="en" sz="3000" cap="small">
                <a:solidFill>
                  <a:schemeClr val="dk1"/>
                </a:solidFill>
                <a:highlight>
                  <a:srgbClr val="FFFFFF"/>
                </a:highlight>
                <a:latin typeface="Roboto"/>
                <a:ea typeface="Roboto"/>
                <a:cs typeface="Roboto"/>
                <a:sym typeface="Roboto"/>
              </a:rPr>
              <a:t>How beautiful are the feet of those who</a:t>
            </a:r>
            <a:r>
              <a:rPr b="1" i="1" lang="en" sz="3000">
                <a:solidFill>
                  <a:schemeClr val="dk1"/>
                </a:solidFill>
                <a:highlight>
                  <a:srgbClr val="FFFFFF"/>
                </a:highlight>
                <a:latin typeface="Roboto"/>
                <a:ea typeface="Roboto"/>
                <a:cs typeface="Roboto"/>
                <a:sym typeface="Roboto"/>
              </a:rPr>
              <a:t> </a:t>
            </a:r>
            <a:r>
              <a:rPr b="1" i="1" lang="en" sz="3000" cap="small">
                <a:solidFill>
                  <a:schemeClr val="dk1"/>
                </a:solidFill>
                <a:highlight>
                  <a:srgbClr val="FFFFFF"/>
                </a:highlight>
                <a:latin typeface="Roboto"/>
                <a:ea typeface="Roboto"/>
                <a:cs typeface="Roboto"/>
                <a:sym typeface="Roboto"/>
              </a:rPr>
              <a:t>bring good news of good things</a:t>
            </a:r>
            <a:r>
              <a:rPr b="1" i="1" lang="en" sz="3000">
                <a:solidFill>
                  <a:schemeClr val="dk1"/>
                </a:solidFill>
                <a:highlight>
                  <a:srgbClr val="FFFFFF"/>
                </a:highlight>
                <a:latin typeface="Roboto"/>
                <a:ea typeface="Roboto"/>
                <a:cs typeface="Roboto"/>
                <a:sym typeface="Roboto"/>
              </a:rPr>
              <a:t>!”</a:t>
            </a:r>
            <a:endParaRPr sz="30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91" name="Google Shape;91;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1200"/>
              </a:spcAft>
              <a:buClr>
                <a:schemeClr val="dk1"/>
              </a:buClr>
              <a:buSzPts val="1100"/>
              <a:buFont typeface="Arial"/>
              <a:buNone/>
            </a:pPr>
            <a:r>
              <a:rPr b="1" i="1" lang="en" sz="3000">
                <a:solidFill>
                  <a:schemeClr val="dk1"/>
                </a:solidFill>
                <a:highlight>
                  <a:srgbClr val="FFFFFF"/>
                </a:highlight>
                <a:latin typeface="Roboto"/>
                <a:ea typeface="Roboto"/>
                <a:cs typeface="Roboto"/>
                <a:sym typeface="Roboto"/>
              </a:rPr>
              <a:t>16 However, they did not all heed the good news; for Isaiah says, “</a:t>
            </a:r>
            <a:r>
              <a:rPr b="1" i="1" lang="en" sz="3000" cap="small">
                <a:solidFill>
                  <a:schemeClr val="dk1"/>
                </a:solidFill>
                <a:highlight>
                  <a:srgbClr val="FFFFFF"/>
                </a:highlight>
                <a:latin typeface="Roboto"/>
                <a:ea typeface="Roboto"/>
                <a:cs typeface="Roboto"/>
                <a:sym typeface="Roboto"/>
              </a:rPr>
              <a:t>Lord, who has believed our report</a:t>
            </a:r>
            <a:r>
              <a:rPr b="1" i="1" lang="en" sz="3000">
                <a:solidFill>
                  <a:schemeClr val="dk1"/>
                </a:solidFill>
                <a:highlight>
                  <a:srgbClr val="FFFFFF"/>
                </a:highlight>
                <a:latin typeface="Roboto"/>
                <a:ea typeface="Roboto"/>
                <a:cs typeface="Roboto"/>
                <a:sym typeface="Roboto"/>
              </a:rPr>
              <a:t>?” 17 So faith comes from hearing, and hearing by the word of Christ.</a:t>
            </a:r>
            <a:endParaRPr sz="30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en" sz="3000">
                <a:highlight>
                  <a:srgbClr val="FFFFFF"/>
                </a:highlight>
                <a:latin typeface="Roboto"/>
                <a:ea typeface="Roboto"/>
                <a:cs typeface="Roboto"/>
                <a:sym typeface="Roboto"/>
              </a:rPr>
              <a:t>Acts 2:38</a:t>
            </a:r>
            <a:endParaRPr sz="3000"/>
          </a:p>
        </p:txBody>
      </p:sp>
      <p:sp>
        <p:nvSpPr>
          <p:cNvPr id="97" name="Google Shape;97;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1200"/>
              </a:spcAft>
              <a:buClr>
                <a:schemeClr val="dk1"/>
              </a:buClr>
              <a:buSzPts val="1100"/>
              <a:buFont typeface="Arial"/>
              <a:buNone/>
            </a:pPr>
            <a:r>
              <a:rPr b="1" i="1" lang="en" sz="3000">
                <a:solidFill>
                  <a:schemeClr val="dk1"/>
                </a:solidFill>
                <a:highlight>
                  <a:srgbClr val="FFFFFF"/>
                </a:highlight>
                <a:latin typeface="Roboto"/>
                <a:ea typeface="Roboto"/>
                <a:cs typeface="Roboto"/>
                <a:sym typeface="Roboto"/>
              </a:rPr>
              <a:t>Peter said to them, “Repent, and each of you be baptized in the name of Jesus Christ for the forgiveness of your sins; and you will receive the gift of the Holy Spirit.</a:t>
            </a:r>
            <a:endParaRPr sz="30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1200"/>
              </a:spcBef>
              <a:spcAft>
                <a:spcPts val="1200"/>
              </a:spcAft>
              <a:buClr>
                <a:schemeClr val="dk1"/>
              </a:buClr>
              <a:buSzPts val="1100"/>
              <a:buFont typeface="Arial"/>
              <a:buNone/>
            </a:pPr>
            <a:r>
              <a:rPr b="1" lang="en" sz="3000">
                <a:highlight>
                  <a:srgbClr val="FFFFFF"/>
                </a:highlight>
                <a:latin typeface="Roboto"/>
                <a:ea typeface="Roboto"/>
                <a:cs typeface="Roboto"/>
                <a:sym typeface="Roboto"/>
              </a:rPr>
              <a:t>Acts 26:19-20</a:t>
            </a:r>
            <a:endParaRPr sz="3000"/>
          </a:p>
        </p:txBody>
      </p:sp>
      <p:sp>
        <p:nvSpPr>
          <p:cNvPr id="103" name="Google Shape;103;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1200"/>
              </a:spcAft>
              <a:buClr>
                <a:schemeClr val="dk1"/>
              </a:buClr>
              <a:buSzPts val="1100"/>
              <a:buFont typeface="Arial"/>
              <a:buNone/>
            </a:pPr>
            <a:r>
              <a:rPr b="1" i="1" lang="en" sz="3000">
                <a:solidFill>
                  <a:schemeClr val="dk1"/>
                </a:solidFill>
                <a:highlight>
                  <a:srgbClr val="FFFFFF"/>
                </a:highlight>
                <a:latin typeface="Roboto"/>
                <a:ea typeface="Roboto"/>
                <a:cs typeface="Roboto"/>
                <a:sym typeface="Roboto"/>
              </a:rPr>
              <a:t>19 “So, King Agrippa, I did not prove disobedient to the heavenly vision, 20 but kept declaring both to those of Damascus first, and also at Jerusalem and then</a:t>
            </a:r>
            <a:endParaRPr sz="30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