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50" r:id="rId1"/>
  </p:sldMasterIdLst>
  <p:notesMasterIdLst>
    <p:notesMasterId r:id="rId59"/>
  </p:notesMasterIdLst>
  <p:sldIdLst>
    <p:sldId id="257" r:id="rId2"/>
    <p:sldId id="305" r:id="rId3"/>
    <p:sldId id="306" r:id="rId4"/>
    <p:sldId id="307" r:id="rId5"/>
    <p:sldId id="309" r:id="rId6"/>
    <p:sldId id="308" r:id="rId7"/>
    <p:sldId id="311" r:id="rId8"/>
    <p:sldId id="310" r:id="rId9"/>
    <p:sldId id="312" r:id="rId10"/>
    <p:sldId id="256" r:id="rId11"/>
    <p:sldId id="304"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98" r:id="rId38"/>
    <p:sldId id="283" r:id="rId39"/>
    <p:sldId id="284" r:id="rId40"/>
    <p:sldId id="285" r:id="rId41"/>
    <p:sldId id="286" r:id="rId42"/>
    <p:sldId id="299" r:id="rId43"/>
    <p:sldId id="287" r:id="rId44"/>
    <p:sldId id="288" r:id="rId45"/>
    <p:sldId id="289" r:id="rId46"/>
    <p:sldId id="300" r:id="rId47"/>
    <p:sldId id="290" r:id="rId48"/>
    <p:sldId id="291" r:id="rId49"/>
    <p:sldId id="301" r:id="rId50"/>
    <p:sldId id="292" r:id="rId51"/>
    <p:sldId id="293" r:id="rId52"/>
    <p:sldId id="302" r:id="rId53"/>
    <p:sldId id="294" r:id="rId54"/>
    <p:sldId id="295" r:id="rId55"/>
    <p:sldId id="296" r:id="rId56"/>
    <p:sldId id="297" r:id="rId57"/>
    <p:sldId id="303" r:id="rId58"/>
  </p:sldIdLst>
  <p:sldSz cx="9144000" cy="5143500" type="screen16x9"/>
  <p:notesSz cx="6858000" cy="9144000"/>
  <p:embeddedFontLst>
    <p:embeddedFont>
      <p:font typeface="Century Gothic" panose="020B0502020202020204" pitchFamily="34" charset="0"/>
      <p:regular r:id="rId60"/>
      <p:bold r:id="rId61"/>
      <p:italic r:id="rId62"/>
      <p:boldItalic r:id="rId63"/>
    </p:embeddedFont>
    <p:embeddedFont>
      <p:font typeface="Chamberi Super Display" panose="02040503080505020303" pitchFamily="18" charset="0"/>
      <p:regular r:id="rId64"/>
    </p:embeddedFont>
    <p:embeddedFont>
      <p:font typeface="Wingdings 3" panose="05040102010807070707" pitchFamily="18" charset="2"/>
      <p:regular r:id="rId6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2" d="100"/>
          <a:sy n="132" d="100"/>
        </p:scale>
        <p:origin x="101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4.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5.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1.fntdata"/><Relationship Id="rId65"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1663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6fcbbd3ed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6fcbbd3ed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6fcbbd3ed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6fcbbd3ed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6fcbbd3ed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6fcbbd3ed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6fcbbd3ed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6fcbbd3ed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6fcbbd3edf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6fcbbd3ed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6fcbbd3ed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6fcbbd3ed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6fcbbd3edf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6fcbbd3edf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16fcbbd3edf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16fcbbd3edf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1242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6fcbbd3edf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6fcbbd3edf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6fcbbd3edf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6fcbbd3edf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6fc6f6a7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6fc6f6a7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6fc6f6a72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6fc6f6a72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6fc6f6a72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6fc6f6a72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6fc6f6a72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6fc6f6a72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6fc6f6a72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6fc6f6a72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6fc6f6a721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6fc6f6a721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6fc6f6a721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6fc6f6a721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6fc6f6a721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6fc6f6a721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77449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16fc6f6a721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16fc6f6a721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6fc6f6a721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6fc6f6a721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6fc6f6a721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6fc6f6a721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6fc6f6a721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6fc6f6a721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6fc6f6a721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6fc6f6a721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6fc6f6a721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6fc6f6a721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6fc6f6a721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6fc6f6a721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6fc6f6a721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6fc6f6a721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81141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6fc6f6a721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16fc6f6a721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6fc6f6a721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16fc6f6a721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0674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6fc6f6a721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6fc6f6a721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6fc6f6a721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6fc6f6a721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6fc6f6a721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6fc6f6a721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02378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6fc6f6a721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16fc6f6a721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6fc6f6a721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16fc6f6a721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6fc6f6a721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16fc6f6a721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6fc6f6a721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16fc6f6a721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2220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16fc6f6a721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16fc6f6a721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6fc6f6a72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6fc6f6a72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16fc6f6a721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16fc6f6a721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7610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05559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16fc6f6a721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16fc6f6a721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6fc6f6a721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16fc6f6a721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6fc6f6a721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16fc6f6a721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97755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6fc6f6a721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6fc6f6a721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16fc6f6a721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16fc6f6a721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16fc6f6a721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16fc6f6a721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6fc6f6a721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6fc6f6a721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223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2602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4939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fcbbd3e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fcbbd3e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0693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1885950"/>
            <a:ext cx="6686549" cy="1697086"/>
          </a:xfrm>
        </p:spPr>
        <p:txBody>
          <a:bodyPr anchor="b">
            <a:normAutofit/>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1941910" y="3583035"/>
            <a:ext cx="6686549" cy="844712"/>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3242858"/>
            <a:ext cx="1308489" cy="583942"/>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3397155"/>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1924919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457200"/>
            <a:ext cx="6686549" cy="2337780"/>
          </a:xfrm>
        </p:spPr>
        <p:txBody>
          <a:bodyPr anchor="ctr">
            <a:normAutofit/>
          </a:bodyPr>
          <a:lstStyle>
            <a:lvl1pPr algn="l">
              <a:defRPr sz="36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2343529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56259" y="2628900"/>
            <a:ext cx="5652416"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4" name="TextBox 13"/>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178980"/>
            <a:ext cx="457200" cy="438582"/>
          </a:xfrm>
          <a:prstGeom prst="rect">
            <a:avLst/>
          </a:prstGeom>
        </p:spPr>
        <p:txBody>
          <a:bodyPr vert="horz" lIns="68580" tIns="34290" rIns="68580" bIns="34290" rtlCol="0" anchor="ctr">
            <a:noAutofit/>
          </a:bodyPr>
          <a:lstStyle/>
          <a:p>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8907739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1910" y="1828800"/>
            <a:ext cx="6686550" cy="2043634"/>
          </a:xfrm>
        </p:spPr>
        <p:txBody>
          <a:bodyPr anchor="b">
            <a:normAutofit/>
          </a:bodyPr>
          <a:lstStyle>
            <a:lvl1pPr algn="l">
              <a:defRPr sz="3600" b="0"/>
            </a:lvl1pPr>
          </a:lstStyle>
          <a:p>
            <a:r>
              <a:rPr lang="en-US"/>
              <a:t>Click to edit Master title style</a:t>
            </a:r>
            <a:endParaRPr lang="en-US" dirty="0"/>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1575394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7" name="TextBox 16"/>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178980"/>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3972091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1910" y="470555"/>
            <a:ext cx="6686549" cy="2160015"/>
          </a:xfrm>
        </p:spPr>
        <p:txBody>
          <a:bodyPr anchor="ctr">
            <a:normAutofit/>
          </a:bodyPr>
          <a:lstStyle>
            <a:lvl1pPr algn="l">
              <a:defRPr sz="3600" b="0"/>
            </a:lvl1pPr>
          </a:lstStyle>
          <a:p>
            <a:r>
              <a:rPr lang="en-US"/>
              <a:t>Click to edit Master title style</a:t>
            </a:r>
            <a:endParaRPr lang="en-US" dirty="0"/>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582049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2566003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470554"/>
            <a:ext cx="1655701" cy="3962863"/>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1909" y="470554"/>
            <a:ext cx="4857750" cy="39628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5099353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328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4694" y="468082"/>
            <a:ext cx="6683765" cy="960668"/>
          </a:xfrm>
        </p:spPr>
        <p:txBody>
          <a:bodyPr/>
          <a:lstStyle/>
          <a:p>
            <a:r>
              <a:rPr lang="en-US"/>
              <a:t>Click to edit Master title style</a:t>
            </a:r>
            <a:endParaRPr lang="en-US" dirty="0"/>
          </a:p>
        </p:txBody>
      </p:sp>
      <p:sp>
        <p:nvSpPr>
          <p:cNvPr id="3" name="Content Placeholder 2"/>
          <p:cNvSpPr>
            <a:spLocks noGrp="1"/>
          </p:cNvSpPr>
          <p:nvPr>
            <p:ph idx="1"/>
          </p:nvPr>
        </p:nvSpPr>
        <p:spPr>
          <a:xfrm>
            <a:off x="1941909" y="1600200"/>
            <a:ext cx="6686550" cy="28332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5123307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063"/>
            <a:ext cx="6686549" cy="11016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2647597"/>
            <a:ext cx="6686549" cy="6453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2433105"/>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7714092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1909" y="1600200"/>
            <a:ext cx="3235398" cy="28332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93060" y="1594666"/>
            <a:ext cx="3235398" cy="28332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590837"/>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0653022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04530" y="1479527"/>
            <a:ext cx="2994549"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941909" y="1911725"/>
            <a:ext cx="3257170" cy="251554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29972" y="1477106"/>
            <a:ext cx="2999251"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375218" y="1909304"/>
            <a:ext cx="3254006" cy="251554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590837"/>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0151177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35115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538508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334566"/>
            <a:ext cx="2628899" cy="732234"/>
          </a:xfrm>
        </p:spPr>
        <p:txBody>
          <a:bodyPr anchor="b"/>
          <a:lstStyle>
            <a:lvl1pPr algn="l">
              <a:defRPr sz="1500" b="0"/>
            </a:lvl1pPr>
          </a:lstStyle>
          <a:p>
            <a:r>
              <a:rPr lang="en-US"/>
              <a:t>Click to edit Master title style</a:t>
            </a:r>
            <a:endParaRPr lang="en-US" dirty="0"/>
          </a:p>
        </p:txBody>
      </p:sp>
      <p:sp>
        <p:nvSpPr>
          <p:cNvPr id="3" name="Content Placeholder 2"/>
          <p:cNvSpPr>
            <a:spLocks noGrp="1"/>
          </p:cNvSpPr>
          <p:nvPr>
            <p:ph idx="1"/>
          </p:nvPr>
        </p:nvSpPr>
        <p:spPr>
          <a:xfrm>
            <a:off x="4742259" y="334567"/>
            <a:ext cx="3886200" cy="4061222"/>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1910" y="1198960"/>
            <a:ext cx="2628899" cy="319682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7737870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3600450"/>
            <a:ext cx="668655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1909" y="476224"/>
            <a:ext cx="6686550" cy="289122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941910" y="4025504"/>
            <a:ext cx="6686550"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3737316"/>
            <a:ext cx="584825"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0932080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24"/>
            <a:ext cx="1767506" cy="5139964"/>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smtClean="0"/>
              <a:pPr/>
              <a:t>10/23/2022</a:t>
            </a:fld>
            <a:endParaRPr lang="en-US" dirty="0"/>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98860" y="590837"/>
            <a:ext cx="584825" cy="273844"/>
          </a:xfrm>
          <a:prstGeom prst="rect">
            <a:avLst/>
          </a:prstGeom>
        </p:spPr>
        <p:txBody>
          <a:bodyPr vert="horz" lIns="91440" tIns="45720" rIns="91440" bIns="45720" rtlCol="0" anchor="ctr"/>
          <a:lstStyle>
            <a:lvl1pPr algn="r">
              <a:defRPr sz="1500">
                <a:solidFill>
                  <a:srgbClr val="FEFFFF"/>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4912047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sldNum="0" hdr="0" ft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1930400" y="1305257"/>
            <a:ext cx="7213600" cy="2747332"/>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3200" b="1" baseline="30000" dirty="0">
                <a:solidFill>
                  <a:srgbClr val="000000"/>
                </a:solidFill>
                <a:effectLst/>
                <a:latin typeface="Chamberi Super Display" panose="02040503080505020303" pitchFamily="18" charset="0"/>
              </a:rPr>
              <a:t>1</a:t>
            </a:r>
            <a:r>
              <a:rPr lang="en-US" sz="3200" b="1" dirty="0">
                <a:solidFill>
                  <a:srgbClr val="000000"/>
                </a:solidFill>
                <a:effectLst/>
                <a:latin typeface="Chamberi Super Display" panose="02040503080505020303" pitchFamily="18" charset="0"/>
              </a:rPr>
              <a:t> As they were speaking to the people, the priests and the captain of the temple guard and the Sadducees came up to them, </a:t>
            </a:r>
            <a:r>
              <a:rPr lang="en-US" sz="3200" b="1" baseline="30000" dirty="0">
                <a:solidFill>
                  <a:srgbClr val="000000"/>
                </a:solidFill>
                <a:effectLst/>
                <a:latin typeface="Chamberi Super Display" panose="02040503080505020303" pitchFamily="18" charset="0"/>
              </a:rPr>
              <a:t>2 </a:t>
            </a:r>
            <a:r>
              <a:rPr lang="en-US" sz="3200" b="1" dirty="0">
                <a:solidFill>
                  <a:srgbClr val="000000"/>
                </a:solidFill>
                <a:effectLst/>
                <a:latin typeface="Chamberi Super Display" panose="02040503080505020303" pitchFamily="18" charset="0"/>
              </a:rPr>
              <a:t>being greatly disturbed because they were teaching the people and proclaiming in Jesus the resurrection from the dead. </a:t>
            </a:r>
            <a:endParaRPr sz="3200" b="1" dirty="0">
              <a:latin typeface="Chamberi Super Display" panose="02040503080505020303"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7" name="Picture 6">
            <a:extLst>
              <a:ext uri="{FF2B5EF4-FFF2-40B4-BE49-F238E27FC236}">
                <a16:creationId xmlns:a16="http://schemas.microsoft.com/office/drawing/2014/main" id="{4F2E8F04-E2B4-9CEF-44D2-B1AEDF436ED8}"/>
              </a:ext>
            </a:extLst>
          </p:cNvPr>
          <p:cNvPicPr>
            <a:picLocks noChangeAspect="1"/>
          </p:cNvPicPr>
          <p:nvPr/>
        </p:nvPicPr>
        <p:blipFill>
          <a:blip r:embed="rId3"/>
          <a:stretch>
            <a:fillRect/>
          </a:stretch>
        </p:blipFill>
        <p:spPr>
          <a:xfrm>
            <a:off x="-7829" y="0"/>
            <a:ext cx="9159658" cy="5143500"/>
          </a:xfrm>
          <a:prstGeom prst="rect">
            <a:avLst/>
          </a:prstGeom>
        </p:spPr>
      </p:pic>
      <p:sp>
        <p:nvSpPr>
          <p:cNvPr id="54" name="Google Shape;54;p13"/>
          <p:cNvSpPr txBox="1">
            <a:spLocks noGrp="1"/>
          </p:cNvSpPr>
          <p:nvPr>
            <p:ph type="ctrTitle"/>
          </p:nvPr>
        </p:nvSpPr>
        <p:spPr>
          <a:xfrm>
            <a:off x="-558800" y="0"/>
            <a:ext cx="9906000" cy="1934675"/>
          </a:xfrm>
          <a:prstGeom prst="rect">
            <a:avLst/>
          </a:prstGeom>
        </p:spPr>
        <p:txBody>
          <a:bodyPr spcFirstLastPara="1" wrap="square" lIns="91425" tIns="91425" rIns="91425" bIns="91425" anchor="b" anchorCtr="0">
            <a:noAutofit/>
          </a:bodyPr>
          <a:lstStyle/>
          <a:p>
            <a:pPr marL="139700" lvl="0" indent="0" algn="ctr" rtl="0">
              <a:spcBef>
                <a:spcPts val="1100"/>
              </a:spcBef>
              <a:spcAft>
                <a:spcPts val="1100"/>
              </a:spcAft>
              <a:buClr>
                <a:schemeClr val="dk1"/>
              </a:buClr>
              <a:buSzPts val="1100"/>
              <a:buFont typeface="Arial"/>
              <a:buNone/>
            </a:pPr>
            <a:r>
              <a:rPr lang="en" sz="5400" b="1" dirty="0">
                <a:solidFill>
                  <a:schemeClr val="bg1"/>
                </a:solidFill>
                <a:latin typeface="Chamberi Super Display" panose="02040503080505020303" pitchFamily="18" charset="0"/>
                <a:ea typeface="Roboto"/>
                <a:cs typeface="Roboto"/>
                <a:sym typeface="Roboto"/>
              </a:rPr>
              <a:t>  For Wickedness Burns</a:t>
            </a:r>
            <a:br>
              <a:rPr lang="en" sz="5400" b="1" dirty="0">
                <a:solidFill>
                  <a:schemeClr val="bg1"/>
                </a:solidFill>
                <a:latin typeface="Chamberi Super Display" panose="02040503080505020303" pitchFamily="18" charset="0"/>
                <a:ea typeface="Roboto"/>
                <a:cs typeface="Roboto"/>
                <a:sym typeface="Roboto"/>
              </a:rPr>
            </a:br>
            <a:r>
              <a:rPr lang="en" sz="5400" b="1" dirty="0">
                <a:solidFill>
                  <a:schemeClr val="bg1"/>
                </a:solidFill>
                <a:latin typeface="Chamberi Super Display" panose="02040503080505020303" pitchFamily="18" charset="0"/>
                <a:ea typeface="Roboto"/>
                <a:cs typeface="Roboto"/>
                <a:sym typeface="Roboto"/>
              </a:rPr>
              <a:t> Like a Fire</a:t>
            </a:r>
            <a:endParaRPr sz="5400" dirty="0">
              <a:solidFill>
                <a:schemeClr val="bg1"/>
              </a:solidFill>
              <a:latin typeface="Chamberi Super Display" panose="02040503080505020303" pitchFamily="18" charset="0"/>
            </a:endParaRPr>
          </a:p>
        </p:txBody>
      </p:sp>
      <p:sp>
        <p:nvSpPr>
          <p:cNvPr id="55" name="Google Shape;55;p13"/>
          <p:cNvSpPr txBox="1">
            <a:spLocks noGrp="1"/>
          </p:cNvSpPr>
          <p:nvPr>
            <p:ph type="subTitle" idx="1"/>
          </p:nvPr>
        </p:nvSpPr>
        <p:spPr>
          <a:xfrm>
            <a:off x="268514" y="1727038"/>
            <a:ext cx="8606971" cy="84471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solidFill>
                  <a:srgbClr val="FFFF00"/>
                </a:solidFill>
                <a:latin typeface="Chamberi Super Display" panose="02040503080505020303" pitchFamily="18" charset="0"/>
                <a:ea typeface="Roboto"/>
                <a:cs typeface="Roboto"/>
                <a:sym typeface="Roboto"/>
              </a:rPr>
              <a:t>It Consumes Everything in its Path</a:t>
            </a:r>
            <a:endParaRPr sz="4400" dirty="0">
              <a:solidFill>
                <a:srgbClr val="FFFF00"/>
              </a:solidFill>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2500"/>
                                  </p:stCondLst>
                                  <p:childTnLst>
                                    <p:set>
                                      <p:cBhvr>
                                        <p:cTn id="6" dur="1" fill="hold">
                                          <p:stCondLst>
                                            <p:cond delay="0"/>
                                          </p:stCondLst>
                                        </p:cTn>
                                        <p:tgtEl>
                                          <p:spTgt spid="54"/>
                                        </p:tgtEl>
                                        <p:attrNameLst>
                                          <p:attrName>style.visibility</p:attrName>
                                        </p:attrNameLst>
                                      </p:cBhvr>
                                      <p:to>
                                        <p:strVal val="visible"/>
                                      </p:to>
                                    </p:set>
                                    <p:animEffect transition="in" filter="randombar(horizontal)">
                                      <p:cBhvr>
                                        <p:cTn id="7" dur="4000"/>
                                        <p:tgtEl>
                                          <p:spTgt spid="54"/>
                                        </p:tgtEl>
                                      </p:cBhvr>
                                    </p:animEffect>
                                  </p:childTnLst>
                                </p:cTn>
                              </p:par>
                            </p:childTnLst>
                          </p:cTn>
                        </p:par>
                        <p:par>
                          <p:cTn id="8" fill="hold">
                            <p:stCondLst>
                              <p:cond delay="6500"/>
                            </p:stCondLst>
                            <p:childTnLst>
                              <p:par>
                                <p:cTn id="9" presetID="14" presetClass="entr" presetSubtype="10" fill="hold" nodeType="afterEffect">
                                  <p:stCondLst>
                                    <p:cond delay="750"/>
                                  </p:stCondLst>
                                  <p:childTnLst>
                                    <p:set>
                                      <p:cBhvr>
                                        <p:cTn id="10" dur="1" fill="hold">
                                          <p:stCondLst>
                                            <p:cond delay="0"/>
                                          </p:stCondLst>
                                        </p:cTn>
                                        <p:tgtEl>
                                          <p:spTgt spid="55">
                                            <p:txEl>
                                              <p:pRg st="0" end="0"/>
                                            </p:txEl>
                                          </p:spTgt>
                                        </p:tgtEl>
                                        <p:attrNameLst>
                                          <p:attrName>style.visibility</p:attrName>
                                        </p:attrNameLst>
                                      </p:cBhvr>
                                      <p:to>
                                        <p:strVal val="visible"/>
                                      </p:to>
                                    </p:set>
                                    <p:animEffect transition="in" filter="randombar(horizontal)">
                                      <p:cBhvr>
                                        <p:cTn id="11" dur="20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Isaiah 9:13-21</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1712686" y="1537486"/>
            <a:ext cx="7054300" cy="2747332"/>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 sz="3200" b="1" baseline="30000" dirty="0">
                <a:solidFill>
                  <a:schemeClr val="dk1"/>
                </a:solidFill>
                <a:latin typeface="Chamberi Super Display" panose="02040503080505020303" pitchFamily="18" charset="0"/>
                <a:ea typeface="Roboto"/>
                <a:cs typeface="Roboto"/>
                <a:sym typeface="Roboto"/>
              </a:rPr>
              <a:t>13</a:t>
            </a:r>
            <a:r>
              <a:rPr lang="en" sz="3200" b="1" dirty="0">
                <a:solidFill>
                  <a:schemeClr val="dk1"/>
                </a:solidFill>
                <a:latin typeface="Chamberi Super Display" panose="02040503080505020303" pitchFamily="18" charset="0"/>
                <a:ea typeface="Roboto"/>
                <a:cs typeface="Roboto"/>
                <a:sym typeface="Roboto"/>
              </a:rPr>
              <a:t>  Yet the people do not turn back to Him who struck them, Nor do they seek the Lord of hosts. </a:t>
            </a:r>
            <a:r>
              <a:rPr lang="en" sz="3200" b="1" baseline="30000" dirty="0">
                <a:solidFill>
                  <a:schemeClr val="dk1"/>
                </a:solidFill>
                <a:latin typeface="Chamberi Super Display" panose="02040503080505020303" pitchFamily="18" charset="0"/>
                <a:ea typeface="Roboto"/>
                <a:cs typeface="Roboto"/>
                <a:sym typeface="Roboto"/>
              </a:rPr>
              <a:t>14</a:t>
            </a:r>
            <a:r>
              <a:rPr lang="en" sz="3200" b="1" dirty="0">
                <a:solidFill>
                  <a:schemeClr val="dk1"/>
                </a:solidFill>
                <a:latin typeface="Chamberi Super Display" panose="02040503080505020303" pitchFamily="18" charset="0"/>
                <a:ea typeface="Roboto"/>
                <a:cs typeface="Roboto"/>
                <a:sym typeface="Roboto"/>
              </a:rPr>
              <a:t>  So the Lord cuts off head and tail from Israel, Both palm branch and bulrush in a single day.</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684999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Isaiah 9:13-21</a:t>
            </a:r>
            <a:endParaRPr sz="4400" dirty="0"/>
          </a:p>
        </p:txBody>
      </p:sp>
      <p:sp>
        <p:nvSpPr>
          <p:cNvPr id="67" name="Google Shape;67;p15"/>
          <p:cNvSpPr txBox="1">
            <a:spLocks noGrp="1"/>
          </p:cNvSpPr>
          <p:nvPr>
            <p:ph type="body" idx="1"/>
          </p:nvPr>
        </p:nvSpPr>
        <p:spPr>
          <a:xfrm>
            <a:off x="1654628" y="1471789"/>
            <a:ext cx="7112357" cy="3416400"/>
          </a:xfrm>
          <a:prstGeom prst="rect">
            <a:avLst/>
          </a:prstGeom>
        </p:spPr>
        <p:txBody>
          <a:bodyPr spcFirstLastPara="1" wrap="square" lIns="91425" tIns="91425" rIns="91425" bIns="91425" anchor="t" anchorCtr="0">
            <a:normAutofit/>
          </a:bodyPr>
          <a:lstStyle/>
          <a:p>
            <a:pPr marL="13970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15 The head is the elder and honorable man, And the prophet who teaches falsehood is the tail. 16 </a:t>
            </a:r>
            <a:r>
              <a:rPr lang="en" sz="3200" b="1" u="sng" dirty="0">
                <a:solidFill>
                  <a:schemeClr val="dk1"/>
                </a:solidFill>
                <a:latin typeface="Chamberi Super Display" panose="02040503080505020303" pitchFamily="18" charset="0"/>
                <a:ea typeface="Roboto"/>
                <a:cs typeface="Roboto"/>
                <a:sym typeface="Roboto"/>
              </a:rPr>
              <a:t>For those who guide this people are leading them astray</a:t>
            </a:r>
            <a:r>
              <a:rPr lang="en" sz="3200" b="1" dirty="0">
                <a:solidFill>
                  <a:schemeClr val="dk1"/>
                </a:solidFill>
                <a:latin typeface="Chamberi Super Display" panose="02040503080505020303" pitchFamily="18" charset="0"/>
                <a:ea typeface="Roboto"/>
                <a:cs typeface="Roboto"/>
                <a:sym typeface="Roboto"/>
              </a:rPr>
              <a:t>; </a:t>
            </a:r>
            <a:r>
              <a:rPr lang="en" sz="3200" b="1" u="sng" dirty="0">
                <a:solidFill>
                  <a:schemeClr val="dk1"/>
                </a:solidFill>
                <a:latin typeface="Chamberi Super Display" panose="02040503080505020303" pitchFamily="18" charset="0"/>
                <a:ea typeface="Roboto"/>
                <a:cs typeface="Roboto"/>
                <a:sym typeface="Roboto"/>
              </a:rPr>
              <a:t>And those who are guided by them are brought to confusion.</a:t>
            </a:r>
            <a:r>
              <a:rPr lang="en" sz="3200" b="1" dirty="0">
                <a:solidFill>
                  <a:schemeClr val="dk1"/>
                </a:solidFill>
                <a:latin typeface="Chamberi Super Display" panose="02040503080505020303" pitchFamily="18" charset="0"/>
                <a:ea typeface="Roboto"/>
                <a:cs typeface="Roboto"/>
                <a:sym typeface="Roboto"/>
              </a:rPr>
              <a:t> </a:t>
            </a:r>
            <a:endParaRPr sz="3200" b="1" dirty="0">
              <a:latin typeface="Chamberi Super Display" panose="020405030805050203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Isaiah 9:13-21</a:t>
            </a:r>
            <a:endParaRPr sz="4400" dirty="0"/>
          </a:p>
        </p:txBody>
      </p:sp>
      <p:sp>
        <p:nvSpPr>
          <p:cNvPr id="73" name="Google Shape;73;p16"/>
          <p:cNvSpPr txBox="1">
            <a:spLocks noGrp="1"/>
          </p:cNvSpPr>
          <p:nvPr>
            <p:ph type="body" idx="1"/>
          </p:nvPr>
        </p:nvSpPr>
        <p:spPr>
          <a:xfrm>
            <a:off x="1625600" y="1489439"/>
            <a:ext cx="7206700" cy="3416400"/>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17 Therefore the Lord does not take pleasure in their young men, Nor does He have pity on their orphans or their widows; For every one of them is godless and an evildoer, And every mouth is speaking foolishness. In spite of all this, His anger does not turn away And His hand is still stretched out. </a:t>
            </a:r>
            <a:endParaRPr sz="2800" b="1" dirty="0">
              <a:latin typeface="Chamberi Super Display" panose="020405030805050203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Isaiah 9:13-21</a:t>
            </a:r>
            <a:endParaRPr sz="4400" dirty="0"/>
          </a:p>
        </p:txBody>
      </p:sp>
      <p:sp>
        <p:nvSpPr>
          <p:cNvPr id="79" name="Google Shape;79;p17"/>
          <p:cNvSpPr txBox="1">
            <a:spLocks noGrp="1"/>
          </p:cNvSpPr>
          <p:nvPr>
            <p:ph type="body" idx="1"/>
          </p:nvPr>
        </p:nvSpPr>
        <p:spPr>
          <a:xfrm>
            <a:off x="1647370" y="1399217"/>
            <a:ext cx="7184929" cy="3416400"/>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18 </a:t>
            </a:r>
            <a:r>
              <a:rPr lang="en" sz="2800" b="1" u="sng" dirty="0">
                <a:solidFill>
                  <a:schemeClr val="dk1"/>
                </a:solidFill>
                <a:latin typeface="Chamberi Super Display" panose="02040503080505020303" pitchFamily="18" charset="0"/>
                <a:ea typeface="Roboto"/>
                <a:cs typeface="Roboto"/>
                <a:sym typeface="Roboto"/>
              </a:rPr>
              <a:t>For wickedness burns like a fire</a:t>
            </a:r>
            <a:r>
              <a:rPr lang="en" sz="2800" b="1" dirty="0">
                <a:solidFill>
                  <a:schemeClr val="dk1"/>
                </a:solidFill>
                <a:latin typeface="Chamberi Super Display" panose="02040503080505020303" pitchFamily="18" charset="0"/>
                <a:ea typeface="Roboto"/>
                <a:cs typeface="Roboto"/>
                <a:sym typeface="Roboto"/>
              </a:rPr>
              <a:t>; It consumes briars and thorns; It even sets the thickets of the forest aflame And they roll upward in a column of smoke. 19 By the fury of the Lord of hosts the land is burned up, And the people are like fuel for the fire; No man spares his brother.</a:t>
            </a:r>
            <a:endParaRPr sz="2800" b="1" dirty="0">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Isaiah 9:13-21</a:t>
            </a:r>
            <a:endParaRPr sz="4400" dirty="0"/>
          </a:p>
        </p:txBody>
      </p:sp>
      <p:sp>
        <p:nvSpPr>
          <p:cNvPr id="85" name="Google Shape;85;p18"/>
          <p:cNvSpPr txBox="1">
            <a:spLocks noGrp="1"/>
          </p:cNvSpPr>
          <p:nvPr>
            <p:ph type="body" idx="1"/>
          </p:nvPr>
        </p:nvSpPr>
        <p:spPr>
          <a:xfrm>
            <a:off x="1640114" y="1282075"/>
            <a:ext cx="7192186" cy="3416400"/>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20 </a:t>
            </a:r>
            <a:r>
              <a:rPr lang="en" sz="2800" b="1" u="sng" dirty="0">
                <a:solidFill>
                  <a:schemeClr val="dk1"/>
                </a:solidFill>
                <a:latin typeface="Chamberi Super Display" panose="02040503080505020303" pitchFamily="18" charset="0"/>
                <a:ea typeface="Roboto"/>
                <a:cs typeface="Roboto"/>
                <a:sym typeface="Roboto"/>
              </a:rPr>
              <a:t>They slice off what is on the right hand but still are hungry,</a:t>
            </a:r>
            <a:r>
              <a:rPr lang="en" sz="2800" b="1" dirty="0">
                <a:solidFill>
                  <a:schemeClr val="dk1"/>
                </a:solidFill>
                <a:latin typeface="Chamberi Super Display" panose="02040503080505020303" pitchFamily="18" charset="0"/>
                <a:ea typeface="Roboto"/>
                <a:cs typeface="Roboto"/>
                <a:sym typeface="Roboto"/>
              </a:rPr>
              <a:t> </a:t>
            </a:r>
            <a:r>
              <a:rPr lang="en" sz="2800" b="1" u="sng" dirty="0">
                <a:solidFill>
                  <a:schemeClr val="dk1"/>
                </a:solidFill>
                <a:latin typeface="Chamberi Super Display" panose="02040503080505020303" pitchFamily="18" charset="0"/>
                <a:ea typeface="Roboto"/>
                <a:cs typeface="Roboto"/>
                <a:sym typeface="Roboto"/>
              </a:rPr>
              <a:t>And they eat what is on the left hand but they are not satisfied</a:t>
            </a:r>
            <a:r>
              <a:rPr lang="en" sz="2800" b="1" dirty="0">
                <a:solidFill>
                  <a:schemeClr val="dk1"/>
                </a:solidFill>
                <a:latin typeface="Chamberi Super Display" panose="02040503080505020303" pitchFamily="18" charset="0"/>
                <a:ea typeface="Roboto"/>
                <a:cs typeface="Roboto"/>
                <a:sym typeface="Roboto"/>
              </a:rPr>
              <a:t>; </a:t>
            </a:r>
            <a:r>
              <a:rPr lang="en" sz="2800" b="1" u="sng" dirty="0">
                <a:solidFill>
                  <a:schemeClr val="dk1"/>
                </a:solidFill>
                <a:latin typeface="Chamberi Super Display" panose="02040503080505020303" pitchFamily="18" charset="0"/>
                <a:ea typeface="Roboto"/>
                <a:cs typeface="Roboto"/>
                <a:sym typeface="Roboto"/>
              </a:rPr>
              <a:t>Each of them eats the flesh of his own arm.</a:t>
            </a:r>
            <a:r>
              <a:rPr lang="en" sz="2800" b="1" dirty="0">
                <a:solidFill>
                  <a:schemeClr val="dk1"/>
                </a:solidFill>
                <a:latin typeface="Chamberi Super Display" panose="02040503080505020303" pitchFamily="18" charset="0"/>
                <a:ea typeface="Roboto"/>
                <a:cs typeface="Roboto"/>
                <a:sym typeface="Roboto"/>
              </a:rPr>
              <a:t> 21 Manasseh devours Ephraim, and Ephraim Manasseh, And together they are against Judah. In spite of all this, His anger does not turn away And His hand is still stretched out.</a:t>
            </a:r>
            <a:endParaRPr sz="2800" b="1" dirty="0">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Corrupt Leadership Breeds Corrupt Followers </a:t>
            </a:r>
            <a:endParaRPr sz="4400" b="1" dirty="0">
              <a:latin typeface="Chamberi Super Display" panose="02040503080505020303" pitchFamily="18" charset="0"/>
            </a:endParaRPr>
          </a:p>
        </p:txBody>
      </p:sp>
      <p:sp>
        <p:nvSpPr>
          <p:cNvPr id="91" name="Google Shape;91;p19"/>
          <p:cNvSpPr txBox="1">
            <a:spLocks noGrp="1"/>
          </p:cNvSpPr>
          <p:nvPr>
            <p:ph type="body" idx="1"/>
          </p:nvPr>
        </p:nvSpPr>
        <p:spPr>
          <a:xfrm>
            <a:off x="1596571" y="2300513"/>
            <a:ext cx="7547429" cy="2137733"/>
          </a:xfrm>
          <a:prstGeom prst="rect">
            <a:avLst/>
          </a:prstGeom>
        </p:spPr>
        <p:txBody>
          <a:bodyPr spcFirstLastPara="1" wrap="square" lIns="91425" tIns="91425" rIns="91425" bIns="91425" anchor="t" anchorCtr="0">
            <a:normAutofit/>
          </a:bodyPr>
          <a:lstStyle/>
          <a:p>
            <a:pPr marL="139700" lvl="0" indent="0" algn="l" rtl="0">
              <a:lnSpc>
                <a:spcPct val="100000"/>
              </a:lnSpc>
              <a:spcBef>
                <a:spcPts val="1100"/>
              </a:spcBef>
              <a:spcAft>
                <a:spcPts val="1100"/>
              </a:spcAft>
              <a:buClr>
                <a:schemeClr val="dk1"/>
              </a:buClr>
              <a:buSzPts val="1100"/>
              <a:buFont typeface="Arial"/>
              <a:buNone/>
            </a:pPr>
            <a:r>
              <a:rPr lang="en" sz="3200" b="1" u="sng" dirty="0">
                <a:solidFill>
                  <a:schemeClr val="dk1"/>
                </a:solidFill>
                <a:latin typeface="Chamberi Super Display" panose="02040503080505020303" pitchFamily="18" charset="0"/>
                <a:ea typeface="Roboto"/>
                <a:cs typeface="Roboto"/>
                <a:sym typeface="Roboto"/>
              </a:rPr>
              <a:t>For those who guide this people are leading them astray</a:t>
            </a:r>
            <a:r>
              <a:rPr lang="en" sz="3200" b="1" dirty="0">
                <a:solidFill>
                  <a:schemeClr val="dk1"/>
                </a:solidFill>
                <a:latin typeface="Chamberi Super Display" panose="02040503080505020303" pitchFamily="18" charset="0"/>
                <a:ea typeface="Roboto"/>
                <a:cs typeface="Roboto"/>
                <a:sym typeface="Roboto"/>
              </a:rPr>
              <a:t>; </a:t>
            </a:r>
            <a:r>
              <a:rPr lang="en" sz="3200" b="1" u="sng" dirty="0">
                <a:solidFill>
                  <a:schemeClr val="dk1"/>
                </a:solidFill>
                <a:latin typeface="Chamberi Super Display" panose="02040503080505020303" pitchFamily="18" charset="0"/>
                <a:ea typeface="Roboto"/>
                <a:cs typeface="Roboto"/>
                <a:sym typeface="Roboto"/>
              </a:rPr>
              <a:t>And those who are guided by them are brought to confusion.</a:t>
            </a:r>
            <a:endParaRPr sz="3200" dirty="0">
              <a:latin typeface="Chamberi Super Display" panose="020405030805050203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8" name="Google Shape;98;p20"/>
          <p:cNvPicPr preferRelativeResize="0"/>
          <p:nvPr/>
        </p:nvPicPr>
        <p:blipFill>
          <a:blip r:embed="rId3">
            <a:alphaModFix/>
          </a:blip>
          <a:stretch>
            <a:fillRect/>
          </a:stretch>
        </p:blipFill>
        <p:spPr>
          <a:xfrm>
            <a:off x="0" y="0"/>
            <a:ext cx="9144000" cy="5143500"/>
          </a:xfrm>
          <a:prstGeom prst="rect">
            <a:avLst/>
          </a:prstGeom>
          <a:noFill/>
          <a:ln>
            <a:noFill/>
          </a:ln>
        </p:spPr>
      </p:pic>
      <p:sp>
        <p:nvSpPr>
          <p:cNvPr id="96" name="Google Shape;96;p2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solidFill>
                  <a:schemeClr val="bg1"/>
                </a:solidFill>
                <a:latin typeface="Chamberi Super Display" panose="02040503080505020303" pitchFamily="18" charset="0"/>
              </a:rPr>
              <a:t>Wickedness is Like a Wildfire</a:t>
            </a:r>
            <a:endParaRPr sz="4400" b="1" dirty="0">
              <a:solidFill>
                <a:schemeClr val="bg1"/>
              </a:solidFill>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No Satisfying the Rage of a Fire</a:t>
            </a:r>
            <a:endParaRPr sz="4400" b="1" dirty="0">
              <a:latin typeface="Chamberi Super Display" panose="02040503080505020303" pitchFamily="18" charset="0"/>
            </a:endParaRPr>
          </a:p>
        </p:txBody>
      </p:sp>
      <p:sp>
        <p:nvSpPr>
          <p:cNvPr id="104" name="Google Shape;104;p21"/>
          <p:cNvSpPr txBox="1">
            <a:spLocks noGrp="1"/>
          </p:cNvSpPr>
          <p:nvPr>
            <p:ph type="body" idx="1"/>
          </p:nvPr>
        </p:nvSpPr>
        <p:spPr>
          <a:xfrm>
            <a:off x="1567542" y="2104572"/>
            <a:ext cx="7366357" cy="2275618"/>
          </a:xfrm>
          <a:prstGeom prst="rect">
            <a:avLst/>
          </a:prstGeom>
        </p:spPr>
        <p:txBody>
          <a:bodyPr spcFirstLastPara="1" wrap="square" lIns="91425" tIns="91425" rIns="91425" bIns="91425" anchor="t" anchorCtr="0">
            <a:normAutofit/>
          </a:bodyPr>
          <a:lstStyle/>
          <a:p>
            <a:pPr marL="139700" lvl="0" indent="0" algn="l" rtl="0">
              <a:lnSpc>
                <a:spcPct val="100000"/>
              </a:lnSpc>
              <a:spcBef>
                <a:spcPts val="1100"/>
              </a:spcBef>
              <a:spcAft>
                <a:spcPts val="1100"/>
              </a:spcAft>
              <a:buClr>
                <a:schemeClr val="dk1"/>
              </a:buClr>
              <a:buSzPts val="1100"/>
              <a:buFont typeface="Arial"/>
              <a:buNone/>
            </a:pPr>
            <a:r>
              <a:rPr lang="en" sz="3200" b="1" u="sng" dirty="0">
                <a:solidFill>
                  <a:schemeClr val="dk1"/>
                </a:solidFill>
                <a:latin typeface="Chamberi Super Display" panose="02040503080505020303" pitchFamily="18" charset="0"/>
                <a:ea typeface="Roboto"/>
                <a:cs typeface="Roboto"/>
                <a:sym typeface="Roboto"/>
              </a:rPr>
              <a:t>And they eat what is on the left hand but they are not satisfied</a:t>
            </a:r>
            <a:endParaRPr sz="3200" dirty="0">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11" name="Google Shape;111;p2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9" name="Google Shape;109;p22"/>
          <p:cNvSpPr txBox="1">
            <a:spLocks noGrp="1"/>
          </p:cNvSpPr>
          <p:nvPr>
            <p:ph type="title"/>
          </p:nvPr>
        </p:nvSpPr>
        <p:spPr>
          <a:xfrm>
            <a:off x="137707" y="3725253"/>
            <a:ext cx="8868586" cy="17901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solidFill>
                  <a:schemeClr val="bg1"/>
                </a:solidFill>
                <a:latin typeface="Chamberi Super Display" panose="02040503080505020303" pitchFamily="18" charset="0"/>
              </a:rPr>
              <a:t>Land Left Barren / Total Devastation! </a:t>
            </a:r>
            <a:endParaRPr sz="4400" b="1" dirty="0">
              <a:solidFill>
                <a:schemeClr val="bg1"/>
              </a:solidFill>
              <a:latin typeface="Chamberi Super Display" panose="020405030805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1923142" y="1567543"/>
            <a:ext cx="6909157" cy="2934990"/>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3200" b="1" i="0" baseline="30000" dirty="0">
                <a:solidFill>
                  <a:srgbClr val="000000"/>
                </a:solidFill>
                <a:effectLst/>
                <a:latin typeface="Chamberi Super Display" panose="02040503080505020303" pitchFamily="18" charset="0"/>
              </a:rPr>
              <a:t>3 </a:t>
            </a:r>
            <a:r>
              <a:rPr lang="en-US" sz="3200" b="1" i="0" dirty="0">
                <a:solidFill>
                  <a:srgbClr val="000000"/>
                </a:solidFill>
                <a:effectLst/>
                <a:latin typeface="Chamberi Super Display" panose="02040503080505020303" pitchFamily="18" charset="0"/>
              </a:rPr>
              <a:t>And they laid hands on them and put them in jail until the next day, for it was already evening. </a:t>
            </a:r>
            <a:r>
              <a:rPr lang="en-US" sz="3200" b="1" i="0" baseline="30000" dirty="0">
                <a:solidFill>
                  <a:srgbClr val="000000"/>
                </a:solidFill>
                <a:effectLst/>
                <a:latin typeface="Chamberi Super Display" panose="02040503080505020303" pitchFamily="18" charset="0"/>
              </a:rPr>
              <a:t>4 </a:t>
            </a:r>
            <a:r>
              <a:rPr lang="en-US" sz="3200" b="1" i="0" dirty="0">
                <a:solidFill>
                  <a:srgbClr val="000000"/>
                </a:solidFill>
                <a:effectLst/>
                <a:latin typeface="Chamberi Super Display" panose="02040503080505020303" pitchFamily="18" charset="0"/>
              </a:rPr>
              <a:t>But many of those who had heard the message believed; and the number of the men came to be about five thousand.</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676106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100"/>
              </a:spcBef>
              <a:spcAft>
                <a:spcPts val="1100"/>
              </a:spcAft>
              <a:buClr>
                <a:schemeClr val="dk1"/>
              </a:buClr>
              <a:buSzPts val="1100"/>
              <a:buFont typeface="Arial"/>
              <a:buNone/>
            </a:pPr>
            <a:r>
              <a:rPr lang="en" sz="4400" b="1" dirty="0">
                <a:highlight>
                  <a:srgbClr val="FFFFFF"/>
                </a:highlight>
                <a:latin typeface="Chamberi Super Display" panose="02040503080505020303" pitchFamily="18" charset="0"/>
                <a:ea typeface="Roboto"/>
                <a:cs typeface="Roboto"/>
                <a:sym typeface="Roboto"/>
              </a:rPr>
              <a:t>Psalm 14:1-3</a:t>
            </a:r>
            <a:endParaRPr sz="4400" dirty="0">
              <a:latin typeface="Chamberi Super Display" panose="02040503080505020303" pitchFamily="18" charset="0"/>
            </a:endParaRPr>
          </a:p>
        </p:txBody>
      </p:sp>
      <p:sp>
        <p:nvSpPr>
          <p:cNvPr id="117" name="Google Shape;117;p23"/>
          <p:cNvSpPr txBox="1">
            <a:spLocks noGrp="1"/>
          </p:cNvSpPr>
          <p:nvPr>
            <p:ph type="body" idx="1"/>
          </p:nvPr>
        </p:nvSpPr>
        <p:spPr>
          <a:xfrm>
            <a:off x="1371600" y="1152475"/>
            <a:ext cx="7460700" cy="3561000"/>
          </a:xfrm>
          <a:prstGeom prst="rect">
            <a:avLst/>
          </a:prstGeom>
        </p:spPr>
        <p:txBody>
          <a:bodyPr spcFirstLastPara="1" wrap="square" lIns="91425" tIns="91425" rIns="91425" bIns="91425" anchor="t" anchorCtr="0">
            <a:noAutofit/>
          </a:bodyPr>
          <a:lstStyle/>
          <a:p>
            <a:pPr marL="0" lvl="0" indent="0" algn="l" rtl="0">
              <a:lnSpc>
                <a:spcPct val="100000"/>
              </a:lnSpc>
              <a:spcBef>
                <a:spcPts val="1100"/>
              </a:spcBef>
              <a:spcAft>
                <a:spcPts val="11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1 The fool has said in his heart, “There is no God.” They are corrupt, they have committed abominable deeds; There is no one who does good. 2  The Lord has looked down from heaven upon the sons of men To see if there are any who understand, Who seek after God. 3  They have all turned aside, together they have </a:t>
            </a:r>
            <a:r>
              <a:rPr lang="en" sz="2800" b="1" u="sng" dirty="0">
                <a:solidFill>
                  <a:schemeClr val="dk1"/>
                </a:solidFill>
                <a:latin typeface="Chamberi Super Display" panose="02040503080505020303" pitchFamily="18" charset="0"/>
                <a:ea typeface="Roboto"/>
                <a:cs typeface="Roboto"/>
                <a:sym typeface="Roboto"/>
              </a:rPr>
              <a:t>become corrupt</a:t>
            </a:r>
            <a:r>
              <a:rPr lang="en" sz="2800" b="1" dirty="0">
                <a:solidFill>
                  <a:schemeClr val="dk1"/>
                </a:solidFill>
                <a:latin typeface="Chamberi Super Display" panose="02040503080505020303" pitchFamily="18" charset="0"/>
                <a:ea typeface="Roboto"/>
                <a:cs typeface="Roboto"/>
                <a:sym typeface="Roboto"/>
              </a:rPr>
              <a:t>; There is no one who does good, not even one.</a:t>
            </a:r>
            <a:endParaRPr sz="2800" b="1" dirty="0">
              <a:latin typeface="Chamberi Super Display" panose="020405030805050203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85% of Wildfires have Human Origins</a:t>
            </a:r>
            <a:endParaRPr sz="4400" b="1" dirty="0">
              <a:latin typeface="Chamberi Super Display" panose="02040503080505020303" pitchFamily="18" charset="0"/>
            </a:endParaRPr>
          </a:p>
        </p:txBody>
      </p:sp>
      <p:sp>
        <p:nvSpPr>
          <p:cNvPr id="123" name="Google Shape;123;p24"/>
          <p:cNvSpPr txBox="1">
            <a:spLocks noGrp="1"/>
          </p:cNvSpPr>
          <p:nvPr>
            <p:ph type="body" idx="1"/>
          </p:nvPr>
        </p:nvSpPr>
        <p:spPr>
          <a:xfrm>
            <a:off x="1516742" y="2256971"/>
            <a:ext cx="7315557" cy="2311904"/>
          </a:xfrm>
          <a:prstGeom prst="rect">
            <a:avLst/>
          </a:prstGeom>
        </p:spPr>
        <p:txBody>
          <a:bodyPr spcFirstLastPara="1" wrap="square" lIns="91425" tIns="91425" rIns="91425" bIns="91425" anchor="t" anchorCtr="0">
            <a:normAutofit/>
          </a:bodyPr>
          <a:lstStyle/>
          <a:p>
            <a:pPr marL="139700" lvl="0" indent="0" algn="l" rtl="0">
              <a:lnSpc>
                <a:spcPct val="100000"/>
              </a:lnSpc>
              <a:spcBef>
                <a:spcPts val="1100"/>
              </a:spcBef>
              <a:spcAft>
                <a:spcPts val="1100"/>
              </a:spcAft>
              <a:buClr>
                <a:schemeClr val="dk1"/>
              </a:buClr>
              <a:buSzPts val="1100"/>
              <a:buFont typeface="Arial"/>
              <a:buNone/>
            </a:pPr>
            <a:r>
              <a:rPr lang="en" sz="3200" b="1" u="sng" dirty="0">
                <a:solidFill>
                  <a:schemeClr val="dk1"/>
                </a:solidFill>
                <a:latin typeface="Chamberi Super Display" panose="02040503080505020303" pitchFamily="18" charset="0"/>
                <a:ea typeface="Roboto"/>
                <a:cs typeface="Roboto"/>
                <a:sym typeface="Roboto"/>
              </a:rPr>
              <a:t>Each of them eats the flesh of his own arm.</a:t>
            </a:r>
            <a:endParaRPr sz="3200"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Mark 15:6-15</a:t>
            </a:r>
            <a:endParaRPr sz="4400" dirty="0">
              <a:latin typeface="Chamberi Super Display" panose="02040503080505020303" pitchFamily="18" charset="0"/>
            </a:endParaRPr>
          </a:p>
        </p:txBody>
      </p:sp>
      <p:sp>
        <p:nvSpPr>
          <p:cNvPr id="129" name="Google Shape;129;p25"/>
          <p:cNvSpPr txBox="1">
            <a:spLocks noGrp="1"/>
          </p:cNvSpPr>
          <p:nvPr>
            <p:ph type="body" idx="1"/>
          </p:nvPr>
        </p:nvSpPr>
        <p:spPr>
          <a:xfrm>
            <a:off x="2177143" y="1509485"/>
            <a:ext cx="6655157" cy="2769104"/>
          </a:xfrm>
          <a:prstGeom prst="rect">
            <a:avLst/>
          </a:prstGeom>
        </p:spPr>
        <p:txBody>
          <a:bodyPr spcFirstLastPara="1" wrap="square" lIns="91425" tIns="91425" rIns="91425" bIns="91425" anchor="t" anchorCtr="0">
            <a:no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tx1"/>
                </a:solidFill>
                <a:latin typeface="Chamberi Super Display" panose="02040503080505020303" pitchFamily="18" charset="0"/>
                <a:ea typeface="Roboto"/>
                <a:cs typeface="Roboto"/>
                <a:sym typeface="Roboto"/>
              </a:rPr>
              <a:t>6 Now at the feast he used to release for them any one prisoner whom they requested. 7 The man named Barabbas had been imprisoned with the insurrectionists who had committed murder in the insurrection.</a:t>
            </a:r>
            <a:endParaRPr sz="3200" b="1" dirty="0">
              <a:solidFill>
                <a:schemeClr val="tx1"/>
              </a:solidFill>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Mark 15:6-15</a:t>
            </a:r>
            <a:endParaRPr sz="4400" dirty="0"/>
          </a:p>
        </p:txBody>
      </p:sp>
      <p:sp>
        <p:nvSpPr>
          <p:cNvPr id="135" name="Google Shape;135;p26"/>
          <p:cNvSpPr txBox="1">
            <a:spLocks noGrp="1"/>
          </p:cNvSpPr>
          <p:nvPr>
            <p:ph type="body" idx="1"/>
          </p:nvPr>
        </p:nvSpPr>
        <p:spPr>
          <a:xfrm>
            <a:off x="2264228" y="1471789"/>
            <a:ext cx="6517271"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8 The crowd went up and began asking him to do as he had been accustomed to do for them. 9 Pilate answered them, saying, “Do you want me to release for you the King of the Jews?”</a:t>
            </a:r>
            <a:endParaRPr sz="3200" b="1" dirty="0">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Mark 15:6-15</a:t>
            </a:r>
            <a:endParaRPr sz="4400" dirty="0"/>
          </a:p>
        </p:txBody>
      </p:sp>
      <p:sp>
        <p:nvSpPr>
          <p:cNvPr id="141" name="Google Shape;141;p27"/>
          <p:cNvSpPr txBox="1">
            <a:spLocks noGrp="1"/>
          </p:cNvSpPr>
          <p:nvPr>
            <p:ph type="body" idx="1"/>
          </p:nvPr>
        </p:nvSpPr>
        <p:spPr>
          <a:xfrm>
            <a:off x="2227943" y="1516643"/>
            <a:ext cx="6734986"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10 </a:t>
            </a:r>
            <a:r>
              <a:rPr lang="en" sz="3200" b="1" u="sng" dirty="0">
                <a:solidFill>
                  <a:schemeClr val="dk1"/>
                </a:solidFill>
                <a:latin typeface="Chamberi Super Display" panose="02040503080505020303" pitchFamily="18" charset="0"/>
                <a:ea typeface="Roboto"/>
                <a:cs typeface="Roboto"/>
                <a:sym typeface="Roboto"/>
              </a:rPr>
              <a:t>For he was aware that the chief priests had handed Him over because of envy.</a:t>
            </a:r>
            <a:r>
              <a:rPr lang="en" sz="3200" b="1" dirty="0">
                <a:solidFill>
                  <a:schemeClr val="dk1"/>
                </a:solidFill>
                <a:latin typeface="Chamberi Super Display" panose="02040503080505020303" pitchFamily="18" charset="0"/>
                <a:ea typeface="Roboto"/>
                <a:cs typeface="Roboto"/>
                <a:sym typeface="Roboto"/>
              </a:rPr>
              <a:t> 11 But the chief priests stirred up the crowd to ask him to release Barabbas for them instead.</a:t>
            </a:r>
            <a:endParaRPr sz="3200" b="1" dirty="0">
              <a:latin typeface="Chamberi Super Display" panose="020405030805050203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Mark 15:6-15</a:t>
            </a:r>
            <a:endParaRPr sz="4400" dirty="0"/>
          </a:p>
        </p:txBody>
      </p:sp>
      <p:sp>
        <p:nvSpPr>
          <p:cNvPr id="147" name="Google Shape;147;p28"/>
          <p:cNvSpPr txBox="1">
            <a:spLocks noGrp="1"/>
          </p:cNvSpPr>
          <p:nvPr>
            <p:ph type="body" idx="1"/>
          </p:nvPr>
        </p:nvSpPr>
        <p:spPr>
          <a:xfrm>
            <a:off x="2191656" y="1442761"/>
            <a:ext cx="6640643"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12 Answering again, Pilate said to them, “Then what shall I do with Him whom you call the King of the Jews?” 13 They shouted back, “Crucify Him!” 14 But Pilate said to them, “Why, what evil has He done?” But they shouted all the more, “Crucify Him!”</a:t>
            </a:r>
            <a:endParaRPr sz="3200" b="1" dirty="0">
              <a:latin typeface="Chamberi Super Display" panose="020405030805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Mark 15:6-15</a:t>
            </a:r>
            <a:endParaRPr sz="4400" dirty="0"/>
          </a:p>
        </p:txBody>
      </p:sp>
      <p:sp>
        <p:nvSpPr>
          <p:cNvPr id="153" name="Google Shape;153;p29"/>
          <p:cNvSpPr txBox="1">
            <a:spLocks noGrp="1"/>
          </p:cNvSpPr>
          <p:nvPr>
            <p:ph type="body" idx="1"/>
          </p:nvPr>
        </p:nvSpPr>
        <p:spPr>
          <a:xfrm>
            <a:off x="2090056" y="1640113"/>
            <a:ext cx="6742243" cy="2928761"/>
          </a:xfrm>
          <a:prstGeom prst="rect">
            <a:avLst/>
          </a:prstGeom>
        </p:spPr>
        <p:txBody>
          <a:bodyPr spcFirstLastPara="1" wrap="square" lIns="91425" tIns="91425" rIns="91425" bIns="91425" anchor="t" anchorCtr="0">
            <a:norm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15 Wishing to satisfy the crowd, Pilate released Barabbas for them, and after having Jesus scourged, </a:t>
            </a:r>
            <a:r>
              <a:rPr lang="en" sz="3200" b="1" u="sng" dirty="0">
                <a:solidFill>
                  <a:schemeClr val="dk1"/>
                </a:solidFill>
                <a:latin typeface="Chamberi Super Display" panose="02040503080505020303" pitchFamily="18" charset="0"/>
                <a:ea typeface="Roboto"/>
                <a:cs typeface="Roboto"/>
                <a:sym typeface="Roboto"/>
              </a:rPr>
              <a:t>he handed Him over to be crucified</a:t>
            </a:r>
            <a:r>
              <a:rPr lang="en" sz="3200" b="1" dirty="0">
                <a:solidFill>
                  <a:schemeClr val="dk1"/>
                </a:solidFill>
                <a:latin typeface="Chamberi Super Display" panose="02040503080505020303" pitchFamily="18" charset="0"/>
                <a:ea typeface="Roboto"/>
                <a:cs typeface="Roboto"/>
                <a:sym typeface="Roboto"/>
              </a:rPr>
              <a:t>.</a:t>
            </a:r>
            <a:endParaRPr sz="3200" b="1" dirty="0">
              <a:latin typeface="Chamberi Super Display" panose="02040503080505020303"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100"/>
              </a:spcBef>
              <a:spcAft>
                <a:spcPts val="1100"/>
              </a:spcAft>
              <a:buClr>
                <a:schemeClr val="dk1"/>
              </a:buClr>
              <a:buSzPts val="1100"/>
              <a:buFont typeface="Arial"/>
              <a:buNone/>
            </a:pPr>
            <a:r>
              <a:rPr lang="en" sz="4400" b="1" dirty="0">
                <a:highlight>
                  <a:srgbClr val="FFFFFF"/>
                </a:highlight>
                <a:latin typeface="Chamberi Super Display" panose="02040503080505020303" pitchFamily="18" charset="0"/>
                <a:ea typeface="Roboto"/>
                <a:cs typeface="Roboto"/>
                <a:sym typeface="Roboto"/>
              </a:rPr>
              <a:t>Mark 15:16-26</a:t>
            </a:r>
            <a:endParaRPr sz="4400" dirty="0">
              <a:latin typeface="Chamberi Super Display" panose="02040503080505020303" pitchFamily="18" charset="0"/>
            </a:endParaRPr>
          </a:p>
        </p:txBody>
      </p:sp>
      <p:sp>
        <p:nvSpPr>
          <p:cNvPr id="159" name="Google Shape;159;p30"/>
          <p:cNvSpPr txBox="1">
            <a:spLocks noGrp="1"/>
          </p:cNvSpPr>
          <p:nvPr>
            <p:ph type="body" idx="1"/>
          </p:nvPr>
        </p:nvSpPr>
        <p:spPr>
          <a:xfrm>
            <a:off x="2111829" y="1428246"/>
            <a:ext cx="6720471"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000" b="1" dirty="0">
                <a:solidFill>
                  <a:schemeClr val="dk1"/>
                </a:solidFill>
                <a:latin typeface="Chamberi Super Display" panose="02040503080505020303" pitchFamily="18" charset="0"/>
                <a:ea typeface="Roboto"/>
                <a:cs typeface="Roboto"/>
                <a:sym typeface="Roboto"/>
              </a:rPr>
              <a:t>16 The soldiers took Him away into the palace (that is, the Praetorium), and they called together the whole Roman cohort. 17 They dressed Him up in purple, and after twisting a crown of thorns, they put it on Him; 18 and they began to acclaim Him, “Hail, King of the Jews!”</a:t>
            </a:r>
            <a:endParaRPr sz="3000" b="1" dirty="0">
              <a:latin typeface="Chamberi Super Display" panose="02040503080505020303"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Mark 15:16-26</a:t>
            </a:r>
            <a:endParaRPr sz="4400" dirty="0"/>
          </a:p>
        </p:txBody>
      </p:sp>
      <p:sp>
        <p:nvSpPr>
          <p:cNvPr id="165" name="Google Shape;165;p31"/>
          <p:cNvSpPr txBox="1">
            <a:spLocks noGrp="1"/>
          </p:cNvSpPr>
          <p:nvPr>
            <p:ph type="body" idx="1"/>
          </p:nvPr>
        </p:nvSpPr>
        <p:spPr>
          <a:xfrm>
            <a:off x="2017486" y="1341161"/>
            <a:ext cx="6814814"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19 They kept beating His head with a reed, and spitting on Him, and kneeling and bowing before Him. 20 After they had mocked Him, they took the purple robe off Him and put His own garments on Him. And they led Him out to crucify Him.</a:t>
            </a:r>
            <a:endParaRPr sz="3200" b="1" dirty="0">
              <a:latin typeface="Chamberi Super Display" panose="02040503080505020303"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Mark 15:16-26</a:t>
            </a:r>
            <a:endParaRPr sz="4400" dirty="0"/>
          </a:p>
        </p:txBody>
      </p:sp>
      <p:sp>
        <p:nvSpPr>
          <p:cNvPr id="171" name="Google Shape;171;p32"/>
          <p:cNvSpPr txBox="1">
            <a:spLocks noGrp="1"/>
          </p:cNvSpPr>
          <p:nvPr>
            <p:ph type="body" idx="1"/>
          </p:nvPr>
        </p:nvSpPr>
        <p:spPr>
          <a:xfrm>
            <a:off x="2148114" y="1362932"/>
            <a:ext cx="6684186"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0"/>
              </a:spcAft>
              <a:buClr>
                <a:schemeClr val="dk1"/>
              </a:buClr>
              <a:buSzPts val="1100"/>
              <a:buFont typeface="Arial"/>
              <a:buNone/>
            </a:pPr>
            <a:r>
              <a:rPr lang="en" sz="3000" b="1" dirty="0">
                <a:solidFill>
                  <a:schemeClr val="dk1"/>
                </a:solidFill>
                <a:latin typeface="Chamberi Super Display" panose="02040503080505020303" pitchFamily="18" charset="0"/>
                <a:ea typeface="Roboto"/>
                <a:cs typeface="Roboto"/>
                <a:sym typeface="Roboto"/>
              </a:rPr>
              <a:t>21 They pressed into service a passer-by coming from the country, Simon of Cyrene (the father of Alexander and Rufus), to bear His cross.</a:t>
            </a:r>
            <a:endParaRPr sz="3000" b="1" dirty="0">
              <a:solidFill>
                <a:schemeClr val="dk1"/>
              </a:solidFill>
              <a:latin typeface="Chamberi Super Display" panose="02040503080505020303" pitchFamily="18" charset="0"/>
              <a:ea typeface="Roboto"/>
              <a:cs typeface="Roboto"/>
              <a:sym typeface="Roboto"/>
            </a:endParaRPr>
          </a:p>
          <a:p>
            <a:pPr marL="0" lvl="0" indent="0" algn="l" rtl="0">
              <a:lnSpc>
                <a:spcPct val="100000"/>
              </a:lnSpc>
              <a:spcBef>
                <a:spcPts val="1200"/>
              </a:spcBef>
              <a:spcAft>
                <a:spcPts val="1200"/>
              </a:spcAft>
              <a:buClr>
                <a:schemeClr val="dk1"/>
              </a:buClr>
              <a:buSzPts val="1100"/>
              <a:buFont typeface="Arial"/>
              <a:buNone/>
            </a:pPr>
            <a:r>
              <a:rPr lang="en" sz="3000" b="1" dirty="0">
                <a:solidFill>
                  <a:schemeClr val="dk1"/>
                </a:solidFill>
                <a:latin typeface="Chamberi Super Display" panose="02040503080505020303" pitchFamily="18" charset="0"/>
                <a:ea typeface="Roboto"/>
                <a:cs typeface="Roboto"/>
                <a:sym typeface="Roboto"/>
              </a:rPr>
              <a:t>22 Then they brought Him to the place Golgotha, which is translated, Place of a Skull. </a:t>
            </a:r>
            <a:endParaRPr sz="3000" b="1" dirty="0">
              <a:latin typeface="Chamberi Super Display" panose="020405030805050203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1894114" y="1631830"/>
            <a:ext cx="7054300" cy="2747332"/>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3200" b="1" i="0" baseline="30000" dirty="0">
                <a:solidFill>
                  <a:srgbClr val="000000"/>
                </a:solidFill>
                <a:effectLst/>
                <a:latin typeface="Chamberi Super Display" panose="02040503080505020303" pitchFamily="18" charset="0"/>
              </a:rPr>
              <a:t>5 </a:t>
            </a:r>
            <a:r>
              <a:rPr lang="en-US" sz="3200" b="1" i="0" dirty="0">
                <a:solidFill>
                  <a:srgbClr val="000000"/>
                </a:solidFill>
                <a:effectLst/>
                <a:latin typeface="Chamberi Super Display" panose="02040503080505020303" pitchFamily="18" charset="0"/>
              </a:rPr>
              <a:t>On the next day, their rulers and elders and scribes were gathered together in Jerusalem; </a:t>
            </a:r>
            <a:r>
              <a:rPr lang="en-US" sz="3200" b="1" i="0" baseline="30000" dirty="0">
                <a:solidFill>
                  <a:srgbClr val="000000"/>
                </a:solidFill>
                <a:effectLst/>
                <a:latin typeface="Chamberi Super Display" panose="02040503080505020303" pitchFamily="18" charset="0"/>
              </a:rPr>
              <a:t>6 </a:t>
            </a:r>
            <a:r>
              <a:rPr lang="en-US" sz="3200" b="1" i="0" dirty="0">
                <a:solidFill>
                  <a:srgbClr val="000000"/>
                </a:solidFill>
                <a:effectLst/>
                <a:latin typeface="Chamberi Super Display" panose="02040503080505020303" pitchFamily="18" charset="0"/>
              </a:rPr>
              <a:t>and Annas the high priest </a:t>
            </a:r>
            <a:r>
              <a:rPr lang="en-US" sz="3200" b="1" i="1" dirty="0">
                <a:solidFill>
                  <a:srgbClr val="000000"/>
                </a:solidFill>
                <a:effectLst/>
                <a:latin typeface="Chamberi Super Display" panose="02040503080505020303" pitchFamily="18" charset="0"/>
              </a:rPr>
              <a:t>was there</a:t>
            </a:r>
            <a:r>
              <a:rPr lang="en-US" sz="3200" b="1" i="0" dirty="0">
                <a:solidFill>
                  <a:srgbClr val="000000"/>
                </a:solidFill>
                <a:effectLst/>
                <a:latin typeface="Chamberi Super Display" panose="02040503080505020303" pitchFamily="18" charset="0"/>
              </a:rPr>
              <a:t>, and Caiaphas and John and Alexander, and all who were of high-priestly descent.</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914409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Mark 15:16-26</a:t>
            </a:r>
            <a:endParaRPr sz="4400" dirty="0"/>
          </a:p>
        </p:txBody>
      </p:sp>
      <p:sp>
        <p:nvSpPr>
          <p:cNvPr id="177" name="Google Shape;177;p33"/>
          <p:cNvSpPr txBox="1">
            <a:spLocks noGrp="1"/>
          </p:cNvSpPr>
          <p:nvPr>
            <p:ph type="body" idx="1"/>
          </p:nvPr>
        </p:nvSpPr>
        <p:spPr>
          <a:xfrm>
            <a:off x="2046514" y="1479047"/>
            <a:ext cx="6785786"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23 They tried to give Him wine mixed with myrrh; but He did not take it. 24 And they crucified Him, and divided up His garments among themselves, casting lots for them to decide what each man should take. </a:t>
            </a:r>
            <a:endParaRPr sz="3200" b="1" dirty="0">
              <a:latin typeface="Chamberi Super Display" panose="02040503080505020303"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Mark 15:16-26</a:t>
            </a:r>
            <a:endParaRPr sz="4400" dirty="0"/>
          </a:p>
        </p:txBody>
      </p:sp>
      <p:sp>
        <p:nvSpPr>
          <p:cNvPr id="183" name="Google Shape;183;p34"/>
          <p:cNvSpPr txBox="1">
            <a:spLocks noGrp="1"/>
          </p:cNvSpPr>
          <p:nvPr>
            <p:ph type="body" idx="1"/>
          </p:nvPr>
        </p:nvSpPr>
        <p:spPr>
          <a:xfrm>
            <a:off x="2191657" y="1602418"/>
            <a:ext cx="6640643"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25 It was the third hour when they crucified Him. 26 The inscription of the charge against Him read, “THE KING OF THE JEWS.”</a:t>
            </a:r>
            <a:endParaRPr sz="3200" b="1" dirty="0">
              <a:latin typeface="Chamberi Super Display" panose="02040503080505020303"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100"/>
              </a:spcBef>
              <a:spcAft>
                <a:spcPts val="1100"/>
              </a:spcAft>
              <a:buClr>
                <a:schemeClr val="dk1"/>
              </a:buClr>
              <a:buSzPts val="1100"/>
              <a:buFont typeface="Arial"/>
              <a:buNone/>
            </a:pPr>
            <a:r>
              <a:rPr lang="en" sz="4400" b="1" dirty="0">
                <a:highlight>
                  <a:srgbClr val="FFFFFF"/>
                </a:highlight>
                <a:latin typeface="Chamberi Super Display" panose="02040503080505020303" pitchFamily="18" charset="0"/>
                <a:ea typeface="Roboto"/>
                <a:cs typeface="Roboto"/>
                <a:sym typeface="Roboto"/>
              </a:rPr>
              <a:t>Matthew 21:23-27</a:t>
            </a:r>
            <a:endParaRPr sz="4400" dirty="0">
              <a:latin typeface="Chamberi Super Display" panose="02040503080505020303" pitchFamily="18" charset="0"/>
            </a:endParaRPr>
          </a:p>
        </p:txBody>
      </p:sp>
      <p:sp>
        <p:nvSpPr>
          <p:cNvPr id="189" name="Google Shape;189;p35"/>
          <p:cNvSpPr txBox="1">
            <a:spLocks noGrp="1"/>
          </p:cNvSpPr>
          <p:nvPr>
            <p:ph type="body" idx="1"/>
          </p:nvPr>
        </p:nvSpPr>
        <p:spPr>
          <a:xfrm>
            <a:off x="2155371" y="1457275"/>
            <a:ext cx="6676929"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100"/>
              </a:spcBef>
              <a:spcAft>
                <a:spcPts val="11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23 When He entered the temple, the chief priests and the elders of the people came to Him while He was teaching, and said, “By what authority are You doing these things, and who gave You this authority?” 24 Jesus said to them, “I will also ask you one thing, which if you tell Me, I will also tell you by what authority I do these things.</a:t>
            </a:r>
            <a:endParaRPr sz="2800" b="1" dirty="0">
              <a:latin typeface="Chamberi Super Display" panose="02040503080505020303"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21:23-27</a:t>
            </a:r>
            <a:endParaRPr sz="4400" dirty="0"/>
          </a:p>
        </p:txBody>
      </p:sp>
      <p:sp>
        <p:nvSpPr>
          <p:cNvPr id="195" name="Google Shape;195;p36"/>
          <p:cNvSpPr txBox="1">
            <a:spLocks noGrp="1"/>
          </p:cNvSpPr>
          <p:nvPr>
            <p:ph type="body" idx="1"/>
          </p:nvPr>
        </p:nvSpPr>
        <p:spPr>
          <a:xfrm>
            <a:off x="2220686" y="1282075"/>
            <a:ext cx="6611614"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100"/>
              </a:spcBef>
              <a:spcAft>
                <a:spcPts val="11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25 The baptism of John was from what source, from heaven or from men?” And they began reasoning among themselves, saying, “If we say, ‘From heaven,’ He will say to us, ‘Then why did you not believe him?’ 26 But if we say, ‘From men,’ </a:t>
            </a:r>
            <a:r>
              <a:rPr lang="en" sz="2800" b="1" u="sng" dirty="0">
                <a:solidFill>
                  <a:schemeClr val="dk1"/>
                </a:solidFill>
                <a:latin typeface="Chamberi Super Display" panose="02040503080505020303" pitchFamily="18" charset="0"/>
                <a:ea typeface="Roboto"/>
                <a:cs typeface="Roboto"/>
                <a:sym typeface="Roboto"/>
              </a:rPr>
              <a:t>we fear the people; for they all regard John as a prophet.”</a:t>
            </a:r>
            <a:r>
              <a:rPr lang="en" sz="2800" b="1" dirty="0">
                <a:solidFill>
                  <a:schemeClr val="dk1"/>
                </a:solidFill>
                <a:latin typeface="Chamberi Super Display" panose="02040503080505020303" pitchFamily="18" charset="0"/>
                <a:ea typeface="Roboto"/>
                <a:cs typeface="Roboto"/>
                <a:sym typeface="Roboto"/>
              </a:rPr>
              <a:t> </a:t>
            </a:r>
            <a:endParaRPr sz="2800" b="1" dirty="0">
              <a:latin typeface="Chamberi Super Display" panose="02040503080505020303"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21:23-27</a:t>
            </a:r>
            <a:endParaRPr sz="4400" dirty="0"/>
          </a:p>
        </p:txBody>
      </p:sp>
      <p:sp>
        <p:nvSpPr>
          <p:cNvPr id="201" name="Google Shape;201;p37"/>
          <p:cNvSpPr txBox="1">
            <a:spLocks noGrp="1"/>
          </p:cNvSpPr>
          <p:nvPr>
            <p:ph type="body" idx="1"/>
          </p:nvPr>
        </p:nvSpPr>
        <p:spPr>
          <a:xfrm>
            <a:off x="2271485" y="1616932"/>
            <a:ext cx="6676929"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27 And answering Jesus, they said, “We do not know.” He also said to them, “Neither will I tell you by what authority I do these things.</a:t>
            </a:r>
            <a:endParaRPr sz="3200" b="1" dirty="0">
              <a:latin typeface="Chamberi Super Display" panose="02040503080505020303"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100"/>
              </a:spcBef>
              <a:spcAft>
                <a:spcPts val="1100"/>
              </a:spcAft>
              <a:buClr>
                <a:schemeClr val="dk1"/>
              </a:buClr>
              <a:buSzPts val="1100"/>
              <a:buFont typeface="Arial"/>
              <a:buNone/>
            </a:pPr>
            <a:r>
              <a:rPr lang="en" sz="4400" b="1" dirty="0">
                <a:highlight>
                  <a:srgbClr val="FFFFFF"/>
                </a:highlight>
                <a:latin typeface="Chamberi Super Display" panose="02040503080505020303" pitchFamily="18" charset="0"/>
                <a:ea typeface="Roboto"/>
                <a:cs typeface="Roboto"/>
                <a:sym typeface="Roboto"/>
              </a:rPr>
              <a:t>Matthew 21:28-32 </a:t>
            </a:r>
            <a:endParaRPr sz="4400" dirty="0">
              <a:latin typeface="Chamberi Super Display" panose="02040503080505020303" pitchFamily="18" charset="0"/>
            </a:endParaRPr>
          </a:p>
        </p:txBody>
      </p:sp>
      <p:sp>
        <p:nvSpPr>
          <p:cNvPr id="207" name="Google Shape;207;p38"/>
          <p:cNvSpPr txBox="1">
            <a:spLocks noGrp="1"/>
          </p:cNvSpPr>
          <p:nvPr>
            <p:ph type="body" idx="1"/>
          </p:nvPr>
        </p:nvSpPr>
        <p:spPr>
          <a:xfrm>
            <a:off x="2235200" y="1573389"/>
            <a:ext cx="6597100" cy="34164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1100"/>
              </a:spcBef>
              <a:spcAft>
                <a:spcPts val="11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28 “But what do you think? A man had two sons, and he came to the first and said, ‘Son, go work today in the vineyard.’ 29 And he answered, ‘I will not’; but afterward he regretted it and went. 30 The man came to the second and said the same thing; and he answered, ‘I will, sir’; but he did not go.</a:t>
            </a:r>
            <a:endParaRPr sz="2800" b="1" dirty="0">
              <a:latin typeface="Chamberi Super Display" panose="02040503080505020303"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21:28-32 </a:t>
            </a:r>
            <a:endParaRPr sz="4400" dirty="0"/>
          </a:p>
        </p:txBody>
      </p:sp>
      <p:sp>
        <p:nvSpPr>
          <p:cNvPr id="213" name="Google Shape;213;p39"/>
          <p:cNvSpPr txBox="1">
            <a:spLocks noGrp="1"/>
          </p:cNvSpPr>
          <p:nvPr>
            <p:ph type="body" idx="1"/>
          </p:nvPr>
        </p:nvSpPr>
        <p:spPr>
          <a:xfrm>
            <a:off x="2061028" y="1409610"/>
            <a:ext cx="6930929"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31 Which of the two did the will of his father?” They said, “The first.” Jesus said to them, “Truly I say to you that the tax collectors and prostitutes will get into the kingdom of God before you. </a:t>
            </a:r>
            <a:endParaRPr sz="3200" b="1" dirty="0">
              <a:latin typeface="Chamberi Super Display" panose="02040503080505020303"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21:28-32 </a:t>
            </a:r>
            <a:endParaRPr sz="4400" dirty="0"/>
          </a:p>
        </p:txBody>
      </p:sp>
      <p:sp>
        <p:nvSpPr>
          <p:cNvPr id="213" name="Google Shape;213;p39"/>
          <p:cNvSpPr txBox="1">
            <a:spLocks noGrp="1"/>
          </p:cNvSpPr>
          <p:nvPr>
            <p:ph type="body" idx="1"/>
          </p:nvPr>
        </p:nvSpPr>
        <p:spPr>
          <a:xfrm>
            <a:off x="2024742" y="1540239"/>
            <a:ext cx="6930929"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32 For John came to you in the way of righteousness and you did not believe him; but the tax collectors and prostitutes did believe him; and you, seeing this, did not even feel remorse afterward so as to believe him.</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963110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4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Matthew 21:33-46</a:t>
            </a:r>
            <a:endParaRPr sz="4400" dirty="0">
              <a:latin typeface="Chamberi Super Display" panose="02040503080505020303" pitchFamily="18" charset="0"/>
            </a:endParaRPr>
          </a:p>
        </p:txBody>
      </p:sp>
      <p:sp>
        <p:nvSpPr>
          <p:cNvPr id="219" name="Google Shape;219;p40"/>
          <p:cNvSpPr txBox="1">
            <a:spLocks noGrp="1"/>
          </p:cNvSpPr>
          <p:nvPr>
            <p:ph type="body" idx="1"/>
          </p:nvPr>
        </p:nvSpPr>
        <p:spPr>
          <a:xfrm>
            <a:off x="2126343" y="1515332"/>
            <a:ext cx="6705957" cy="34164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1200"/>
              </a:spcBef>
              <a:spcAft>
                <a:spcPts val="12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33 “Listen to another parable. There was a landowner who planted a vineyard and put a wall around it and dug a wine press in it, and built a tower, and rented it out to vine-growers and went on a journey. 34 When the harvest time approached, he sent his slaves to the vine-growers to receive his produce.</a:t>
            </a:r>
            <a:endParaRPr sz="2800" b="1" dirty="0">
              <a:latin typeface="Chamberi Super Display" panose="02040503080505020303"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4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21:33-46</a:t>
            </a:r>
            <a:endParaRPr sz="4400" dirty="0"/>
          </a:p>
        </p:txBody>
      </p:sp>
      <p:sp>
        <p:nvSpPr>
          <p:cNvPr id="225" name="Google Shape;225;p41"/>
          <p:cNvSpPr txBox="1">
            <a:spLocks noGrp="1"/>
          </p:cNvSpPr>
          <p:nvPr>
            <p:ph type="body" idx="1"/>
          </p:nvPr>
        </p:nvSpPr>
        <p:spPr>
          <a:xfrm>
            <a:off x="2119086" y="1457275"/>
            <a:ext cx="6713214" cy="34164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1200"/>
              </a:spcBef>
              <a:spcAft>
                <a:spcPts val="12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35 The vine-growers took his slaves and beat one, and killed another, and stoned a third. 36 Again he sent another group of slaves larger than the first; and they did the same thing to them. 37 But afterward he sent his son to them, saying, ‘They will respect my son.’ </a:t>
            </a:r>
            <a:endParaRPr sz="2800" b="1" dirty="0">
              <a:latin typeface="Chamberi Super Display" panose="02040503080505020303"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1857829" y="1429657"/>
            <a:ext cx="7286171" cy="3014819"/>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2800" b="1" baseline="30000" dirty="0">
                <a:solidFill>
                  <a:srgbClr val="000000"/>
                </a:solidFill>
                <a:effectLst/>
                <a:latin typeface="Chamberi Super Display" panose="02040503080505020303" pitchFamily="18" charset="0"/>
              </a:rPr>
              <a:t>7 </a:t>
            </a:r>
            <a:r>
              <a:rPr lang="en-US" sz="2800" b="1" dirty="0">
                <a:solidFill>
                  <a:srgbClr val="000000"/>
                </a:solidFill>
                <a:effectLst/>
                <a:latin typeface="Chamberi Super Display" panose="02040503080505020303" pitchFamily="18" charset="0"/>
              </a:rPr>
              <a:t>When they had placed them in the center, they began to inquire, “By what power, or in what name, have you done this?” </a:t>
            </a:r>
            <a:r>
              <a:rPr lang="en-US" sz="2800" b="1" baseline="30000" dirty="0">
                <a:solidFill>
                  <a:srgbClr val="000000"/>
                </a:solidFill>
                <a:effectLst/>
                <a:latin typeface="Chamberi Super Display" panose="02040503080505020303" pitchFamily="18" charset="0"/>
              </a:rPr>
              <a:t>8 </a:t>
            </a:r>
            <a:r>
              <a:rPr lang="en-US" sz="2800" b="1" dirty="0">
                <a:solidFill>
                  <a:srgbClr val="000000"/>
                </a:solidFill>
                <a:effectLst/>
                <a:latin typeface="Chamberi Super Display" panose="02040503080505020303" pitchFamily="18" charset="0"/>
              </a:rPr>
              <a:t>Then Peter, filled with the Holy Spirit, said to them, “Rulers and elders of the people, </a:t>
            </a:r>
            <a:r>
              <a:rPr lang="en-US" sz="2800" b="1" baseline="30000" dirty="0">
                <a:solidFill>
                  <a:srgbClr val="000000"/>
                </a:solidFill>
                <a:effectLst/>
                <a:latin typeface="Chamberi Super Display" panose="02040503080505020303" pitchFamily="18" charset="0"/>
              </a:rPr>
              <a:t>9 </a:t>
            </a:r>
            <a:r>
              <a:rPr lang="en-US" sz="2800" b="1" dirty="0">
                <a:solidFill>
                  <a:srgbClr val="000000"/>
                </a:solidFill>
                <a:effectLst/>
                <a:latin typeface="Chamberi Super Display" panose="02040503080505020303" pitchFamily="18" charset="0"/>
              </a:rPr>
              <a:t>if we are on trial today for a benefit done to a sick man, as to how this man has been made well, </a:t>
            </a:r>
            <a:endParaRPr sz="2800" b="1" dirty="0">
              <a:latin typeface="Chamberi Super Display" panose="02040503080505020303" pitchFamily="18" charset="0"/>
            </a:endParaRPr>
          </a:p>
        </p:txBody>
      </p:sp>
    </p:spTree>
    <p:extLst>
      <p:ext uri="{BB962C8B-B14F-4D97-AF65-F5344CB8AC3E}">
        <p14:creationId xmlns:p14="http://schemas.microsoft.com/office/powerpoint/2010/main" val="2249701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4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21:33-46</a:t>
            </a:r>
            <a:endParaRPr sz="4400" dirty="0"/>
          </a:p>
        </p:txBody>
      </p:sp>
      <p:sp>
        <p:nvSpPr>
          <p:cNvPr id="231" name="Google Shape;231;p42"/>
          <p:cNvSpPr txBox="1">
            <a:spLocks noGrp="1"/>
          </p:cNvSpPr>
          <p:nvPr>
            <p:ph type="body" idx="1"/>
          </p:nvPr>
        </p:nvSpPr>
        <p:spPr>
          <a:xfrm>
            <a:off x="2206171" y="1399218"/>
            <a:ext cx="6626129"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8 But when the vine-growers saw the son, they said among themselves, ‘This is the heir; come, let us kill him and seize his inheritance.’ 39 They took him, and threw him out of the vineyard and killed him. 40 Therefore when the owner of the vineyard comes, what will he do to those vine-growers?” </a:t>
            </a:r>
            <a:endParaRPr sz="2800" b="1" dirty="0">
              <a:latin typeface="Chamberi Super Display" panose="02040503080505020303"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21:33-46</a:t>
            </a:r>
            <a:endParaRPr sz="4400" dirty="0"/>
          </a:p>
        </p:txBody>
      </p:sp>
      <p:sp>
        <p:nvSpPr>
          <p:cNvPr id="237" name="Google Shape;237;p43"/>
          <p:cNvSpPr txBox="1">
            <a:spLocks noGrp="1"/>
          </p:cNvSpPr>
          <p:nvPr>
            <p:ph type="body" idx="1"/>
          </p:nvPr>
        </p:nvSpPr>
        <p:spPr>
          <a:xfrm>
            <a:off x="2119085" y="1319389"/>
            <a:ext cx="6778529" cy="3530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41 They said to Him, </a:t>
            </a:r>
            <a:r>
              <a:rPr lang="en" sz="3200" b="1" u="sng" dirty="0">
                <a:solidFill>
                  <a:schemeClr val="dk1"/>
                </a:solidFill>
                <a:latin typeface="Chamberi Super Display" panose="02040503080505020303" pitchFamily="18" charset="0"/>
                <a:ea typeface="Roboto"/>
                <a:cs typeface="Roboto"/>
                <a:sym typeface="Roboto"/>
              </a:rPr>
              <a:t>“He will bring those wretches to a wretched end, and will rent out the vineyard to other vine-growers who will pay him the proceeds at the proper seasons.”</a:t>
            </a:r>
            <a:endParaRPr sz="3200" b="1" dirty="0">
              <a:latin typeface="Chamberi Super Display" panose="02040503080505020303"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21:33-46</a:t>
            </a:r>
            <a:endParaRPr sz="4400" dirty="0"/>
          </a:p>
        </p:txBody>
      </p:sp>
      <p:sp>
        <p:nvSpPr>
          <p:cNvPr id="237" name="Google Shape;237;p43"/>
          <p:cNvSpPr txBox="1">
            <a:spLocks noGrp="1"/>
          </p:cNvSpPr>
          <p:nvPr>
            <p:ph type="body" idx="1"/>
          </p:nvPr>
        </p:nvSpPr>
        <p:spPr>
          <a:xfrm>
            <a:off x="2133599" y="1017725"/>
            <a:ext cx="6778529" cy="3432628"/>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42 Jesus said to them, “Did you never read in the Scriptures, ‘The stone which the builders rejected, This became the chief corner stone; This came about from the Lord, And it is marvelous in our eyes’?  </a:t>
            </a:r>
          </a:p>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(Psalm 118:22-23)</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138594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21:33-46</a:t>
            </a:r>
            <a:endParaRPr sz="4400" dirty="0">
              <a:latin typeface="Chamberi Super Display" panose="02040503080505020303" pitchFamily="18" charset="0"/>
            </a:endParaRPr>
          </a:p>
        </p:txBody>
      </p:sp>
      <p:sp>
        <p:nvSpPr>
          <p:cNvPr id="243" name="Google Shape;243;p44"/>
          <p:cNvSpPr txBox="1">
            <a:spLocks noGrp="1"/>
          </p:cNvSpPr>
          <p:nvPr>
            <p:ph type="body" idx="1"/>
          </p:nvPr>
        </p:nvSpPr>
        <p:spPr>
          <a:xfrm>
            <a:off x="1995714" y="1333903"/>
            <a:ext cx="6836586"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43 Therefore I say to you, the kingdom of God will be taken away from you and given to a people, producing the fruit of it. 44 And he who falls on this stone will be broken to pieces; but on whomever it falls, it will scatter him like dust.”</a:t>
            </a:r>
            <a:endParaRPr sz="3200" b="1" dirty="0">
              <a:latin typeface="Chamberi Super Display" panose="02040503080505020303"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21:33-46</a:t>
            </a:r>
            <a:endParaRPr sz="4400" dirty="0"/>
          </a:p>
        </p:txBody>
      </p:sp>
      <p:sp>
        <p:nvSpPr>
          <p:cNvPr id="249" name="Google Shape;249;p45"/>
          <p:cNvSpPr txBox="1">
            <a:spLocks noGrp="1"/>
          </p:cNvSpPr>
          <p:nvPr>
            <p:ph type="body" idx="1"/>
          </p:nvPr>
        </p:nvSpPr>
        <p:spPr>
          <a:xfrm>
            <a:off x="2126343" y="1355675"/>
            <a:ext cx="6705957"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45 When the chief priests and the Pharisees heard His parables, </a:t>
            </a:r>
            <a:r>
              <a:rPr lang="en" sz="3200" b="1" u="sng" dirty="0">
                <a:solidFill>
                  <a:schemeClr val="dk1"/>
                </a:solidFill>
                <a:latin typeface="Chamberi Super Display" panose="02040503080505020303" pitchFamily="18" charset="0"/>
                <a:ea typeface="Roboto"/>
                <a:cs typeface="Roboto"/>
                <a:sym typeface="Roboto"/>
              </a:rPr>
              <a:t>they understood that He was speaking about them</a:t>
            </a:r>
            <a:r>
              <a:rPr lang="en" sz="3200" b="1" dirty="0">
                <a:solidFill>
                  <a:schemeClr val="dk1"/>
                </a:solidFill>
                <a:latin typeface="Chamberi Super Display" panose="02040503080505020303" pitchFamily="18" charset="0"/>
                <a:ea typeface="Roboto"/>
                <a:cs typeface="Roboto"/>
                <a:sym typeface="Roboto"/>
              </a:rPr>
              <a:t>. 46 </a:t>
            </a:r>
            <a:r>
              <a:rPr lang="en" sz="3200" b="1" u="sng" dirty="0">
                <a:solidFill>
                  <a:schemeClr val="dk1"/>
                </a:solidFill>
                <a:latin typeface="Chamberi Super Display" panose="02040503080505020303" pitchFamily="18" charset="0"/>
                <a:ea typeface="Roboto"/>
                <a:cs typeface="Roboto"/>
                <a:sym typeface="Roboto"/>
              </a:rPr>
              <a:t>When they sought to seize Him, they feared the people, because they considered Him to be a prophet</a:t>
            </a:r>
            <a:r>
              <a:rPr lang="en" sz="3200" b="1" dirty="0">
                <a:solidFill>
                  <a:schemeClr val="dk1"/>
                </a:solidFill>
                <a:latin typeface="Chamberi Super Display" panose="02040503080505020303" pitchFamily="18" charset="0"/>
                <a:ea typeface="Roboto"/>
                <a:cs typeface="Roboto"/>
                <a:sym typeface="Roboto"/>
              </a:rPr>
              <a:t>.</a:t>
            </a:r>
            <a:endParaRPr sz="3200" b="1" dirty="0">
              <a:latin typeface="Chamberi Super Display" panose="02040503080505020303"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5" name="Google Shape;255;p46"/>
          <p:cNvSpPr txBox="1">
            <a:spLocks noGrp="1"/>
          </p:cNvSpPr>
          <p:nvPr>
            <p:ph type="body" idx="1"/>
          </p:nvPr>
        </p:nvSpPr>
        <p:spPr>
          <a:xfrm>
            <a:off x="2235200" y="1566133"/>
            <a:ext cx="6597100" cy="34845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 “Flee for safety, O sons of Benjamin, From the midst of Jerusalem! Now blow a trumpet in Tekoa And raise a signal over Beth-haccerem; For evil looks down from the north, And a great destruction. </a:t>
            </a:r>
            <a:endParaRPr sz="3200" b="1" dirty="0">
              <a:latin typeface="Chamberi Super Display" panose="02040503080505020303" pitchFamily="18" charset="0"/>
            </a:endParaRPr>
          </a:p>
        </p:txBody>
      </p:sp>
      <p:sp>
        <p:nvSpPr>
          <p:cNvPr id="3" name="TextBox 2">
            <a:extLst>
              <a:ext uri="{FF2B5EF4-FFF2-40B4-BE49-F238E27FC236}">
                <a16:creationId xmlns:a16="http://schemas.microsoft.com/office/drawing/2014/main" id="{86DA3355-4857-E5F5-9149-8C13D77F9EA0}"/>
              </a:ext>
            </a:extLst>
          </p:cNvPr>
          <p:cNvSpPr txBox="1"/>
          <p:nvPr/>
        </p:nvSpPr>
        <p:spPr>
          <a:xfrm>
            <a:off x="304800" y="648393"/>
            <a:ext cx="8701314" cy="769441"/>
          </a:xfrm>
          <a:prstGeom prst="rect">
            <a:avLst/>
          </a:prstGeom>
          <a:noFill/>
        </p:spPr>
        <p:txBody>
          <a:bodyPr wrap="square">
            <a:spAutoFit/>
          </a:bodyPr>
          <a:lstStyle/>
          <a:p>
            <a:pPr marL="0" lvl="0" indent="0" algn="ctr" rtl="0">
              <a:spcBef>
                <a:spcPts val="1200"/>
              </a:spcBef>
              <a:spcAft>
                <a:spcPts val="1200"/>
              </a:spcAft>
              <a:buClr>
                <a:schemeClr val="dk1"/>
              </a:buClr>
              <a:buSzPts val="1100"/>
              <a:buFont typeface="Arial"/>
              <a:buNone/>
            </a:pPr>
            <a:r>
              <a:rPr lang="en-US" sz="4400" b="1" dirty="0">
                <a:latin typeface="Chamberi Super Display" panose="02040503080505020303" pitchFamily="18" charset="0"/>
                <a:ea typeface="Roboto"/>
                <a:cs typeface="Roboto"/>
                <a:sym typeface="Roboto"/>
              </a:rPr>
              <a:t>Jeremiah 6:1-15 </a:t>
            </a:r>
            <a:endParaRPr lang="en-US" sz="4400" dirty="0">
              <a:latin typeface="Chamberi Super Display" panose="02040503080505020303"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Jeremiah 6:1-15 </a:t>
            </a:r>
            <a:endParaRPr sz="4400" dirty="0">
              <a:latin typeface="Chamberi Super Display" panose="02040503080505020303" pitchFamily="18" charset="0"/>
            </a:endParaRPr>
          </a:p>
        </p:txBody>
      </p:sp>
      <p:sp>
        <p:nvSpPr>
          <p:cNvPr id="255" name="Google Shape;255;p46"/>
          <p:cNvSpPr txBox="1">
            <a:spLocks noGrp="1"/>
          </p:cNvSpPr>
          <p:nvPr>
            <p:ph type="body" idx="1"/>
          </p:nvPr>
        </p:nvSpPr>
        <p:spPr>
          <a:xfrm>
            <a:off x="2235200" y="1537104"/>
            <a:ext cx="6597100" cy="34845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2 “The comely and dainty one, the daughter of Zion, I will cut off. 3 “Shepherds and their flocks will come to her, They will pitch their tents around her, They will pasture each in his place.</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4611379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Jeremiah 6:1-15 </a:t>
            </a:r>
            <a:endParaRPr sz="4400" dirty="0"/>
          </a:p>
        </p:txBody>
      </p:sp>
      <p:sp>
        <p:nvSpPr>
          <p:cNvPr id="261" name="Google Shape;261;p47"/>
          <p:cNvSpPr txBox="1">
            <a:spLocks noGrp="1"/>
          </p:cNvSpPr>
          <p:nvPr>
            <p:ph type="body" idx="1"/>
          </p:nvPr>
        </p:nvSpPr>
        <p:spPr>
          <a:xfrm>
            <a:off x="2184400" y="963790"/>
            <a:ext cx="6647900" cy="34164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4 Prepare war against her; Arise, and let us attack at noon. Woe to us, for the day declines, For the shadows of the evening lengthen! 5 “Arise, and let us attack by night And destroy her palaces!” 6 For thus says the Lord of hosts, “Cut down her trees And cast up a siege against Jerusalem. This is the city to be punished, In whose midst there is only oppression.</a:t>
            </a:r>
            <a:endParaRPr sz="2800" b="1" dirty="0">
              <a:latin typeface="Chamberi Super Display" panose="02040503080505020303"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Jeremiah 6:1-15 </a:t>
            </a:r>
            <a:endParaRPr sz="4400" dirty="0"/>
          </a:p>
        </p:txBody>
      </p:sp>
      <p:sp>
        <p:nvSpPr>
          <p:cNvPr id="267" name="Google Shape;267;p48"/>
          <p:cNvSpPr txBox="1">
            <a:spLocks noGrp="1"/>
          </p:cNvSpPr>
          <p:nvPr>
            <p:ph type="body" idx="1"/>
          </p:nvPr>
        </p:nvSpPr>
        <p:spPr>
          <a:xfrm>
            <a:off x="2184400" y="1399218"/>
            <a:ext cx="6647900" cy="34164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1200"/>
              </a:spcBef>
              <a:spcAft>
                <a:spcPts val="12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 7 “As a well keeps its waters fresh, </a:t>
            </a:r>
            <a:r>
              <a:rPr lang="en" sz="2800" b="1" u="sng" dirty="0">
                <a:solidFill>
                  <a:schemeClr val="dk1"/>
                </a:solidFill>
                <a:latin typeface="Chamberi Super Display" panose="02040503080505020303" pitchFamily="18" charset="0"/>
                <a:ea typeface="Roboto"/>
                <a:cs typeface="Roboto"/>
                <a:sym typeface="Roboto"/>
              </a:rPr>
              <a:t>So she keeps fresh her wickedness.</a:t>
            </a:r>
            <a:r>
              <a:rPr lang="en" sz="2800" b="1" dirty="0">
                <a:solidFill>
                  <a:schemeClr val="dk1"/>
                </a:solidFill>
                <a:latin typeface="Chamberi Super Display" panose="02040503080505020303" pitchFamily="18" charset="0"/>
                <a:ea typeface="Roboto"/>
                <a:cs typeface="Roboto"/>
                <a:sym typeface="Roboto"/>
              </a:rPr>
              <a:t> Violence and destruction are heard in her; Sickness and wounds are ever before Me. 8 “Be warned, O Jerusalem, Or I shall be alienated from you, And make you a desolation, A land not inhabited.” </a:t>
            </a:r>
            <a:endParaRPr sz="2800" b="1" dirty="0">
              <a:latin typeface="Chamberi Super Display" panose="02040503080505020303"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Jeremiah 6:1-15 </a:t>
            </a:r>
            <a:endParaRPr sz="4400" dirty="0"/>
          </a:p>
        </p:txBody>
      </p:sp>
      <p:sp>
        <p:nvSpPr>
          <p:cNvPr id="273" name="Google Shape;273;p49"/>
          <p:cNvSpPr txBox="1">
            <a:spLocks noGrp="1"/>
          </p:cNvSpPr>
          <p:nvPr>
            <p:ph type="body" idx="1"/>
          </p:nvPr>
        </p:nvSpPr>
        <p:spPr>
          <a:xfrm>
            <a:off x="2155371" y="1494971"/>
            <a:ext cx="6676929" cy="3022554"/>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9 Thus says the Lord of hosts, “They will thoroughly glean as the vine the remnant of Israel; Pass your hand again like a grape gatherer Over the branches.”</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986235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1915885" y="1319772"/>
            <a:ext cx="7054300" cy="2747332"/>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2800" b="1" baseline="30000" dirty="0">
                <a:solidFill>
                  <a:srgbClr val="000000"/>
                </a:solidFill>
                <a:effectLst/>
                <a:latin typeface="Chamberi Super Display" panose="02040503080505020303" pitchFamily="18" charset="0"/>
              </a:rPr>
              <a:t>10 </a:t>
            </a:r>
            <a:r>
              <a:rPr lang="en-US" sz="2800" b="1" dirty="0">
                <a:solidFill>
                  <a:srgbClr val="000000"/>
                </a:solidFill>
                <a:effectLst/>
                <a:latin typeface="Chamberi Super Display" panose="02040503080505020303" pitchFamily="18" charset="0"/>
              </a:rPr>
              <a:t>let it be known to all of you and to all the people of Israel, that by the name of Jesus Christ the Nazarene, whom you crucified, whom God raised from the dead—by this name this man stands here before you in good health. </a:t>
            </a:r>
            <a:r>
              <a:rPr lang="en-US" sz="2800" b="1" baseline="30000" dirty="0">
                <a:solidFill>
                  <a:srgbClr val="000000"/>
                </a:solidFill>
                <a:effectLst/>
                <a:latin typeface="Chamberi Super Display" panose="02040503080505020303" pitchFamily="18" charset="0"/>
              </a:rPr>
              <a:t>11 </a:t>
            </a:r>
            <a:r>
              <a:rPr lang="en-US" sz="2800" b="1" dirty="0">
                <a:solidFill>
                  <a:srgbClr val="000000"/>
                </a:solidFill>
                <a:effectLst/>
                <a:latin typeface="Chamberi Super Display" panose="02040503080505020303" pitchFamily="18" charset="0"/>
              </a:rPr>
              <a:t>He is the </a:t>
            </a:r>
            <a:r>
              <a:rPr lang="en-US" sz="2800" b="1" cap="small" dirty="0">
                <a:solidFill>
                  <a:srgbClr val="000000"/>
                </a:solidFill>
                <a:effectLst/>
                <a:latin typeface="Chamberi Super Display" panose="02040503080505020303" pitchFamily="18" charset="0"/>
              </a:rPr>
              <a:t>stone which was</a:t>
            </a:r>
            <a:r>
              <a:rPr lang="en-US" sz="2800" b="1" dirty="0">
                <a:solidFill>
                  <a:srgbClr val="000000"/>
                </a:solidFill>
                <a:effectLst/>
                <a:latin typeface="Chamberi Super Display" panose="02040503080505020303" pitchFamily="18" charset="0"/>
              </a:rPr>
              <a:t> </a:t>
            </a:r>
            <a:r>
              <a:rPr lang="en-US" sz="2800" b="1" cap="small" dirty="0">
                <a:solidFill>
                  <a:srgbClr val="000000"/>
                </a:solidFill>
                <a:effectLst/>
                <a:latin typeface="Chamberi Super Display" panose="02040503080505020303" pitchFamily="18" charset="0"/>
              </a:rPr>
              <a:t>rejected</a:t>
            </a:r>
            <a:r>
              <a:rPr lang="en-US" sz="2800" b="1" dirty="0">
                <a:solidFill>
                  <a:srgbClr val="000000"/>
                </a:solidFill>
                <a:effectLst/>
                <a:latin typeface="Chamberi Super Display" panose="02040503080505020303" pitchFamily="18" charset="0"/>
              </a:rPr>
              <a:t> by you, </a:t>
            </a:r>
            <a:r>
              <a:rPr lang="en-US" sz="2800" b="1" cap="small" dirty="0">
                <a:solidFill>
                  <a:srgbClr val="000000"/>
                </a:solidFill>
                <a:effectLst/>
                <a:latin typeface="Chamberi Super Display" panose="02040503080505020303" pitchFamily="18" charset="0"/>
              </a:rPr>
              <a:t>the builders</a:t>
            </a:r>
            <a:r>
              <a:rPr lang="en-US" sz="2800" b="1" dirty="0">
                <a:solidFill>
                  <a:srgbClr val="000000"/>
                </a:solidFill>
                <a:effectLst/>
                <a:latin typeface="Chamberi Super Display" panose="02040503080505020303" pitchFamily="18" charset="0"/>
              </a:rPr>
              <a:t>, but </a:t>
            </a:r>
            <a:r>
              <a:rPr lang="en-US" sz="2800" b="1" cap="small" dirty="0">
                <a:solidFill>
                  <a:srgbClr val="000000"/>
                </a:solidFill>
                <a:effectLst/>
                <a:latin typeface="Chamberi Super Display" panose="02040503080505020303" pitchFamily="18" charset="0"/>
              </a:rPr>
              <a:t>which became the chief corner</a:t>
            </a:r>
            <a:r>
              <a:rPr lang="en-US" sz="2800" b="1" dirty="0">
                <a:solidFill>
                  <a:srgbClr val="000000"/>
                </a:solidFill>
                <a:effectLst/>
                <a:latin typeface="Chamberi Super Display" panose="02040503080505020303" pitchFamily="18" charset="0"/>
              </a:rPr>
              <a:t> stone. </a:t>
            </a:r>
            <a:endParaRPr sz="2800" b="1" dirty="0">
              <a:latin typeface="Chamberi Super Display" panose="02040503080505020303" pitchFamily="18" charset="0"/>
            </a:endParaRPr>
          </a:p>
        </p:txBody>
      </p:sp>
    </p:spTree>
    <p:extLst>
      <p:ext uri="{BB962C8B-B14F-4D97-AF65-F5344CB8AC3E}">
        <p14:creationId xmlns:p14="http://schemas.microsoft.com/office/powerpoint/2010/main" val="40756799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Jeremiah 6:1-15 </a:t>
            </a:r>
            <a:endParaRPr sz="4400" dirty="0"/>
          </a:p>
        </p:txBody>
      </p:sp>
      <p:sp>
        <p:nvSpPr>
          <p:cNvPr id="273" name="Google Shape;273;p49"/>
          <p:cNvSpPr txBox="1">
            <a:spLocks noGrp="1"/>
          </p:cNvSpPr>
          <p:nvPr>
            <p:ph type="body" idx="1"/>
          </p:nvPr>
        </p:nvSpPr>
        <p:spPr>
          <a:xfrm>
            <a:off x="2155371" y="1625599"/>
            <a:ext cx="6676929" cy="2891925"/>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10 To whom shall I speak and give warning That they may hear? Behold, their ears are closed And they cannot listen. Behold, the word of the Lord has become a reproach to them; They have no delight in it.</a:t>
            </a:r>
            <a:endParaRPr sz="3200" b="1" dirty="0">
              <a:latin typeface="Chamberi Super Display" panose="02040503080505020303"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5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Jeremiah 6:1-15 </a:t>
            </a:r>
            <a:endParaRPr sz="4400" dirty="0"/>
          </a:p>
        </p:txBody>
      </p:sp>
      <p:sp>
        <p:nvSpPr>
          <p:cNvPr id="279" name="Google Shape;279;p50"/>
          <p:cNvSpPr txBox="1">
            <a:spLocks noGrp="1"/>
          </p:cNvSpPr>
          <p:nvPr>
            <p:ph type="body" idx="1"/>
          </p:nvPr>
        </p:nvSpPr>
        <p:spPr>
          <a:xfrm>
            <a:off x="2256970" y="1458685"/>
            <a:ext cx="6575329" cy="3147389"/>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11 But I am full of the wrath of the Lord; I am weary with holding it in. “Pour it out on the children in the street And on the gathering of young men together; For both husband and wife shall be taken, The aged and the very old. </a:t>
            </a:r>
            <a:endParaRPr sz="3200" b="1" dirty="0">
              <a:latin typeface="Chamberi Super Display" panose="02040503080505020303"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5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Jeremiah 6:1-15 </a:t>
            </a:r>
            <a:endParaRPr sz="4400" dirty="0"/>
          </a:p>
        </p:txBody>
      </p:sp>
      <p:sp>
        <p:nvSpPr>
          <p:cNvPr id="279" name="Google Shape;279;p50"/>
          <p:cNvSpPr txBox="1">
            <a:spLocks noGrp="1"/>
          </p:cNvSpPr>
          <p:nvPr>
            <p:ph type="body" idx="1"/>
          </p:nvPr>
        </p:nvSpPr>
        <p:spPr>
          <a:xfrm>
            <a:off x="2256970" y="1603829"/>
            <a:ext cx="6575329" cy="3002246"/>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12 “Their houses shall be turned over to others, Their fields and their wives together; For I will stretch out My hand Against the inhabitants of the land,” declares the Lord. </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2222120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5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Jeremiah 6:1-15 </a:t>
            </a:r>
            <a:endParaRPr sz="4400" dirty="0"/>
          </a:p>
        </p:txBody>
      </p:sp>
      <p:sp>
        <p:nvSpPr>
          <p:cNvPr id="285" name="Google Shape;285;p51"/>
          <p:cNvSpPr txBox="1">
            <a:spLocks noGrp="1"/>
          </p:cNvSpPr>
          <p:nvPr>
            <p:ph type="body" idx="1"/>
          </p:nvPr>
        </p:nvSpPr>
        <p:spPr>
          <a:xfrm>
            <a:off x="2329542" y="1391960"/>
            <a:ext cx="6502757" cy="34164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1200"/>
              </a:spcBef>
              <a:spcAft>
                <a:spcPts val="1200"/>
              </a:spcAft>
              <a:buClr>
                <a:schemeClr val="dk1"/>
              </a:buClr>
              <a:buSzPts val="1100"/>
              <a:buFont typeface="Arial"/>
              <a:buNone/>
            </a:pPr>
            <a:r>
              <a:rPr lang="en" sz="2800" b="1" dirty="0">
                <a:solidFill>
                  <a:schemeClr val="dk1"/>
                </a:solidFill>
                <a:latin typeface="Chamberi Super Display" panose="02040503080505020303" pitchFamily="18" charset="0"/>
                <a:ea typeface="Roboto"/>
                <a:cs typeface="Roboto"/>
                <a:sym typeface="Roboto"/>
              </a:rPr>
              <a:t>13 “For from the least of them even to the greatest of them, Everyone is greedy for gain, And from the prophet even to the priest Everyone deals falsely. 14  “They have healed the brokenness of My people superficially, Saying, ‘Peace, peace,’ But there is no peace. </a:t>
            </a:r>
            <a:endParaRPr sz="2800" b="1" dirty="0">
              <a:latin typeface="Chamberi Super Display" panose="02040503080505020303"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5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Jeremiah 6:1-15 </a:t>
            </a:r>
            <a:endParaRPr sz="4400" dirty="0"/>
          </a:p>
        </p:txBody>
      </p:sp>
      <p:sp>
        <p:nvSpPr>
          <p:cNvPr id="291" name="Google Shape;291;p52"/>
          <p:cNvSpPr txBox="1">
            <a:spLocks noGrp="1"/>
          </p:cNvSpPr>
          <p:nvPr>
            <p:ph type="body" idx="1"/>
          </p:nvPr>
        </p:nvSpPr>
        <p:spPr>
          <a:xfrm>
            <a:off x="2300514" y="1538513"/>
            <a:ext cx="6531786" cy="3030361"/>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15  </a:t>
            </a:r>
            <a:r>
              <a:rPr lang="en" sz="3200" b="1" u="sng" dirty="0">
                <a:solidFill>
                  <a:schemeClr val="dk1"/>
                </a:solidFill>
                <a:latin typeface="Chamberi Super Display" panose="02040503080505020303" pitchFamily="18" charset="0"/>
                <a:ea typeface="Roboto"/>
                <a:cs typeface="Roboto"/>
                <a:sym typeface="Roboto"/>
              </a:rPr>
              <a:t>“Were they ashamed because of the abomination they have done?</a:t>
            </a:r>
            <a:endParaRPr lang="en-US" sz="3200" b="1" u="sng" dirty="0">
              <a:solidFill>
                <a:schemeClr val="dk1"/>
              </a:solidFill>
              <a:latin typeface="Chamberi Super Display" panose="02040503080505020303" pitchFamily="18" charset="0"/>
              <a:ea typeface="Roboto"/>
              <a:cs typeface="Roboto"/>
              <a:sym typeface="Roboto"/>
            </a:endParaRPr>
          </a:p>
          <a:p>
            <a:pPr marL="139700" lvl="0" indent="0" algn="l" rtl="0">
              <a:lnSpc>
                <a:spcPct val="100000"/>
              </a:lnSpc>
              <a:spcBef>
                <a:spcPts val="1200"/>
              </a:spcBef>
              <a:spcAft>
                <a:spcPts val="0"/>
              </a:spcAft>
              <a:buClr>
                <a:schemeClr val="dk1"/>
              </a:buClr>
              <a:buSzPts val="1100"/>
              <a:buFont typeface="Arial"/>
              <a:buNone/>
            </a:pPr>
            <a:r>
              <a:rPr lang="en-US" sz="3200" b="1" u="sng" dirty="0">
                <a:solidFill>
                  <a:schemeClr val="dk1"/>
                </a:solidFill>
                <a:latin typeface="Chamberi Super Display" panose="02040503080505020303" pitchFamily="18" charset="0"/>
                <a:ea typeface="Roboto"/>
                <a:cs typeface="Roboto"/>
                <a:sym typeface="Roboto"/>
              </a:rPr>
              <a:t>They were not even ashamed at all;</a:t>
            </a:r>
          </a:p>
          <a:p>
            <a:pPr marL="139700" lvl="0" indent="0" algn="l" rtl="0">
              <a:lnSpc>
                <a:spcPct val="100000"/>
              </a:lnSpc>
              <a:spcBef>
                <a:spcPts val="1100"/>
              </a:spcBef>
              <a:spcAft>
                <a:spcPts val="0"/>
              </a:spcAft>
              <a:buClr>
                <a:schemeClr val="dk1"/>
              </a:buClr>
              <a:buSzPts val="1100"/>
              <a:buFont typeface="Arial"/>
              <a:buNone/>
            </a:pPr>
            <a:r>
              <a:rPr lang="en-US" sz="3200" b="1" u="sng" dirty="0">
                <a:solidFill>
                  <a:schemeClr val="dk1"/>
                </a:solidFill>
                <a:latin typeface="Chamberi Super Display" panose="02040503080505020303" pitchFamily="18" charset="0"/>
                <a:ea typeface="Roboto"/>
                <a:cs typeface="Roboto"/>
                <a:sym typeface="Roboto"/>
              </a:rPr>
              <a:t>They did not even know how to blush.</a:t>
            </a:r>
          </a:p>
          <a:p>
            <a:pPr marL="139700" lvl="0" indent="0" algn="l" rtl="0">
              <a:lnSpc>
                <a:spcPct val="100000"/>
              </a:lnSpc>
              <a:spcBef>
                <a:spcPts val="1100"/>
              </a:spcBef>
              <a:spcAft>
                <a:spcPts val="1100"/>
              </a:spcAft>
              <a:buClr>
                <a:schemeClr val="dk1"/>
              </a:buClr>
              <a:buSzPts val="1100"/>
              <a:buFont typeface="Arial"/>
              <a:buNone/>
            </a:pPr>
            <a:endParaRPr sz="27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7" name="Google Shape;297;p53"/>
          <p:cNvSpPr txBox="1">
            <a:spLocks noGrp="1"/>
          </p:cNvSpPr>
          <p:nvPr>
            <p:ph type="body" idx="1"/>
          </p:nvPr>
        </p:nvSpPr>
        <p:spPr>
          <a:xfrm>
            <a:off x="2307770" y="1152475"/>
            <a:ext cx="6524529" cy="3416400"/>
          </a:xfrm>
          <a:prstGeom prst="rect">
            <a:avLst/>
          </a:prstGeom>
        </p:spPr>
        <p:txBody>
          <a:bodyPr spcFirstLastPara="1" wrap="square" lIns="91425" tIns="91425" rIns="91425" bIns="91425" anchor="t" anchorCtr="0">
            <a:normAutofit/>
          </a:bodyPr>
          <a:lstStyle/>
          <a:p>
            <a:pPr marL="139700" lvl="0" indent="0" rtl="0">
              <a:lnSpc>
                <a:spcPct val="100000"/>
              </a:lnSpc>
              <a:spcBef>
                <a:spcPts val="1100"/>
              </a:spcBef>
              <a:spcAft>
                <a:spcPts val="0"/>
              </a:spcAft>
              <a:buClr>
                <a:schemeClr val="dk1"/>
              </a:buClr>
              <a:buSzPts val="1100"/>
              <a:buFont typeface="Arial"/>
              <a:buNone/>
            </a:pPr>
            <a:r>
              <a:rPr lang="en" sz="3200" b="1" u="sng" dirty="0">
                <a:solidFill>
                  <a:schemeClr val="dk1"/>
                </a:solidFill>
                <a:highlight>
                  <a:srgbClr val="FFFFFF"/>
                </a:highlight>
                <a:latin typeface="Chamberi Super Display" panose="02040503080505020303" pitchFamily="18" charset="0"/>
                <a:ea typeface="Roboto"/>
                <a:cs typeface="Roboto"/>
                <a:sym typeface="Roboto"/>
              </a:rPr>
              <a:t>Therefore they shall fall among those who fall;</a:t>
            </a:r>
            <a:endParaRPr sz="3200" b="1" u="sng" dirty="0">
              <a:solidFill>
                <a:schemeClr val="dk1"/>
              </a:solidFill>
              <a:highlight>
                <a:srgbClr val="FFFFFF"/>
              </a:highlight>
              <a:latin typeface="Chamberi Super Display" panose="02040503080505020303" pitchFamily="18" charset="0"/>
              <a:ea typeface="Roboto"/>
              <a:cs typeface="Roboto"/>
              <a:sym typeface="Roboto"/>
            </a:endParaRPr>
          </a:p>
          <a:p>
            <a:pPr marL="139700" lvl="0" indent="0" rtl="0">
              <a:lnSpc>
                <a:spcPct val="100000"/>
              </a:lnSpc>
              <a:spcBef>
                <a:spcPts val="1100"/>
              </a:spcBef>
              <a:spcAft>
                <a:spcPts val="0"/>
              </a:spcAft>
              <a:buClr>
                <a:schemeClr val="dk1"/>
              </a:buClr>
              <a:buSzPts val="1100"/>
              <a:buFont typeface="Arial"/>
              <a:buNone/>
            </a:pPr>
            <a:r>
              <a:rPr lang="en" sz="3200" b="1" u="sng" dirty="0">
                <a:solidFill>
                  <a:schemeClr val="dk1"/>
                </a:solidFill>
                <a:highlight>
                  <a:srgbClr val="FFFFFF"/>
                </a:highlight>
                <a:latin typeface="Chamberi Super Display" panose="02040503080505020303" pitchFamily="18" charset="0"/>
                <a:ea typeface="Roboto"/>
                <a:cs typeface="Roboto"/>
                <a:sym typeface="Roboto"/>
              </a:rPr>
              <a:t>At the time that I punish them,</a:t>
            </a:r>
            <a:endParaRPr sz="3200" b="1" u="sng" dirty="0">
              <a:solidFill>
                <a:schemeClr val="dk1"/>
              </a:solidFill>
              <a:highlight>
                <a:srgbClr val="FFFFFF"/>
              </a:highlight>
              <a:latin typeface="Chamberi Super Display" panose="02040503080505020303" pitchFamily="18" charset="0"/>
              <a:ea typeface="Roboto"/>
              <a:cs typeface="Roboto"/>
              <a:sym typeface="Roboto"/>
            </a:endParaRPr>
          </a:p>
          <a:p>
            <a:pPr marL="139700" lvl="0" indent="0" rtl="0">
              <a:lnSpc>
                <a:spcPct val="100000"/>
              </a:lnSpc>
              <a:spcBef>
                <a:spcPts val="1100"/>
              </a:spcBef>
              <a:spcAft>
                <a:spcPts val="1100"/>
              </a:spcAft>
              <a:buClr>
                <a:schemeClr val="dk1"/>
              </a:buClr>
              <a:buSzPts val="1100"/>
              <a:buFont typeface="Arial"/>
              <a:buNone/>
            </a:pPr>
            <a:r>
              <a:rPr lang="en" sz="3200" b="1" u="sng" dirty="0">
                <a:solidFill>
                  <a:schemeClr val="dk1"/>
                </a:solidFill>
                <a:highlight>
                  <a:srgbClr val="FFFFFF"/>
                </a:highlight>
                <a:latin typeface="Chamberi Super Display" panose="02040503080505020303" pitchFamily="18" charset="0"/>
                <a:ea typeface="Roboto"/>
                <a:cs typeface="Roboto"/>
                <a:sym typeface="Roboto"/>
              </a:rPr>
              <a:t>They shall be cast down,” says the Lord.</a:t>
            </a:r>
            <a:endParaRPr sz="3200" dirty="0">
              <a:latin typeface="Chamberi Super Display" panose="02040503080505020303"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James 4:17</a:t>
            </a:r>
            <a:endParaRPr sz="4400" dirty="0">
              <a:latin typeface="Chamberi Super Display" panose="02040503080505020303" pitchFamily="18" charset="0"/>
            </a:endParaRPr>
          </a:p>
        </p:txBody>
      </p:sp>
      <p:sp>
        <p:nvSpPr>
          <p:cNvPr id="303" name="Google Shape;303;p54"/>
          <p:cNvSpPr txBox="1">
            <a:spLocks noGrp="1"/>
          </p:cNvSpPr>
          <p:nvPr>
            <p:ph type="body" idx="1"/>
          </p:nvPr>
        </p:nvSpPr>
        <p:spPr>
          <a:xfrm>
            <a:off x="2249714" y="1690913"/>
            <a:ext cx="6582586" cy="2877961"/>
          </a:xfrm>
          <a:prstGeom prst="rect">
            <a:avLst/>
          </a:prstGeom>
        </p:spPr>
        <p:txBody>
          <a:bodyPr spcFirstLastPara="1" wrap="square" lIns="91425" tIns="91425" rIns="91425" bIns="91425" anchor="t" anchorCtr="0">
            <a:normAutofit/>
          </a:bodyPr>
          <a:lstStyle/>
          <a:p>
            <a:pPr marL="0" lvl="0" indent="0" algn="l" rtl="0">
              <a:lnSpc>
                <a:spcPct val="100000"/>
              </a:lnSpc>
              <a:spcBef>
                <a:spcPts val="1100"/>
              </a:spcBef>
              <a:spcAft>
                <a:spcPts val="1100"/>
              </a:spcAft>
              <a:buClr>
                <a:schemeClr val="dk1"/>
              </a:buClr>
              <a:buSzPts val="1100"/>
              <a:buFont typeface="Arial"/>
              <a:buNone/>
            </a:pPr>
            <a:r>
              <a:rPr lang="en" sz="3200" b="1" dirty="0">
                <a:solidFill>
                  <a:schemeClr val="dk1"/>
                </a:solidFill>
                <a:latin typeface="Chamberi Super Display" panose="02040503080505020303" pitchFamily="18" charset="0"/>
                <a:ea typeface="Roboto"/>
                <a:cs typeface="Roboto"/>
                <a:sym typeface="Roboto"/>
              </a:rPr>
              <a:t>17 Therefore to him that knoweth to do good, and doeth it not, to him it is sin.</a:t>
            </a:r>
            <a:endParaRPr sz="3200" b="1" dirty="0">
              <a:latin typeface="Chamberi Super Display" panose="02040503080505020303"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text&#10;&#10;Description automatically generated with medium confidence">
            <a:extLst>
              <a:ext uri="{FF2B5EF4-FFF2-40B4-BE49-F238E27FC236}">
                <a16:creationId xmlns:a16="http://schemas.microsoft.com/office/drawing/2014/main" id="{4D388B96-D9F4-3284-717F-CFEF807F8EED}"/>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455051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2133600" y="1755201"/>
            <a:ext cx="6698699" cy="2747332"/>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3200" b="1" baseline="30000" dirty="0">
                <a:solidFill>
                  <a:srgbClr val="000000"/>
                </a:solidFill>
                <a:effectLst/>
                <a:latin typeface="Chamberi Super Display" panose="02040503080505020303" pitchFamily="18" charset="0"/>
              </a:rPr>
              <a:t>12 </a:t>
            </a:r>
            <a:r>
              <a:rPr lang="en-US" sz="3200" b="1" dirty="0">
                <a:solidFill>
                  <a:srgbClr val="000000"/>
                </a:solidFill>
                <a:effectLst/>
                <a:latin typeface="Chamberi Super Display" panose="02040503080505020303" pitchFamily="18" charset="0"/>
              </a:rPr>
              <a:t>And there is salvation in no one else; for there is no other name under heaven that has been given among men by which we must be saved.”</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1473575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2140858" y="1364342"/>
            <a:ext cx="6879770" cy="2747332"/>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2800" b="1" baseline="30000" dirty="0">
                <a:solidFill>
                  <a:srgbClr val="000000"/>
                </a:solidFill>
                <a:effectLst/>
                <a:latin typeface="Chamberi Super Display" panose="02040503080505020303" pitchFamily="18" charset="0"/>
              </a:rPr>
              <a:t>13 </a:t>
            </a:r>
            <a:r>
              <a:rPr lang="en-US" sz="2800" b="1" dirty="0">
                <a:solidFill>
                  <a:srgbClr val="000000"/>
                </a:solidFill>
                <a:effectLst/>
                <a:latin typeface="Chamberi Super Display" panose="02040503080505020303" pitchFamily="18" charset="0"/>
              </a:rPr>
              <a:t>Now as they observed the confidence of Peter and John and understood that they were uneducated and untrained men, they were amazed, and began to recognize them as having been with Jesus. </a:t>
            </a:r>
            <a:r>
              <a:rPr lang="en-US" sz="2800" b="1" baseline="30000" dirty="0">
                <a:solidFill>
                  <a:srgbClr val="000000"/>
                </a:solidFill>
                <a:effectLst/>
                <a:latin typeface="Chamberi Super Display" panose="02040503080505020303" pitchFamily="18" charset="0"/>
              </a:rPr>
              <a:t>14 </a:t>
            </a:r>
            <a:r>
              <a:rPr lang="en-US" sz="2800" b="1" dirty="0">
                <a:solidFill>
                  <a:srgbClr val="000000"/>
                </a:solidFill>
                <a:effectLst/>
                <a:latin typeface="Chamberi Super Display" panose="02040503080505020303" pitchFamily="18" charset="0"/>
              </a:rPr>
              <a:t>And seeing the man who had been healed standing with them, they had nothing to say in reply. </a:t>
            </a:r>
            <a:endParaRPr sz="2800" b="1" dirty="0">
              <a:latin typeface="Chamberi Super Display" panose="02040503080505020303" pitchFamily="18" charset="0"/>
            </a:endParaRPr>
          </a:p>
        </p:txBody>
      </p:sp>
    </p:spTree>
    <p:extLst>
      <p:ext uri="{BB962C8B-B14F-4D97-AF65-F5344CB8AC3E}">
        <p14:creationId xmlns:p14="http://schemas.microsoft.com/office/powerpoint/2010/main" val="620573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2133601" y="1588287"/>
            <a:ext cx="6698699" cy="2747332"/>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2800" b="1" baseline="30000" dirty="0">
                <a:solidFill>
                  <a:srgbClr val="000000"/>
                </a:solidFill>
                <a:effectLst/>
                <a:latin typeface="Chamberi Super Display" panose="02040503080505020303" pitchFamily="18" charset="0"/>
              </a:rPr>
              <a:t>15 </a:t>
            </a:r>
            <a:r>
              <a:rPr lang="en-US" sz="2800" b="1" dirty="0">
                <a:solidFill>
                  <a:srgbClr val="000000"/>
                </a:solidFill>
                <a:effectLst/>
                <a:latin typeface="Chamberi Super Display" panose="02040503080505020303" pitchFamily="18" charset="0"/>
              </a:rPr>
              <a:t>But when they had ordered them to leave the Council, they began to confer with one another, </a:t>
            </a:r>
            <a:r>
              <a:rPr lang="en-US" sz="2800" b="1" baseline="30000" dirty="0">
                <a:solidFill>
                  <a:srgbClr val="000000"/>
                </a:solidFill>
                <a:effectLst/>
                <a:latin typeface="Chamberi Super Display" panose="02040503080505020303" pitchFamily="18" charset="0"/>
              </a:rPr>
              <a:t>16 </a:t>
            </a:r>
            <a:r>
              <a:rPr lang="en-US" sz="2800" b="1" dirty="0">
                <a:solidFill>
                  <a:srgbClr val="000000"/>
                </a:solidFill>
                <a:effectLst/>
                <a:latin typeface="Chamberi Super Display" panose="02040503080505020303" pitchFamily="18" charset="0"/>
              </a:rPr>
              <a:t>saying, “What shall we do with these men? For the fact that a noteworthy miracle has taken place through them is apparent to all who live in Jerusalem, and we cannot deny it. </a:t>
            </a:r>
            <a:endParaRPr sz="2800" b="1" dirty="0">
              <a:latin typeface="Chamberi Super Display" panose="02040503080505020303" pitchFamily="18" charset="0"/>
            </a:endParaRPr>
          </a:p>
        </p:txBody>
      </p:sp>
    </p:spTree>
    <p:extLst>
      <p:ext uri="{BB962C8B-B14F-4D97-AF65-F5344CB8AC3E}">
        <p14:creationId xmlns:p14="http://schemas.microsoft.com/office/powerpoint/2010/main" val="709145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984632"/>
          </a:xfrm>
          <a:prstGeom prst="rect">
            <a:avLst/>
          </a:prstGeom>
        </p:spPr>
        <p:txBody>
          <a:bodyPr spcFirstLastPara="1" wrap="square" lIns="91425" tIns="91425" rIns="91425" bIns="91425" anchor="t" anchorCtr="0">
            <a:noAutofit/>
          </a:bodyPr>
          <a:lstStyle/>
          <a:p>
            <a:pPr marL="139700" lvl="0" indent="0" algn="ctr" rtl="0">
              <a:spcBef>
                <a:spcPts val="1100"/>
              </a:spcBef>
              <a:spcAft>
                <a:spcPts val="11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4:1-17</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2133601" y="1770743"/>
            <a:ext cx="6698699" cy="2564876"/>
          </a:xfrm>
          <a:prstGeom prst="rect">
            <a:avLst/>
          </a:prstGeom>
        </p:spPr>
        <p:txBody>
          <a:bodyPr spcFirstLastPara="1" wrap="square" lIns="91425" tIns="91425" rIns="91425" bIns="91425" anchor="t" anchorCtr="0">
            <a:noAutofit/>
          </a:bodyPr>
          <a:lstStyle/>
          <a:p>
            <a:pPr marL="139700" lvl="0" indent="0" algn="l" rtl="0">
              <a:lnSpc>
                <a:spcPct val="100000"/>
              </a:lnSpc>
              <a:spcBef>
                <a:spcPts val="1100"/>
              </a:spcBef>
              <a:spcAft>
                <a:spcPts val="1100"/>
              </a:spcAft>
              <a:buClr>
                <a:schemeClr val="dk1"/>
              </a:buClr>
              <a:buSzPts val="1100"/>
              <a:buFont typeface="Arial"/>
              <a:buNone/>
            </a:pPr>
            <a:r>
              <a:rPr lang="en-US" sz="3200" b="1" baseline="30000" dirty="0">
                <a:solidFill>
                  <a:srgbClr val="000000"/>
                </a:solidFill>
                <a:effectLst/>
                <a:latin typeface="Chamberi Super Display" panose="02040503080505020303" pitchFamily="18" charset="0"/>
              </a:rPr>
              <a:t>17 </a:t>
            </a:r>
            <a:r>
              <a:rPr lang="en-US" sz="3200" b="1" dirty="0">
                <a:solidFill>
                  <a:srgbClr val="000000"/>
                </a:solidFill>
                <a:effectLst/>
                <a:latin typeface="Chamberi Super Display" panose="02040503080505020303" pitchFamily="18" charset="0"/>
              </a:rPr>
              <a:t>But so that it will not spread any further among the people, let us warn them to speak no longer to any man in this name.”</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90792799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243</TotalTime>
  <Words>2745</Words>
  <Application>Microsoft Office PowerPoint</Application>
  <PresentationFormat>On-screen Show (16:9)</PresentationFormat>
  <Paragraphs>115</Paragraphs>
  <Slides>57</Slides>
  <Notes>56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Chamberi Super Display</vt:lpstr>
      <vt:lpstr>Century Gothic</vt:lpstr>
      <vt:lpstr>Wingdings 3</vt:lpstr>
      <vt:lpstr>Wisp</vt:lpstr>
      <vt:lpstr>Acts 4:1-17</vt:lpstr>
      <vt:lpstr>Acts 4:1-17</vt:lpstr>
      <vt:lpstr>Acts 4:1-17</vt:lpstr>
      <vt:lpstr>Acts 4:1-17</vt:lpstr>
      <vt:lpstr>Acts 4:1-17</vt:lpstr>
      <vt:lpstr>Acts 4:1-17</vt:lpstr>
      <vt:lpstr>Acts 4:1-17</vt:lpstr>
      <vt:lpstr>Acts 4:1-17</vt:lpstr>
      <vt:lpstr>Acts 4:1-17</vt:lpstr>
      <vt:lpstr>  For Wickedness Burns  Like a Fire</vt:lpstr>
      <vt:lpstr>Isaiah 9:13-21</vt:lpstr>
      <vt:lpstr>Isaiah 9:13-21</vt:lpstr>
      <vt:lpstr>Isaiah 9:13-21</vt:lpstr>
      <vt:lpstr>Isaiah 9:13-21</vt:lpstr>
      <vt:lpstr>Isaiah 9:13-21</vt:lpstr>
      <vt:lpstr>Corrupt Leadership Breeds Corrupt Followers </vt:lpstr>
      <vt:lpstr>Wickedness is Like a Wildfire</vt:lpstr>
      <vt:lpstr>No Satisfying the Rage of a Fire</vt:lpstr>
      <vt:lpstr>Land Left Barren / Total Devastation! </vt:lpstr>
      <vt:lpstr>Psalm 14:1-3</vt:lpstr>
      <vt:lpstr>85% of Wildfires have Human Origins</vt:lpstr>
      <vt:lpstr>Mark 15:6-15</vt:lpstr>
      <vt:lpstr>Mark 15:6-15</vt:lpstr>
      <vt:lpstr>Mark 15:6-15</vt:lpstr>
      <vt:lpstr>Mark 15:6-15</vt:lpstr>
      <vt:lpstr>Mark 15:6-15</vt:lpstr>
      <vt:lpstr>Mark 15:16-26</vt:lpstr>
      <vt:lpstr>Mark 15:16-26</vt:lpstr>
      <vt:lpstr>Mark 15:16-26</vt:lpstr>
      <vt:lpstr>Mark 15:16-26</vt:lpstr>
      <vt:lpstr>Mark 15:16-26</vt:lpstr>
      <vt:lpstr>Matthew 21:23-27</vt:lpstr>
      <vt:lpstr>Matthew 21:23-27</vt:lpstr>
      <vt:lpstr>Matthew 21:23-27</vt:lpstr>
      <vt:lpstr>Matthew 21:28-32 </vt:lpstr>
      <vt:lpstr>Matthew 21:28-32 </vt:lpstr>
      <vt:lpstr>Matthew 21:28-32 </vt:lpstr>
      <vt:lpstr>Matthew 21:33-46</vt:lpstr>
      <vt:lpstr>Matthew 21:33-46</vt:lpstr>
      <vt:lpstr>Matthew 21:33-46</vt:lpstr>
      <vt:lpstr>Matthew 21:33-46</vt:lpstr>
      <vt:lpstr>Matthew 21:33-46</vt:lpstr>
      <vt:lpstr>Matthew 21:33-46</vt:lpstr>
      <vt:lpstr>Matthew 21:33-46</vt:lpstr>
      <vt:lpstr>PowerPoint Presentation</vt:lpstr>
      <vt:lpstr>Jeremiah 6:1-15 </vt:lpstr>
      <vt:lpstr>Jeremiah 6:1-15 </vt:lpstr>
      <vt:lpstr>Jeremiah 6:1-15 </vt:lpstr>
      <vt:lpstr>Jeremiah 6:1-15 </vt:lpstr>
      <vt:lpstr>Jeremiah 6:1-15 </vt:lpstr>
      <vt:lpstr>Jeremiah 6:1-15 </vt:lpstr>
      <vt:lpstr>Jeremiah 6:1-15 </vt:lpstr>
      <vt:lpstr>Jeremiah 6:1-15 </vt:lpstr>
      <vt:lpstr>Jeremiah 6:1-15 </vt:lpstr>
      <vt:lpstr>PowerPoint Presentation</vt:lpstr>
      <vt:lpstr>James 4:17</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For Wickedness Burns  Like a Fire</dc:title>
  <cp:lastModifiedBy>Mitch Reynolds</cp:lastModifiedBy>
  <cp:revision>2</cp:revision>
  <dcterms:modified xsi:type="dcterms:W3CDTF">2022-10-23T16:24:19Z</dcterms:modified>
</cp:coreProperties>
</file>