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9"/>
  </p:notesMasterIdLst>
  <p:sldIdLst>
    <p:sldId id="289" r:id="rId2"/>
    <p:sldId id="290" r:id="rId3"/>
    <p:sldId id="291" r:id="rId4"/>
    <p:sldId id="292" r:id="rId5"/>
    <p:sldId id="256" r:id="rId6"/>
    <p:sldId id="257" r:id="rId7"/>
    <p:sldId id="258" r:id="rId8"/>
    <p:sldId id="259" r:id="rId9"/>
    <p:sldId id="260" r:id="rId10"/>
    <p:sldId id="261" r:id="rId11"/>
    <p:sldId id="284" r:id="rId12"/>
    <p:sldId id="262" r:id="rId13"/>
    <p:sldId id="263" r:id="rId14"/>
    <p:sldId id="285" r:id="rId15"/>
    <p:sldId id="264" r:id="rId16"/>
    <p:sldId id="265" r:id="rId17"/>
    <p:sldId id="266" r:id="rId18"/>
    <p:sldId id="267" r:id="rId19"/>
    <p:sldId id="268" r:id="rId20"/>
    <p:sldId id="286" r:id="rId21"/>
    <p:sldId id="269" r:id="rId22"/>
    <p:sldId id="287"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8" r:id="rId38"/>
  </p:sldIdLst>
  <p:sldSz cx="9144000" cy="5143500" type="screen16x9"/>
  <p:notesSz cx="6858000" cy="9144000"/>
  <p:embeddedFontLst>
    <p:embeddedFont>
      <p:font typeface="Century Gothic" panose="020B0502020202020204" pitchFamily="34" charset="0"/>
      <p:regular r:id="rId40"/>
      <p:bold r:id="rId41"/>
      <p:italic r:id="rId42"/>
      <p:boldItalic r:id="rId43"/>
    </p:embeddedFont>
    <p:embeddedFont>
      <p:font typeface="Chamberi Super Display" panose="02040503080505020303" pitchFamily="18" charset="0"/>
      <p:regular r:id="rId44"/>
    </p:embeddedFont>
    <p:embeddedFont>
      <p:font typeface="Roboto" panose="02000000000000000000" pitchFamily="2" charset="0"/>
      <p:regular r:id="rId45"/>
      <p:bold r:id="rId46"/>
      <p:italic r:id="rId47"/>
      <p:boldItalic r:id="rId4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58afc51ff2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58afc51ff2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7149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58afc51ff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58afc51ff2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58afc51ff2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58afc51ff2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58afc51ff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58afc51ff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58afc51ff2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58afc51ff2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8afc51ff2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58afc51ff2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8afc51ff2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58afc51ff2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9158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58afc51ff2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58afc51ff2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58afc51ff2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58afc51ff2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9414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58afc51ff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58afc51ff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58afc51ff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58afc51f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58afc51ff2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58afc51ff2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58afc51ff2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58afc51ff2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58afc51ff2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58afc51ff2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58afc51ff2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58afc51ff2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8afc51ff2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158afc51ff2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58afc51ff2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58afc51ff2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58afc51ff2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58afc51ff2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58afc51ff2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58afc51ff2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58afc51ff2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58afc51ff2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58afc51ff2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58afc51ff2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58afc51ff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58afc51ff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58afc51ff2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58afc51ff2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58afc51ff2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58afc51ff2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58afc51ff2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58afc51ff2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58afc51ff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8afc51ff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58afc51ff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58afc51ff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58afc51ff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58afc51ff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58afc51ff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58afc51ff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7601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58afc51ff2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58afc51ff2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58afc51ff2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58afc51ff2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ctrTitle"/>
          </p:nvPr>
        </p:nvSpPr>
        <p:spPr>
          <a:xfrm>
            <a:off x="1028700" y="1352554"/>
            <a:ext cx="7086600" cy="1368822"/>
          </a:xfrm>
        </p:spPr>
        <p:txBody>
          <a:bodyPr anchor="b">
            <a:normAutofit/>
          </a:bodyPr>
          <a:lstStyle>
            <a:lvl1pPr algn="l">
              <a:defRPr sz="4500"/>
            </a:lvl1pPr>
          </a:lstStyle>
          <a:p>
            <a:r>
              <a:rPr lang="en-US"/>
              <a:t>Click to edit Master title style</a:t>
            </a:r>
            <a:endParaRPr lang="en-US" dirty="0"/>
          </a:p>
        </p:txBody>
      </p:sp>
      <p:sp>
        <p:nvSpPr>
          <p:cNvPr id="3" name="Subtitle 2"/>
          <p:cNvSpPr>
            <a:spLocks noGrp="1"/>
          </p:cNvSpPr>
          <p:nvPr>
            <p:ph type="subTitle" idx="1"/>
          </p:nvPr>
        </p:nvSpPr>
        <p:spPr>
          <a:xfrm>
            <a:off x="1028700" y="2724151"/>
            <a:ext cx="7086600" cy="514350"/>
          </a:xfrm>
        </p:spPr>
        <p:txBody>
          <a:bodyPr>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932171" y="3235746"/>
            <a:ext cx="2183130" cy="280982"/>
          </a:xfrm>
        </p:spPr>
        <p:txBody>
          <a:bodyPr/>
          <a:lstStyle/>
          <a:p>
            <a:fld id="{48A87A34-81AB-432B-8DAE-1953F412C126}" type="datetimeFigureOut">
              <a:rPr lang="en-US" dirty="0"/>
              <a:t>9/25/2022</a:t>
            </a:fld>
            <a:endParaRPr lang="en-US" dirty="0"/>
          </a:p>
        </p:txBody>
      </p:sp>
      <p:sp>
        <p:nvSpPr>
          <p:cNvPr id="5" name="Footer Placeholder 4"/>
          <p:cNvSpPr>
            <a:spLocks noGrp="1"/>
          </p:cNvSpPr>
          <p:nvPr>
            <p:ph type="ftr" sz="quarter" idx="11"/>
          </p:nvPr>
        </p:nvSpPr>
        <p:spPr>
          <a:xfrm>
            <a:off x="1028700" y="3242884"/>
            <a:ext cx="4800600" cy="273844"/>
          </a:xfrm>
        </p:spPr>
        <p:txBody>
          <a:bodyPr/>
          <a:lstStyle/>
          <a:p>
            <a:endParaRPr lang="en-US" dirty="0"/>
          </a:p>
        </p:txBody>
      </p:sp>
      <p:sp>
        <p:nvSpPr>
          <p:cNvPr id="6" name="Slide Number Placeholder 5"/>
          <p:cNvSpPr>
            <a:spLocks noGrp="1"/>
          </p:cNvSpPr>
          <p:nvPr>
            <p:ph type="sldNum" sz="quarter" idx="12"/>
          </p:nvPr>
        </p:nvSpPr>
        <p:spPr>
          <a:xfrm>
            <a:off x="6057900" y="1073150"/>
            <a:ext cx="2057400"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752341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33" y="3523021"/>
            <a:ext cx="8116526" cy="614516"/>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1295" y="706080"/>
            <a:ext cx="8116380" cy="260862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4137537"/>
            <a:ext cx="8115300" cy="526477"/>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531207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0" y="565150"/>
            <a:ext cx="8115300" cy="2101850"/>
          </a:xfrm>
        </p:spPr>
        <p:txBody>
          <a:bodyPr anchor="ctr"/>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850"/>
            <a:ext cx="7597887" cy="74930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9/25/2022</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4994399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51" y="565150"/>
            <a:ext cx="7613650" cy="1953371"/>
          </a:xfrm>
        </p:spPr>
        <p:txBody>
          <a:bodyPr anchor="ctr"/>
          <a:lstStyle>
            <a:lvl1pPr algn="l">
              <a:defRPr sz="2400"/>
            </a:lvl1pPr>
          </a:lstStyle>
          <a:p>
            <a:r>
              <a:rPr lang="en-US"/>
              <a:t>Click to edit Master title style</a:t>
            </a:r>
            <a:endParaRPr lang="en-US" dirty="0"/>
          </a:p>
        </p:txBody>
      </p:sp>
      <p:sp>
        <p:nvSpPr>
          <p:cNvPr id="12" name="Text Placeholder 3"/>
          <p:cNvSpPr>
            <a:spLocks noGrp="1"/>
          </p:cNvSpPr>
          <p:nvPr>
            <p:ph type="body" sz="half" idx="13"/>
          </p:nvPr>
        </p:nvSpPr>
        <p:spPr>
          <a:xfrm>
            <a:off x="977899" y="2524168"/>
            <a:ext cx="7194552" cy="333332"/>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768351" y="2969897"/>
            <a:ext cx="7613650" cy="509903"/>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9/25/2022</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9" name="TextBox 8"/>
          <p:cNvSpPr txBox="1"/>
          <p:nvPr/>
        </p:nvSpPr>
        <p:spPr>
          <a:xfrm>
            <a:off x="357188" y="70008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8238173" y="202596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00135686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71" y="843526"/>
            <a:ext cx="7609640" cy="1883876"/>
          </a:xfrm>
        </p:spPr>
        <p:txBody>
          <a:bodyPr anchor="b"/>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237"/>
            <a:ext cx="7608491" cy="74991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4163"/>
            <a:ext cx="2183130" cy="273844"/>
          </a:xfrm>
        </p:spPr>
        <p:txBody>
          <a:bodyPr/>
          <a:lstStyle>
            <a:lvl1pPr algn="r">
              <a:defRPr/>
            </a:lvl1pPr>
          </a:lstStyle>
          <a:p>
            <a:fld id="{48A87A34-81AB-432B-8DAE-1953F412C126}" type="datetimeFigureOut">
              <a:rPr lang="en-US" dirty="0"/>
              <a:pPr/>
              <a:t>9/25/2022</a:t>
            </a:fld>
            <a:endParaRPr lang="en-US" dirty="0"/>
          </a:p>
        </p:txBody>
      </p:sp>
      <p:sp>
        <p:nvSpPr>
          <p:cNvPr id="6" name="Footer Placeholder 5"/>
          <p:cNvSpPr>
            <a:spLocks noGrp="1"/>
          </p:cNvSpPr>
          <p:nvPr>
            <p:ph type="ftr" sz="quarter" idx="11"/>
          </p:nvPr>
        </p:nvSpPr>
        <p:spPr>
          <a:xfrm>
            <a:off x="514350" y="284163"/>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8213493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571500"/>
            <a:ext cx="6457949" cy="9779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514350" y="1651560"/>
            <a:ext cx="2592324" cy="462990"/>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514349"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276600" y="165099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3275144" y="2178050"/>
            <a:ext cx="2592324" cy="24859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6038850" y="164464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6038851"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1361433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1" y="571500"/>
            <a:ext cx="6457949" cy="9715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16463" y="3143250"/>
            <a:ext cx="2588687"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516463" y="1771650"/>
            <a:ext cx="2588687"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516463" y="3655323"/>
            <a:ext cx="2588687"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280698" y="3143250"/>
            <a:ext cx="2586701"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280697" y="1771650"/>
            <a:ext cx="2586702"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280699" y="3655323"/>
            <a:ext cx="2586701"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6037299" y="3143250"/>
            <a:ext cx="2592352"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6037391" y="1771650"/>
            <a:ext cx="2585909"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6037299" y="3655321"/>
            <a:ext cx="2589334"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7892648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4350" y="1645920"/>
            <a:ext cx="8115300" cy="30180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7127401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Vertical Title 1"/>
          <p:cNvSpPr>
            <a:spLocks noGrp="1"/>
          </p:cNvSpPr>
          <p:nvPr>
            <p:ph type="title" orient="vert"/>
          </p:nvPr>
        </p:nvSpPr>
        <p:spPr>
          <a:xfrm>
            <a:off x="7086600" y="558800"/>
            <a:ext cx="1543050" cy="2927350"/>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68350" y="558800"/>
            <a:ext cx="6153151" cy="2927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860839" y="284956"/>
            <a:ext cx="2183130" cy="273844"/>
          </a:xfrm>
        </p:spPr>
        <p:txBody>
          <a:bodyPr/>
          <a:lstStyle>
            <a:lvl1pPr algn="r">
              <a:defRPr/>
            </a:lvl1pPr>
          </a:lstStyle>
          <a:p>
            <a:fld id="{48A87A34-81AB-432B-8DAE-1953F412C126}" type="datetimeFigureOut">
              <a:rPr lang="en-US" dirty="0"/>
              <a:pPr/>
              <a:t>9/25/2022</a:t>
            </a:fld>
            <a:endParaRPr lang="en-US" dirty="0"/>
          </a:p>
        </p:txBody>
      </p:sp>
      <p:sp>
        <p:nvSpPr>
          <p:cNvPr id="5" name="Footer Placeholder 4"/>
          <p:cNvSpPr>
            <a:spLocks noGrp="1"/>
          </p:cNvSpPr>
          <p:nvPr>
            <p:ph type="ftr" sz="quarter" idx="11"/>
          </p:nvPr>
        </p:nvSpPr>
        <p:spPr>
          <a:xfrm>
            <a:off x="514350" y="285750"/>
            <a:ext cx="5243619" cy="273844"/>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1694525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60266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9211307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1" y="565150"/>
            <a:ext cx="8115299" cy="2101451"/>
          </a:xfrm>
        </p:spPr>
        <p:txBody>
          <a:bodyPr anchor="b">
            <a:normAutofit/>
          </a:bodyPr>
          <a:lstStyle>
            <a:lvl1pPr algn="r">
              <a:defRPr sz="3000"/>
            </a:lvl1pPr>
          </a:lstStyle>
          <a:p>
            <a:r>
              <a:rPr lang="en-US"/>
              <a:t>Click to edit Master title style</a:t>
            </a:r>
            <a:endParaRPr lang="en-US" dirty="0"/>
          </a:p>
        </p:txBody>
      </p:sp>
      <p:sp>
        <p:nvSpPr>
          <p:cNvPr id="3" name="Text Placeholder 2"/>
          <p:cNvSpPr>
            <a:spLocks noGrp="1"/>
          </p:cNvSpPr>
          <p:nvPr>
            <p:ph type="body" idx="1"/>
          </p:nvPr>
        </p:nvSpPr>
        <p:spPr>
          <a:xfrm>
            <a:off x="768350" y="2731294"/>
            <a:ext cx="7867650" cy="716756"/>
          </a:xfrm>
        </p:spPr>
        <p:txBody>
          <a:bodyPr>
            <a:normAutofit/>
          </a:bodyPr>
          <a:lstStyle>
            <a:lvl1pPr marL="0" indent="0" algn="r">
              <a:buNone/>
              <a:defRPr sz="16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9/25/2022</a:t>
            </a:fld>
            <a:endParaRPr lang="en-US" dirty="0"/>
          </a:p>
        </p:txBody>
      </p:sp>
      <p:sp>
        <p:nvSpPr>
          <p:cNvPr id="5" name="Footer Placeholder 4"/>
          <p:cNvSpPr>
            <a:spLocks noGrp="1"/>
          </p:cNvSpPr>
          <p:nvPr>
            <p:ph type="ftr" sz="quarter" idx="11"/>
          </p:nvPr>
        </p:nvSpPr>
        <p:spPr>
          <a:xfrm>
            <a:off x="514350" y="285751"/>
            <a:ext cx="5243619" cy="273049"/>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9840357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43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4146620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571500"/>
            <a:ext cx="6457950" cy="97155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5807" y="1637852"/>
            <a:ext cx="3809993"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4351" y="2349500"/>
            <a:ext cx="3983831"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600" y="1637852"/>
            <a:ext cx="3829050"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349500"/>
            <a:ext cx="4000500"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1701849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6866402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464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3086100" cy="1200150"/>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746686" y="560070"/>
            <a:ext cx="4882964" cy="410394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14350" y="2343150"/>
            <a:ext cx="308610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9950912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5154930" cy="1200150"/>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895928" y="563431"/>
            <a:ext cx="2733722" cy="410058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2343150"/>
            <a:ext cx="515493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1773430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573280"/>
            <a:ext cx="6457950" cy="96977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4350" y="1645920"/>
            <a:ext cx="8115300" cy="30180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46520" y="4767263"/>
            <a:ext cx="2183130" cy="273844"/>
          </a:xfrm>
          <a:prstGeom prst="rect">
            <a:avLst/>
          </a:prstGeom>
        </p:spPr>
        <p:txBody>
          <a:bodyPr vert="horz" lIns="91440" tIns="45720" rIns="91440" bIns="45720" rtlCol="0" anchor="ctr"/>
          <a:lstStyle>
            <a:lvl1pPr algn="r">
              <a:defRPr sz="788">
                <a:solidFill>
                  <a:schemeClr val="tx1">
                    <a:tint val="75000"/>
                  </a:schemeClr>
                </a:solidFill>
              </a:defRPr>
            </a:lvl1pPr>
          </a:lstStyle>
          <a:p>
            <a:fld id="{48A87A34-81AB-432B-8DAE-1953F412C126}" type="datetimeFigureOut">
              <a:rPr lang="en-US" dirty="0"/>
              <a:pPr/>
              <a:t>9/25/2022</a:t>
            </a:fld>
            <a:endParaRPr lang="en-US" dirty="0"/>
          </a:p>
        </p:txBody>
      </p:sp>
      <p:sp>
        <p:nvSpPr>
          <p:cNvPr id="5" name="Footer Placeholder 4"/>
          <p:cNvSpPr>
            <a:spLocks noGrp="1"/>
          </p:cNvSpPr>
          <p:nvPr>
            <p:ph type="ftr" sz="quarter" idx="3"/>
          </p:nvPr>
        </p:nvSpPr>
        <p:spPr>
          <a:xfrm>
            <a:off x="514350" y="4766884"/>
            <a:ext cx="5829300" cy="273844"/>
          </a:xfrm>
          <a:prstGeom prst="rect">
            <a:avLst/>
          </a:prstGeom>
        </p:spPr>
        <p:txBody>
          <a:bodyPr vert="horz" lIns="91440" tIns="45720" rIns="91440" bIns="45720" rtlCol="0" anchor="ctr"/>
          <a:lstStyle>
            <a:lvl1pPr algn="l">
              <a:defRPr sz="788">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72250" y="285750"/>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6645462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r" defTabSz="685800" rtl="0" eaLnBrk="1" latinLnBrk="0" hangingPunct="1">
        <a:lnSpc>
          <a:spcPct val="90000"/>
        </a:lnSpc>
        <a:spcBef>
          <a:spcPct val="0"/>
        </a:spcBef>
        <a:buNone/>
        <a:defRPr sz="3000" kern="1200" cap="all" baseline="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E09BF-92AA-11E5-46B2-C8A54135E320}"/>
              </a:ext>
            </a:extLst>
          </p:cNvPr>
          <p:cNvSpPr>
            <a:spLocks noGrp="1"/>
          </p:cNvSpPr>
          <p:nvPr>
            <p:ph type="ctrTitle"/>
          </p:nvPr>
        </p:nvSpPr>
        <p:spPr>
          <a:xfrm>
            <a:off x="737754" y="472791"/>
            <a:ext cx="7086600" cy="898810"/>
          </a:xfrm>
        </p:spPr>
        <p:txBody>
          <a:bodyPr>
            <a:normAutofit/>
          </a:bodyPr>
          <a:lstStyle/>
          <a:p>
            <a:r>
              <a:rPr lang="en-US" sz="4400" b="1" dirty="0">
                <a:latin typeface="Chamberi Super Display" panose="02040503080505020303" pitchFamily="18" charset="0"/>
              </a:rPr>
              <a:t>Hebrews 8:1-6</a:t>
            </a:r>
          </a:p>
        </p:txBody>
      </p:sp>
      <p:sp>
        <p:nvSpPr>
          <p:cNvPr id="3" name="Subtitle 2">
            <a:extLst>
              <a:ext uri="{FF2B5EF4-FFF2-40B4-BE49-F238E27FC236}">
                <a16:creationId xmlns:a16="http://schemas.microsoft.com/office/drawing/2014/main" id="{0A96816E-CBF0-955B-4DB5-D6A8856535C9}"/>
              </a:ext>
            </a:extLst>
          </p:cNvPr>
          <p:cNvSpPr>
            <a:spLocks noGrp="1"/>
          </p:cNvSpPr>
          <p:nvPr>
            <p:ph type="subTitle" idx="1"/>
          </p:nvPr>
        </p:nvSpPr>
        <p:spPr>
          <a:xfrm>
            <a:off x="737754" y="1496290"/>
            <a:ext cx="8066810" cy="3415145"/>
          </a:xfrm>
        </p:spPr>
        <p:txBody>
          <a:bodyPr>
            <a:normAutofit/>
          </a:bodyPr>
          <a:lstStyle/>
          <a:p>
            <a:r>
              <a:rPr lang="en-US" sz="3200" b="1" i="0" dirty="0">
                <a:effectLst/>
                <a:latin typeface="Chamberi Super Display" panose="02040503080505020303" pitchFamily="18" charset="0"/>
              </a:rPr>
              <a:t>8 Now the main point in what has been said </a:t>
            </a:r>
            <a:r>
              <a:rPr lang="en-US" sz="3200" b="1" i="1" dirty="0">
                <a:effectLst/>
                <a:latin typeface="Chamberi Super Display" panose="02040503080505020303" pitchFamily="18" charset="0"/>
              </a:rPr>
              <a:t>is this</a:t>
            </a:r>
            <a:r>
              <a:rPr lang="en-US" sz="3200" b="1" i="0" dirty="0">
                <a:effectLst/>
                <a:latin typeface="Chamberi Super Display" panose="02040503080505020303" pitchFamily="18" charset="0"/>
              </a:rPr>
              <a:t>: we have such a high priest, who has taken His seat at the right hand of the throne of the Majesty in the heavens, </a:t>
            </a:r>
            <a:r>
              <a:rPr lang="en-US" sz="3200" b="1" i="0" baseline="30000" dirty="0">
                <a:effectLst/>
                <a:latin typeface="Chamberi Super Display" panose="02040503080505020303" pitchFamily="18" charset="0"/>
              </a:rPr>
              <a:t>2 </a:t>
            </a:r>
            <a:r>
              <a:rPr lang="en-US" sz="3200" b="1" i="0" dirty="0">
                <a:effectLst/>
                <a:latin typeface="Chamberi Super Display" panose="02040503080505020303" pitchFamily="18" charset="0"/>
              </a:rPr>
              <a:t>a minister in the sanctuary and in the true tabernacle, which the Lord set up, not man. </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3554200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7245955"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1 Corinthians 15:25-28</a:t>
            </a:r>
            <a:endParaRPr sz="4400" b="1" dirty="0">
              <a:latin typeface="Chamberi Super Display" panose="02040503080505020303" pitchFamily="18" charset="0"/>
            </a:endParaRPr>
          </a:p>
        </p:txBody>
      </p:sp>
      <p:sp>
        <p:nvSpPr>
          <p:cNvPr id="85" name="Google Shape;85;p18"/>
          <p:cNvSpPr txBox="1">
            <a:spLocks noGrp="1"/>
          </p:cNvSpPr>
          <p:nvPr>
            <p:ph type="body" idx="1"/>
          </p:nvPr>
        </p:nvSpPr>
        <p:spPr>
          <a:xfrm>
            <a:off x="311700" y="1551709"/>
            <a:ext cx="8520600" cy="32232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25</a:t>
            </a:r>
            <a:r>
              <a:rPr lang="en" sz="3200" b="1" dirty="0">
                <a:latin typeface="Chamberi Super Display" panose="02040503080505020303" pitchFamily="18" charset="0"/>
                <a:ea typeface="Roboto"/>
                <a:cs typeface="Roboto"/>
                <a:sym typeface="Roboto"/>
              </a:rPr>
              <a:t> For He must reign until He has put all His enemies under His feet. </a:t>
            </a:r>
            <a:r>
              <a:rPr lang="en" sz="3200" b="1" baseline="30000" dirty="0">
                <a:latin typeface="Chamberi Super Display" panose="02040503080505020303" pitchFamily="18" charset="0"/>
                <a:ea typeface="Roboto"/>
                <a:cs typeface="Roboto"/>
                <a:sym typeface="Roboto"/>
              </a:rPr>
              <a:t>26</a:t>
            </a:r>
            <a:r>
              <a:rPr lang="en" sz="3200" b="1" dirty="0">
                <a:latin typeface="Chamberi Super Display" panose="02040503080505020303" pitchFamily="18" charset="0"/>
                <a:ea typeface="Roboto"/>
                <a:cs typeface="Roboto"/>
                <a:sym typeface="Roboto"/>
              </a:rPr>
              <a:t> The last enemy that will be abolished is </a:t>
            </a:r>
            <a:r>
              <a:rPr lang="en" sz="3200" b="1" u="sng" dirty="0">
                <a:latin typeface="Chamberi Super Display" panose="02040503080505020303" pitchFamily="18" charset="0"/>
                <a:ea typeface="Roboto"/>
                <a:cs typeface="Roboto"/>
                <a:sym typeface="Roboto"/>
              </a:rPr>
              <a:t>death.</a:t>
            </a:r>
            <a:r>
              <a:rPr lang="en" sz="3200" b="1" dirty="0">
                <a:latin typeface="Chamberi Super Display" panose="02040503080505020303" pitchFamily="18" charset="0"/>
                <a:ea typeface="Roboto"/>
                <a:cs typeface="Roboto"/>
                <a:sym typeface="Roboto"/>
              </a:rPr>
              <a:t> </a:t>
            </a:r>
            <a:r>
              <a:rPr lang="en" sz="3200" b="1" baseline="30000" dirty="0">
                <a:latin typeface="Chamberi Super Display" panose="02040503080505020303" pitchFamily="18" charset="0"/>
                <a:ea typeface="Roboto"/>
                <a:cs typeface="Roboto"/>
                <a:sym typeface="Roboto"/>
              </a:rPr>
              <a:t>27</a:t>
            </a:r>
            <a:r>
              <a:rPr lang="en" sz="3200" b="1" dirty="0">
                <a:latin typeface="Chamberi Super Display" panose="02040503080505020303" pitchFamily="18" charset="0"/>
                <a:ea typeface="Roboto"/>
                <a:cs typeface="Roboto"/>
                <a:sym typeface="Roboto"/>
              </a:rPr>
              <a:t> For He has put all things in subjection under His feet. But when He says, “All things are put in subjection,” it is evident that He is excepted who put all things in subjection to Him. </a:t>
            </a:r>
            <a:endParaRPr sz="3200" b="1" dirty="0">
              <a:latin typeface="Chamberi Super Display" panose="0204050308050502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7245955"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1 Corinthians 15:25-28</a:t>
            </a:r>
            <a:endParaRPr sz="4400" b="1" dirty="0">
              <a:latin typeface="Chamberi Super Display" panose="02040503080505020303" pitchFamily="18" charset="0"/>
            </a:endParaRPr>
          </a:p>
        </p:txBody>
      </p:sp>
      <p:sp>
        <p:nvSpPr>
          <p:cNvPr id="85" name="Google Shape;85;p18"/>
          <p:cNvSpPr txBox="1">
            <a:spLocks noGrp="1"/>
          </p:cNvSpPr>
          <p:nvPr>
            <p:ph type="body" idx="1"/>
          </p:nvPr>
        </p:nvSpPr>
        <p:spPr>
          <a:xfrm>
            <a:off x="311700" y="1593273"/>
            <a:ext cx="8520600" cy="318165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28</a:t>
            </a:r>
            <a:r>
              <a:rPr lang="en" sz="3200" b="1" dirty="0">
                <a:latin typeface="Chamberi Super Display" panose="02040503080505020303" pitchFamily="18" charset="0"/>
                <a:ea typeface="Roboto"/>
                <a:cs typeface="Roboto"/>
                <a:sym typeface="Roboto"/>
              </a:rPr>
              <a:t> When all things are subjected to Him, then the Son Himself also will be subjected to the One who subjected all things to Him, so that God may be all in all.</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112619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6283064"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Colossians 1:13-20</a:t>
            </a:r>
            <a:endParaRPr sz="4400" b="1" dirty="0">
              <a:latin typeface="Chamberi Super Display" panose="02040503080505020303" pitchFamily="18" charset="0"/>
            </a:endParaRPr>
          </a:p>
        </p:txBody>
      </p:sp>
      <p:sp>
        <p:nvSpPr>
          <p:cNvPr id="91" name="Google Shape;91;p1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13</a:t>
            </a:r>
            <a:r>
              <a:rPr lang="en" sz="3200" b="1" dirty="0">
                <a:latin typeface="Chamberi Super Display" panose="02040503080505020303" pitchFamily="18" charset="0"/>
                <a:ea typeface="Roboto"/>
                <a:cs typeface="Roboto"/>
                <a:sym typeface="Roboto"/>
              </a:rPr>
              <a:t> For He rescued us from the domain of darkness, and transferred us to the kingdom of His beloved Son, </a:t>
            </a:r>
            <a:r>
              <a:rPr lang="en" sz="3200" b="1" baseline="30000" dirty="0">
                <a:latin typeface="Chamberi Super Display" panose="02040503080505020303" pitchFamily="18" charset="0"/>
                <a:ea typeface="Roboto"/>
                <a:cs typeface="Roboto"/>
                <a:sym typeface="Roboto"/>
              </a:rPr>
              <a:t>14</a:t>
            </a:r>
            <a:r>
              <a:rPr lang="en" sz="3200" b="1" dirty="0">
                <a:latin typeface="Chamberi Super Display" panose="02040503080505020303" pitchFamily="18" charset="0"/>
                <a:ea typeface="Roboto"/>
                <a:cs typeface="Roboto"/>
                <a:sym typeface="Roboto"/>
              </a:rPr>
              <a:t> in whom we have redemption, the forgiveness of sins. </a:t>
            </a:r>
            <a:r>
              <a:rPr lang="en" sz="3200" b="1" baseline="30000" dirty="0">
                <a:latin typeface="Chamberi Super Display" panose="02040503080505020303" pitchFamily="18" charset="0"/>
                <a:ea typeface="Roboto"/>
                <a:cs typeface="Roboto"/>
                <a:sym typeface="Roboto"/>
              </a:rPr>
              <a:t>15</a:t>
            </a:r>
            <a:r>
              <a:rPr lang="en" sz="3200" b="1" dirty="0">
                <a:latin typeface="Chamberi Super Display" panose="02040503080505020303" pitchFamily="18" charset="0"/>
                <a:ea typeface="Roboto"/>
                <a:cs typeface="Roboto"/>
                <a:sym typeface="Roboto"/>
              </a:rPr>
              <a:t> He is the image of the invisible God, the </a:t>
            </a:r>
            <a:r>
              <a:rPr lang="en" sz="3200" b="1" u="sng" dirty="0">
                <a:latin typeface="Chamberi Super Display" panose="02040503080505020303" pitchFamily="18" charset="0"/>
                <a:ea typeface="Roboto"/>
                <a:cs typeface="Roboto"/>
                <a:sym typeface="Roboto"/>
              </a:rPr>
              <a:t>firstborn of all creation</a:t>
            </a:r>
            <a:r>
              <a:rPr lang="en" sz="3200" b="1" dirty="0">
                <a:latin typeface="Chamberi Super Display" panose="02040503080505020303" pitchFamily="18" charset="0"/>
                <a:ea typeface="Roboto"/>
                <a:cs typeface="Roboto"/>
                <a:sym typeface="Roboto"/>
              </a:rPr>
              <a:t>. </a:t>
            </a:r>
            <a:endParaRPr sz="3200" b="1" dirty="0">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886692" y="568035"/>
            <a:ext cx="7945608" cy="44968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Colossians 1:13-20</a:t>
            </a:r>
            <a:endParaRPr sz="4400" dirty="0"/>
          </a:p>
        </p:txBody>
      </p:sp>
      <p:sp>
        <p:nvSpPr>
          <p:cNvPr id="97" name="Google Shape;97;p20"/>
          <p:cNvSpPr txBox="1">
            <a:spLocks noGrp="1"/>
          </p:cNvSpPr>
          <p:nvPr>
            <p:ph type="body" idx="1"/>
          </p:nvPr>
        </p:nvSpPr>
        <p:spPr>
          <a:xfrm>
            <a:off x="311699" y="1219201"/>
            <a:ext cx="8707609" cy="3525124"/>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16</a:t>
            </a:r>
            <a:r>
              <a:rPr lang="en" sz="3200" b="1" dirty="0">
                <a:latin typeface="Chamberi Super Display" panose="02040503080505020303" pitchFamily="18" charset="0"/>
                <a:ea typeface="Roboto"/>
                <a:cs typeface="Roboto"/>
                <a:sym typeface="Roboto"/>
              </a:rPr>
              <a:t> For by Him all things were created, </a:t>
            </a:r>
            <a:r>
              <a:rPr lang="en" sz="3200" b="1" i="1" dirty="0">
                <a:latin typeface="Chamberi Super Display" panose="02040503080505020303" pitchFamily="18" charset="0"/>
                <a:ea typeface="Roboto"/>
                <a:cs typeface="Roboto"/>
                <a:sym typeface="Roboto"/>
              </a:rPr>
              <a:t>both</a:t>
            </a:r>
            <a:r>
              <a:rPr lang="en" sz="3200" b="1" dirty="0">
                <a:latin typeface="Chamberi Super Display" panose="02040503080505020303" pitchFamily="18" charset="0"/>
                <a:ea typeface="Roboto"/>
                <a:cs typeface="Roboto"/>
                <a:sym typeface="Roboto"/>
              </a:rPr>
              <a:t> in the heavens and on earth, visible and invisible, whether thrones or dominions or rulers or authorities—all things have been created through Him and for Him. </a:t>
            </a:r>
            <a:r>
              <a:rPr lang="en" sz="3200" b="1" baseline="30000" dirty="0">
                <a:latin typeface="Chamberi Super Display" panose="02040503080505020303" pitchFamily="18" charset="0"/>
                <a:ea typeface="Roboto"/>
                <a:cs typeface="Roboto"/>
                <a:sym typeface="Roboto"/>
              </a:rPr>
              <a:t>17</a:t>
            </a:r>
            <a:r>
              <a:rPr lang="en" sz="3200" b="1" dirty="0">
                <a:latin typeface="Chamberi Super Display" panose="02040503080505020303" pitchFamily="18" charset="0"/>
                <a:ea typeface="Roboto"/>
                <a:cs typeface="Roboto"/>
                <a:sym typeface="Roboto"/>
              </a:rPr>
              <a:t> He is before all things, and in Him all things hold together</a:t>
            </a:r>
            <a:endParaRPr sz="3200" b="1" dirty="0">
              <a:latin typeface="Chamberi Super Display" panose="020405030805050203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886692" y="568035"/>
            <a:ext cx="7945608" cy="44968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Colossians 1:13-20</a:t>
            </a:r>
            <a:endParaRPr sz="4400" dirty="0"/>
          </a:p>
        </p:txBody>
      </p:sp>
      <p:sp>
        <p:nvSpPr>
          <p:cNvPr id="97" name="Google Shape;97;p20"/>
          <p:cNvSpPr txBox="1">
            <a:spLocks noGrp="1"/>
          </p:cNvSpPr>
          <p:nvPr>
            <p:ph type="body" idx="1"/>
          </p:nvPr>
        </p:nvSpPr>
        <p:spPr>
          <a:xfrm>
            <a:off x="311699" y="1219201"/>
            <a:ext cx="8707609" cy="3525124"/>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18</a:t>
            </a:r>
            <a:r>
              <a:rPr lang="en" sz="3200" b="1" dirty="0">
                <a:latin typeface="Chamberi Super Display" panose="02040503080505020303" pitchFamily="18" charset="0"/>
                <a:ea typeface="Roboto"/>
                <a:cs typeface="Roboto"/>
                <a:sym typeface="Roboto"/>
              </a:rPr>
              <a:t> He is also head of the body, the church; and He is the beginning, the </a:t>
            </a:r>
            <a:r>
              <a:rPr lang="en" sz="3200" b="1" u="sng" dirty="0">
                <a:latin typeface="Chamberi Super Display" panose="02040503080505020303" pitchFamily="18" charset="0"/>
                <a:ea typeface="Roboto"/>
                <a:cs typeface="Roboto"/>
                <a:sym typeface="Roboto"/>
              </a:rPr>
              <a:t>firstborn from the dead</a:t>
            </a:r>
            <a:r>
              <a:rPr lang="en" sz="3200" b="1" dirty="0">
                <a:latin typeface="Chamberi Super Display" panose="02040503080505020303" pitchFamily="18" charset="0"/>
                <a:ea typeface="Roboto"/>
                <a:cs typeface="Roboto"/>
                <a:sym typeface="Roboto"/>
              </a:rPr>
              <a:t>, so that He Himself will come to have </a:t>
            </a:r>
            <a:r>
              <a:rPr lang="en" sz="3200" b="1" u="sng" dirty="0">
                <a:latin typeface="Chamberi Super Display" panose="02040503080505020303" pitchFamily="18" charset="0"/>
                <a:ea typeface="Roboto"/>
                <a:cs typeface="Roboto"/>
                <a:sym typeface="Roboto"/>
              </a:rPr>
              <a:t>first place in everything</a:t>
            </a:r>
            <a:r>
              <a:rPr lang="en" sz="3200" b="1" dirty="0">
                <a:latin typeface="Chamberi Super Display" panose="02040503080505020303" pitchFamily="18" charset="0"/>
                <a:ea typeface="Roboto"/>
                <a:cs typeface="Roboto"/>
                <a:sym typeface="Roboto"/>
              </a:rPr>
              <a:t>.</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2158371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852055" y="574625"/>
            <a:ext cx="7980244"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Colossians 1:13-20</a:t>
            </a:r>
            <a:endParaRPr sz="4400" dirty="0"/>
          </a:p>
        </p:txBody>
      </p:sp>
      <p:sp>
        <p:nvSpPr>
          <p:cNvPr id="103" name="Google Shape;103;p21"/>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19</a:t>
            </a:r>
            <a:r>
              <a:rPr lang="en" sz="3200" b="1" dirty="0">
                <a:latin typeface="Chamberi Super Display" panose="02040503080505020303" pitchFamily="18" charset="0"/>
                <a:ea typeface="Roboto"/>
                <a:cs typeface="Roboto"/>
                <a:sym typeface="Roboto"/>
              </a:rPr>
              <a:t> For it was the </a:t>
            </a:r>
            <a:r>
              <a:rPr lang="en" sz="3200" b="1" i="1" dirty="0">
                <a:latin typeface="Chamberi Super Display" panose="02040503080505020303" pitchFamily="18" charset="0"/>
                <a:ea typeface="Roboto"/>
                <a:cs typeface="Roboto"/>
                <a:sym typeface="Roboto"/>
              </a:rPr>
              <a:t>Father’s</a:t>
            </a:r>
            <a:r>
              <a:rPr lang="en" sz="3200" b="1" dirty="0">
                <a:latin typeface="Chamberi Super Display" panose="02040503080505020303" pitchFamily="18" charset="0"/>
                <a:ea typeface="Roboto"/>
                <a:cs typeface="Roboto"/>
                <a:sym typeface="Roboto"/>
              </a:rPr>
              <a:t> good pleasure for all the fullness to dwell in Him, </a:t>
            </a:r>
            <a:r>
              <a:rPr lang="en" sz="3200" b="1" baseline="30000" dirty="0">
                <a:latin typeface="Chamberi Super Display" panose="02040503080505020303" pitchFamily="18" charset="0"/>
                <a:ea typeface="Roboto"/>
                <a:cs typeface="Roboto"/>
                <a:sym typeface="Roboto"/>
              </a:rPr>
              <a:t>20</a:t>
            </a:r>
            <a:r>
              <a:rPr lang="en" sz="3200" b="1" dirty="0">
                <a:latin typeface="Chamberi Super Display" panose="02040503080505020303" pitchFamily="18" charset="0"/>
                <a:ea typeface="Roboto"/>
                <a:cs typeface="Roboto"/>
                <a:sym typeface="Roboto"/>
              </a:rPr>
              <a:t> and through Him to reconcile all things to Himself, having made peace through the blood of His cross; through Him, </a:t>
            </a:r>
            <a:r>
              <a:rPr lang="en" sz="3200" b="1" i="1" dirty="0">
                <a:latin typeface="Chamberi Super Display" panose="02040503080505020303" pitchFamily="18" charset="0"/>
                <a:ea typeface="Roboto"/>
                <a:cs typeface="Roboto"/>
                <a:sym typeface="Roboto"/>
              </a:rPr>
              <a:t>I say</a:t>
            </a:r>
            <a:r>
              <a:rPr lang="en" sz="3200" b="1" dirty="0">
                <a:latin typeface="Chamberi Super Display" panose="02040503080505020303" pitchFamily="18" charset="0"/>
                <a:ea typeface="Roboto"/>
                <a:cs typeface="Roboto"/>
                <a:sym typeface="Roboto"/>
              </a:rPr>
              <a:t>, whether things on earth or things in heaven.</a:t>
            </a:r>
            <a:endParaRPr sz="3200" b="1" dirty="0">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311700" y="284018"/>
            <a:ext cx="5618045" cy="733707"/>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Matthew 28:20a</a:t>
            </a:r>
            <a:endParaRPr sz="4400" b="1" dirty="0">
              <a:latin typeface="Chamberi Super Display" panose="02040503080505020303" pitchFamily="18" charset="0"/>
            </a:endParaRPr>
          </a:p>
        </p:txBody>
      </p:sp>
      <p:sp>
        <p:nvSpPr>
          <p:cNvPr id="109" name="Google Shape;109;p22"/>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dirty="0">
              <a:solidFill>
                <a:schemeClr val="dk1"/>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20a</a:t>
            </a:r>
            <a:r>
              <a:rPr lang="en" sz="3200" b="1" dirty="0">
                <a:latin typeface="Chamberi Super Display" panose="02040503080505020303" pitchFamily="18" charset="0"/>
                <a:ea typeface="Roboto"/>
                <a:cs typeface="Roboto"/>
                <a:sym typeface="Roboto"/>
              </a:rPr>
              <a:t> “teaching them to observe all that I commanded you”</a:t>
            </a:r>
            <a:endParaRPr sz="3200" b="1" dirty="0">
              <a:latin typeface="Chamberi Super Display" panose="0204050308050502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445025"/>
            <a:ext cx="4592809"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John 14:16-17</a:t>
            </a:r>
            <a:endParaRPr sz="4400" b="1" dirty="0">
              <a:latin typeface="Chamberi Super Display" panose="02040503080505020303" pitchFamily="18" charset="0"/>
            </a:endParaRPr>
          </a:p>
        </p:txBody>
      </p:sp>
      <p:sp>
        <p:nvSpPr>
          <p:cNvPr id="115" name="Google Shape;115;p23"/>
          <p:cNvSpPr txBox="1">
            <a:spLocks noGrp="1"/>
          </p:cNvSpPr>
          <p:nvPr>
            <p:ph type="body" idx="1"/>
          </p:nvPr>
        </p:nvSpPr>
        <p:spPr>
          <a:xfrm>
            <a:off x="311700" y="1454727"/>
            <a:ext cx="8520600" cy="3114148"/>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16</a:t>
            </a:r>
            <a:r>
              <a:rPr lang="en" sz="3200" b="1" dirty="0">
                <a:latin typeface="Chamberi Super Display" panose="02040503080505020303" pitchFamily="18" charset="0"/>
                <a:ea typeface="Roboto"/>
                <a:cs typeface="Roboto"/>
                <a:sym typeface="Roboto"/>
              </a:rPr>
              <a:t> I will ask the Father, and He will give you another Helper, that He may be with you forever; </a:t>
            </a:r>
            <a:r>
              <a:rPr lang="en" sz="3200" b="1" baseline="30000" dirty="0">
                <a:latin typeface="Chamberi Super Display" panose="02040503080505020303" pitchFamily="18" charset="0"/>
                <a:ea typeface="Roboto"/>
                <a:cs typeface="Roboto"/>
                <a:sym typeface="Roboto"/>
              </a:rPr>
              <a:t>17</a:t>
            </a:r>
            <a:r>
              <a:rPr lang="en" sz="3200" b="1" dirty="0">
                <a:latin typeface="Chamberi Super Display" panose="02040503080505020303" pitchFamily="18" charset="0"/>
                <a:ea typeface="Roboto"/>
                <a:cs typeface="Roboto"/>
                <a:sym typeface="Roboto"/>
              </a:rPr>
              <a:t> </a:t>
            </a:r>
            <a:r>
              <a:rPr lang="en" sz="3200" b="1" i="1" dirty="0">
                <a:latin typeface="Chamberi Super Display" panose="02040503080505020303" pitchFamily="18" charset="0"/>
                <a:ea typeface="Roboto"/>
                <a:cs typeface="Roboto"/>
                <a:sym typeface="Roboto"/>
              </a:rPr>
              <a:t>that is</a:t>
            </a:r>
            <a:r>
              <a:rPr lang="en" sz="3200" b="1" dirty="0">
                <a:latin typeface="Chamberi Super Display" panose="02040503080505020303" pitchFamily="18" charset="0"/>
                <a:ea typeface="Roboto"/>
                <a:cs typeface="Roboto"/>
                <a:sym typeface="Roboto"/>
              </a:rPr>
              <a:t> the Spirit of truth, whom the world cannot receive, because it does not see Him or know Him, </a:t>
            </a:r>
            <a:r>
              <a:rPr lang="en" sz="3200" b="1" i="1" dirty="0">
                <a:latin typeface="Chamberi Super Display" panose="02040503080505020303" pitchFamily="18" charset="0"/>
                <a:ea typeface="Roboto"/>
                <a:cs typeface="Roboto"/>
                <a:sym typeface="Roboto"/>
              </a:rPr>
              <a:t>but</a:t>
            </a:r>
            <a:r>
              <a:rPr lang="en" sz="3200" b="1" dirty="0">
                <a:latin typeface="Chamberi Super Display" panose="02040503080505020303" pitchFamily="18" charset="0"/>
                <a:ea typeface="Roboto"/>
                <a:cs typeface="Roboto"/>
                <a:sym typeface="Roboto"/>
              </a:rPr>
              <a:t> you know Him because He abides with you and will be in you.</a:t>
            </a:r>
            <a:endParaRPr sz="3200" b="1" dirty="0">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311700" y="297873"/>
            <a:ext cx="4779845" cy="719852"/>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John 14:25-26</a:t>
            </a:r>
            <a:endParaRPr sz="4400" b="1" dirty="0">
              <a:latin typeface="Chamberi Super Display" panose="02040503080505020303" pitchFamily="18" charset="0"/>
            </a:endParaRPr>
          </a:p>
        </p:txBody>
      </p:sp>
      <p:sp>
        <p:nvSpPr>
          <p:cNvPr id="121" name="Google Shape;121;p24"/>
          <p:cNvSpPr txBox="1">
            <a:spLocks noGrp="1"/>
          </p:cNvSpPr>
          <p:nvPr>
            <p:ph type="body" idx="1"/>
          </p:nvPr>
        </p:nvSpPr>
        <p:spPr>
          <a:xfrm>
            <a:off x="311700" y="1323109"/>
            <a:ext cx="8520600" cy="3245766"/>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25</a:t>
            </a:r>
            <a:r>
              <a:rPr lang="en" sz="3200" b="1" dirty="0">
                <a:latin typeface="Chamberi Super Display" panose="02040503080505020303" pitchFamily="18" charset="0"/>
                <a:ea typeface="Roboto"/>
                <a:cs typeface="Roboto"/>
                <a:sym typeface="Roboto"/>
              </a:rPr>
              <a:t> “These things I have spoken to you while abiding with you. </a:t>
            </a:r>
            <a:r>
              <a:rPr lang="en" sz="3200" b="1" baseline="30000" dirty="0">
                <a:latin typeface="Chamberi Super Display" panose="02040503080505020303" pitchFamily="18" charset="0"/>
                <a:ea typeface="Roboto"/>
                <a:cs typeface="Roboto"/>
                <a:sym typeface="Roboto"/>
              </a:rPr>
              <a:t>26</a:t>
            </a:r>
            <a:r>
              <a:rPr lang="en" sz="3200" b="1" dirty="0">
                <a:latin typeface="Chamberi Super Display" panose="02040503080505020303" pitchFamily="18" charset="0"/>
                <a:ea typeface="Roboto"/>
                <a:cs typeface="Roboto"/>
                <a:sym typeface="Roboto"/>
              </a:rPr>
              <a:t> But the Helper, the Holy Spirit, whom the Father will send in My name, He will teach you all things, and bring to your remembrance all that I said to you. </a:t>
            </a:r>
            <a:endParaRPr sz="3200" b="1"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318655"/>
            <a:ext cx="6310773" cy="69907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1 Corinthians 4:1-6</a:t>
            </a:r>
            <a:endParaRPr sz="4400" b="1" dirty="0">
              <a:latin typeface="Chamberi Super Display" panose="02040503080505020303" pitchFamily="18" charset="0"/>
            </a:endParaRPr>
          </a:p>
        </p:txBody>
      </p:sp>
      <p:sp>
        <p:nvSpPr>
          <p:cNvPr id="127" name="Google Shape;127;p25"/>
          <p:cNvSpPr txBox="1">
            <a:spLocks noGrp="1"/>
          </p:cNvSpPr>
          <p:nvPr>
            <p:ph type="body" idx="1"/>
          </p:nvPr>
        </p:nvSpPr>
        <p:spPr>
          <a:xfrm>
            <a:off x="311700" y="1343891"/>
            <a:ext cx="8721464" cy="3538384"/>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Let a man regard us in this manner, as servants of Christ and stewards of the mysteries of God.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In this case, moreover, it is required of stewards that one be found trustworthy. </a:t>
            </a: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But to me it is a very small thing that I may be examined by you, or by </a:t>
            </a:r>
            <a:r>
              <a:rPr lang="en" sz="3200" b="1" i="1" dirty="0">
                <a:latin typeface="Chamberi Super Display" panose="02040503080505020303" pitchFamily="18" charset="0"/>
                <a:ea typeface="Roboto"/>
                <a:cs typeface="Roboto"/>
                <a:sym typeface="Roboto"/>
              </a:rPr>
              <a:t>any</a:t>
            </a:r>
            <a:r>
              <a:rPr lang="en" sz="3200" b="1" dirty="0">
                <a:latin typeface="Chamberi Super Display" panose="02040503080505020303" pitchFamily="18" charset="0"/>
                <a:ea typeface="Roboto"/>
                <a:cs typeface="Roboto"/>
                <a:sym typeface="Roboto"/>
              </a:rPr>
              <a:t> human court; in fact, I do not even examine myself.</a:t>
            </a:r>
            <a:endParaRPr sz="3200" b="1" dirty="0">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E09BF-92AA-11E5-46B2-C8A54135E320}"/>
              </a:ext>
            </a:extLst>
          </p:cNvPr>
          <p:cNvSpPr>
            <a:spLocks noGrp="1"/>
          </p:cNvSpPr>
          <p:nvPr>
            <p:ph type="ctrTitle"/>
          </p:nvPr>
        </p:nvSpPr>
        <p:spPr>
          <a:xfrm>
            <a:off x="737754" y="472791"/>
            <a:ext cx="7086600" cy="898810"/>
          </a:xfrm>
        </p:spPr>
        <p:txBody>
          <a:bodyPr>
            <a:normAutofit/>
          </a:bodyPr>
          <a:lstStyle/>
          <a:p>
            <a:r>
              <a:rPr lang="en-US" sz="4400" b="1" dirty="0">
                <a:latin typeface="Chamberi Super Display" panose="02040503080505020303" pitchFamily="18" charset="0"/>
              </a:rPr>
              <a:t>Hebrews 8:1-6</a:t>
            </a:r>
          </a:p>
        </p:txBody>
      </p:sp>
      <p:sp>
        <p:nvSpPr>
          <p:cNvPr id="3" name="Subtitle 2">
            <a:extLst>
              <a:ext uri="{FF2B5EF4-FFF2-40B4-BE49-F238E27FC236}">
                <a16:creationId xmlns:a16="http://schemas.microsoft.com/office/drawing/2014/main" id="{0A96816E-CBF0-955B-4DB5-D6A8856535C9}"/>
              </a:ext>
            </a:extLst>
          </p:cNvPr>
          <p:cNvSpPr>
            <a:spLocks noGrp="1"/>
          </p:cNvSpPr>
          <p:nvPr>
            <p:ph type="subTitle" idx="1"/>
          </p:nvPr>
        </p:nvSpPr>
        <p:spPr>
          <a:xfrm>
            <a:off x="737754" y="1364675"/>
            <a:ext cx="8274628" cy="3539834"/>
          </a:xfrm>
        </p:spPr>
        <p:txBody>
          <a:bodyPr>
            <a:normAutofit/>
          </a:bodyPr>
          <a:lstStyle/>
          <a:p>
            <a:r>
              <a:rPr lang="en-US" sz="3200" b="1" i="0" baseline="30000" dirty="0">
                <a:effectLst/>
                <a:latin typeface="Chamberi Super Display" panose="02040503080505020303" pitchFamily="18" charset="0"/>
              </a:rPr>
              <a:t>3 </a:t>
            </a:r>
            <a:r>
              <a:rPr lang="en-US" sz="3200" b="1" i="0" dirty="0">
                <a:effectLst/>
                <a:latin typeface="Chamberi Super Display" panose="02040503080505020303" pitchFamily="18" charset="0"/>
              </a:rPr>
              <a:t>For every high priest is appointed to offer both gifts and sacrifices; so it is necessary that this </a:t>
            </a:r>
            <a:r>
              <a:rPr lang="en-US" sz="3200" b="1" i="1" dirty="0">
                <a:effectLst/>
                <a:latin typeface="Chamberi Super Display" panose="02040503080505020303" pitchFamily="18" charset="0"/>
              </a:rPr>
              <a:t>high priest</a:t>
            </a:r>
            <a:r>
              <a:rPr lang="en-US" sz="3200" b="1" i="0" dirty="0">
                <a:effectLst/>
                <a:latin typeface="Chamberi Super Display" panose="02040503080505020303" pitchFamily="18" charset="0"/>
              </a:rPr>
              <a:t> also have something to offer. </a:t>
            </a:r>
            <a:r>
              <a:rPr lang="en-US" sz="3200" b="1" i="0" baseline="30000" dirty="0">
                <a:effectLst/>
                <a:latin typeface="Chamberi Super Display" panose="02040503080505020303" pitchFamily="18" charset="0"/>
              </a:rPr>
              <a:t>4 </a:t>
            </a:r>
            <a:r>
              <a:rPr lang="en-US" sz="3200" b="1" i="0" dirty="0">
                <a:effectLst/>
                <a:latin typeface="Chamberi Super Display" panose="02040503080505020303" pitchFamily="18" charset="0"/>
              </a:rPr>
              <a:t>Now if He were on earth, He would not be a priest at all, since there are those who offer the gifts according to the Law;</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4039607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318655"/>
            <a:ext cx="6310773" cy="69907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1 Corinthians 4:1-6</a:t>
            </a:r>
            <a:endParaRPr sz="4400" b="1" dirty="0">
              <a:latin typeface="Chamberi Super Display" panose="02040503080505020303" pitchFamily="18" charset="0"/>
            </a:endParaRPr>
          </a:p>
        </p:txBody>
      </p:sp>
      <p:sp>
        <p:nvSpPr>
          <p:cNvPr id="127" name="Google Shape;127;p25"/>
          <p:cNvSpPr txBox="1">
            <a:spLocks noGrp="1"/>
          </p:cNvSpPr>
          <p:nvPr>
            <p:ph type="body" idx="1"/>
          </p:nvPr>
        </p:nvSpPr>
        <p:spPr>
          <a:xfrm>
            <a:off x="311700" y="1440873"/>
            <a:ext cx="8721464" cy="3441402"/>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4</a:t>
            </a:r>
            <a:r>
              <a:rPr lang="en" sz="3200" b="1" dirty="0">
                <a:latin typeface="Chamberi Super Display" panose="02040503080505020303" pitchFamily="18" charset="0"/>
                <a:ea typeface="Roboto"/>
                <a:cs typeface="Roboto"/>
                <a:sym typeface="Roboto"/>
              </a:rPr>
              <a:t> For I am conscious of nothing against myself, yet I am not by this acquitted; but the one who examines me is the Lord.</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20262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879764" y="574625"/>
            <a:ext cx="7952535"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1 Corinthians 4:1-6</a:t>
            </a:r>
            <a:endParaRPr sz="4400" dirty="0"/>
          </a:p>
        </p:txBody>
      </p:sp>
      <p:sp>
        <p:nvSpPr>
          <p:cNvPr id="133" name="Google Shape;133;p26"/>
          <p:cNvSpPr txBox="1">
            <a:spLocks noGrp="1"/>
          </p:cNvSpPr>
          <p:nvPr>
            <p:ph type="body" idx="1"/>
          </p:nvPr>
        </p:nvSpPr>
        <p:spPr>
          <a:xfrm>
            <a:off x="311700" y="1378527"/>
            <a:ext cx="8520600" cy="3190348"/>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5</a:t>
            </a:r>
            <a:r>
              <a:rPr lang="en" sz="3200" b="1" dirty="0">
                <a:latin typeface="Chamberi Super Display" panose="02040503080505020303" pitchFamily="18" charset="0"/>
                <a:ea typeface="Roboto"/>
                <a:cs typeface="Roboto"/>
                <a:sym typeface="Roboto"/>
              </a:rPr>
              <a:t> Therefore do not go on passing judgment before the time, </a:t>
            </a:r>
            <a:r>
              <a:rPr lang="en" sz="3200" b="1" i="1" dirty="0">
                <a:latin typeface="Chamberi Super Display" panose="02040503080505020303" pitchFamily="18" charset="0"/>
                <a:ea typeface="Roboto"/>
                <a:cs typeface="Roboto"/>
                <a:sym typeface="Roboto"/>
              </a:rPr>
              <a:t>but wait</a:t>
            </a:r>
            <a:r>
              <a:rPr lang="en" sz="3200" b="1" dirty="0">
                <a:latin typeface="Chamberi Super Display" panose="02040503080505020303" pitchFamily="18" charset="0"/>
                <a:ea typeface="Roboto"/>
                <a:cs typeface="Roboto"/>
                <a:sym typeface="Roboto"/>
              </a:rPr>
              <a:t> until the Lord comes who will both bring to light the things hidden in the darkness and disclose the motives of </a:t>
            </a:r>
            <a:r>
              <a:rPr lang="en" sz="3200" b="1" i="1" dirty="0">
                <a:latin typeface="Chamberi Super Display" panose="02040503080505020303" pitchFamily="18" charset="0"/>
                <a:ea typeface="Roboto"/>
                <a:cs typeface="Roboto"/>
                <a:sym typeface="Roboto"/>
              </a:rPr>
              <a:t>men’s</a:t>
            </a:r>
            <a:r>
              <a:rPr lang="en" sz="3200" b="1" dirty="0">
                <a:latin typeface="Chamberi Super Display" panose="02040503080505020303" pitchFamily="18" charset="0"/>
                <a:ea typeface="Roboto"/>
                <a:cs typeface="Roboto"/>
                <a:sym typeface="Roboto"/>
              </a:rPr>
              <a:t> hearts; and then each man’s praise will come to him from God.  </a:t>
            </a:r>
            <a:endParaRPr sz="3200" b="1"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879764" y="574625"/>
            <a:ext cx="7952535"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1 Corinthians 4:1-6</a:t>
            </a:r>
            <a:endParaRPr sz="4400" dirty="0"/>
          </a:p>
        </p:txBody>
      </p:sp>
      <p:sp>
        <p:nvSpPr>
          <p:cNvPr id="133" name="Google Shape;133;p26"/>
          <p:cNvSpPr txBox="1">
            <a:spLocks noGrp="1"/>
          </p:cNvSpPr>
          <p:nvPr>
            <p:ph type="body" idx="1"/>
          </p:nvPr>
        </p:nvSpPr>
        <p:spPr>
          <a:xfrm>
            <a:off x="311700" y="1413163"/>
            <a:ext cx="8520600" cy="3155711"/>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6</a:t>
            </a:r>
            <a:r>
              <a:rPr lang="en" sz="3200" b="1" dirty="0">
                <a:latin typeface="Chamberi Super Display" panose="02040503080505020303" pitchFamily="18" charset="0"/>
                <a:ea typeface="Roboto"/>
                <a:cs typeface="Roboto"/>
                <a:sym typeface="Roboto"/>
              </a:rPr>
              <a:t> Now these things, brethren, I have figuratively applied to myself and Apollos for your sakes, </a:t>
            </a:r>
            <a:r>
              <a:rPr lang="en" sz="3200" b="1" u="sng" dirty="0">
                <a:latin typeface="Chamberi Super Display" panose="02040503080505020303" pitchFamily="18" charset="0"/>
                <a:ea typeface="Roboto"/>
                <a:cs typeface="Roboto"/>
                <a:sym typeface="Roboto"/>
              </a:rPr>
              <a:t>so that in us you may learn not to exceed what is written</a:t>
            </a:r>
            <a:r>
              <a:rPr lang="en" sz="3200" b="1" dirty="0">
                <a:latin typeface="Chamberi Super Display" panose="02040503080505020303" pitchFamily="18" charset="0"/>
                <a:ea typeface="Roboto"/>
                <a:cs typeface="Roboto"/>
                <a:sym typeface="Roboto"/>
              </a:rPr>
              <a:t>, so that no one of you will become arrogant in behalf of one against the other.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1678173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xfrm>
            <a:off x="311700" y="297873"/>
            <a:ext cx="5382518" cy="719852"/>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1 Timothy 4:1-5</a:t>
            </a:r>
            <a:endParaRPr sz="4400" b="1" dirty="0">
              <a:latin typeface="Chamberi Super Display" panose="02040503080505020303" pitchFamily="18" charset="0"/>
            </a:endParaRPr>
          </a:p>
        </p:txBody>
      </p:sp>
      <p:sp>
        <p:nvSpPr>
          <p:cNvPr id="139" name="Google Shape;139;p27"/>
          <p:cNvSpPr txBox="1">
            <a:spLocks noGrp="1"/>
          </p:cNvSpPr>
          <p:nvPr>
            <p:ph type="body" idx="1"/>
          </p:nvPr>
        </p:nvSpPr>
        <p:spPr>
          <a:xfrm>
            <a:off x="311700" y="1309255"/>
            <a:ext cx="8520600" cy="3259620"/>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I solemnly charge </a:t>
            </a:r>
            <a:r>
              <a:rPr lang="en" sz="3200" b="1" i="1" dirty="0">
                <a:latin typeface="Chamberi Super Display" panose="02040503080505020303" pitchFamily="18" charset="0"/>
                <a:ea typeface="Roboto"/>
                <a:cs typeface="Roboto"/>
                <a:sym typeface="Roboto"/>
              </a:rPr>
              <a:t>you</a:t>
            </a:r>
            <a:r>
              <a:rPr lang="en" sz="3200" b="1" dirty="0">
                <a:latin typeface="Chamberi Super Display" panose="02040503080505020303" pitchFamily="18" charset="0"/>
                <a:ea typeface="Roboto"/>
                <a:cs typeface="Roboto"/>
                <a:sym typeface="Roboto"/>
              </a:rPr>
              <a:t> in the presence of God and of Christ Jesus, who is to judge the living and the dead, and by His appearing and His kingdom: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preach the word; be ready in season </a:t>
            </a:r>
            <a:r>
              <a:rPr lang="en" sz="3200" b="1" i="1" dirty="0">
                <a:latin typeface="Chamberi Super Display" panose="02040503080505020303" pitchFamily="18" charset="0"/>
                <a:ea typeface="Roboto"/>
                <a:cs typeface="Roboto"/>
                <a:sym typeface="Roboto"/>
              </a:rPr>
              <a:t>and</a:t>
            </a:r>
            <a:r>
              <a:rPr lang="en" sz="3200" b="1" dirty="0">
                <a:latin typeface="Chamberi Super Display" panose="02040503080505020303" pitchFamily="18" charset="0"/>
                <a:ea typeface="Roboto"/>
                <a:cs typeface="Roboto"/>
                <a:sym typeface="Roboto"/>
              </a:rPr>
              <a:t> out of season; reprove, rebuke, exhort, with great patience and instruction. </a:t>
            </a:r>
            <a:endParaRPr sz="3200" b="1"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xfrm>
            <a:off x="1046017" y="574625"/>
            <a:ext cx="7786281"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1 Timothy 4:1-5</a:t>
            </a:r>
            <a:endParaRPr sz="4400" dirty="0"/>
          </a:p>
        </p:txBody>
      </p:sp>
      <p:sp>
        <p:nvSpPr>
          <p:cNvPr id="145" name="Google Shape;145;p28"/>
          <p:cNvSpPr txBox="1">
            <a:spLocks noGrp="1"/>
          </p:cNvSpPr>
          <p:nvPr>
            <p:ph type="body" idx="1"/>
          </p:nvPr>
        </p:nvSpPr>
        <p:spPr>
          <a:xfrm>
            <a:off x="311700" y="1152475"/>
            <a:ext cx="8700682" cy="34164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For the time will come when they will not endure sound doctrine; but </a:t>
            </a:r>
            <a:r>
              <a:rPr lang="en" sz="3200" b="1" i="1" dirty="0">
                <a:latin typeface="Chamberi Super Display" panose="02040503080505020303" pitchFamily="18" charset="0"/>
                <a:ea typeface="Roboto"/>
                <a:cs typeface="Roboto"/>
                <a:sym typeface="Roboto"/>
              </a:rPr>
              <a:t>wanting</a:t>
            </a:r>
            <a:r>
              <a:rPr lang="en" sz="3200" b="1" dirty="0">
                <a:latin typeface="Chamberi Super Display" panose="02040503080505020303" pitchFamily="18" charset="0"/>
                <a:ea typeface="Roboto"/>
                <a:cs typeface="Roboto"/>
                <a:sym typeface="Roboto"/>
              </a:rPr>
              <a:t> to have their ears tickled, they will accumulate for themselves teachers in accordance to their own desires, </a:t>
            </a:r>
            <a:r>
              <a:rPr lang="en" sz="3200" b="1" baseline="30000" dirty="0">
                <a:latin typeface="Chamberi Super Display" panose="02040503080505020303" pitchFamily="18" charset="0"/>
                <a:ea typeface="Roboto"/>
                <a:cs typeface="Roboto"/>
                <a:sym typeface="Roboto"/>
              </a:rPr>
              <a:t>4</a:t>
            </a:r>
            <a:r>
              <a:rPr lang="en" sz="3200" b="1" dirty="0">
                <a:latin typeface="Chamberi Super Display" panose="02040503080505020303" pitchFamily="18" charset="0"/>
                <a:ea typeface="Roboto"/>
                <a:cs typeface="Roboto"/>
                <a:sym typeface="Roboto"/>
              </a:rPr>
              <a:t> and will turn away their ears from the truth and will turn aside to myths. </a:t>
            </a:r>
            <a:r>
              <a:rPr lang="en" sz="3200" b="1" baseline="30000" dirty="0">
                <a:latin typeface="Chamberi Super Display" panose="02040503080505020303" pitchFamily="18" charset="0"/>
                <a:ea typeface="Roboto"/>
                <a:cs typeface="Roboto"/>
                <a:sym typeface="Roboto"/>
              </a:rPr>
              <a:t>5</a:t>
            </a:r>
            <a:r>
              <a:rPr lang="en" sz="3200" b="1" dirty="0">
                <a:latin typeface="Chamberi Super Display" panose="02040503080505020303" pitchFamily="18" charset="0"/>
                <a:ea typeface="Roboto"/>
                <a:cs typeface="Roboto"/>
                <a:sym typeface="Roboto"/>
              </a:rPr>
              <a:t> But you, be sober in all things, endure hardship, do the work of an evangelist, fulfill your ministry.</a:t>
            </a:r>
            <a:endParaRPr sz="3200" b="1" dirty="0">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9"/>
          <p:cNvSpPr txBox="1">
            <a:spLocks noGrp="1"/>
          </p:cNvSpPr>
          <p:nvPr>
            <p:ph type="title"/>
          </p:nvPr>
        </p:nvSpPr>
        <p:spPr>
          <a:xfrm>
            <a:off x="311700" y="311727"/>
            <a:ext cx="4717500" cy="705998"/>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Hebrews 8:5</a:t>
            </a:r>
            <a:endParaRPr sz="4400" b="1" dirty="0">
              <a:latin typeface="Chamberi Super Display" panose="02040503080505020303" pitchFamily="18" charset="0"/>
            </a:endParaRPr>
          </a:p>
        </p:txBody>
      </p:sp>
      <p:sp>
        <p:nvSpPr>
          <p:cNvPr id="151" name="Google Shape;151;p29"/>
          <p:cNvSpPr txBox="1">
            <a:spLocks noGrp="1"/>
          </p:cNvSpPr>
          <p:nvPr>
            <p:ph type="body" idx="1"/>
          </p:nvPr>
        </p:nvSpPr>
        <p:spPr>
          <a:xfrm>
            <a:off x="311700" y="1447799"/>
            <a:ext cx="8520600" cy="3121075"/>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5</a:t>
            </a:r>
            <a:r>
              <a:rPr lang="en" sz="3200" b="1" dirty="0">
                <a:latin typeface="Chamberi Super Display" panose="02040503080505020303" pitchFamily="18" charset="0"/>
                <a:ea typeface="Roboto"/>
                <a:cs typeface="Roboto"/>
                <a:sym typeface="Roboto"/>
              </a:rPr>
              <a:t> who serve a copy and shadow of the heavenly things, just as Moses was warned </a:t>
            </a:r>
            <a:r>
              <a:rPr lang="en" sz="3200" b="1" i="1" dirty="0">
                <a:latin typeface="Chamberi Super Display" panose="02040503080505020303" pitchFamily="18" charset="0"/>
                <a:ea typeface="Roboto"/>
                <a:cs typeface="Roboto"/>
                <a:sym typeface="Roboto"/>
              </a:rPr>
              <a:t>by God</a:t>
            </a:r>
            <a:r>
              <a:rPr lang="en" sz="3200" b="1" dirty="0">
                <a:latin typeface="Chamberi Super Display" panose="02040503080505020303" pitchFamily="18" charset="0"/>
                <a:ea typeface="Roboto"/>
                <a:cs typeface="Roboto"/>
                <a:sym typeface="Roboto"/>
              </a:rPr>
              <a:t> when he was about to erect the tabernacle; for, “See,” He says, </a:t>
            </a:r>
            <a:r>
              <a:rPr lang="en" sz="3200" b="1" u="sng" dirty="0">
                <a:latin typeface="Chamberi Super Display" panose="02040503080505020303" pitchFamily="18" charset="0"/>
                <a:ea typeface="Roboto"/>
                <a:cs typeface="Roboto"/>
                <a:sym typeface="Roboto"/>
              </a:rPr>
              <a:t>“that you make all things according to the pattern which was shown you on the mountain</a:t>
            </a:r>
            <a:r>
              <a:rPr lang="en" sz="3200" b="1" dirty="0">
                <a:latin typeface="Chamberi Super Display" panose="02040503080505020303" pitchFamily="18" charset="0"/>
                <a:ea typeface="Roboto"/>
                <a:cs typeface="Roboto"/>
                <a:sym typeface="Roboto"/>
              </a:rPr>
              <a:t>.”</a:t>
            </a:r>
            <a:endParaRPr sz="3200" b="1" dirty="0">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0"/>
          <p:cNvSpPr txBox="1">
            <a:spLocks noGrp="1"/>
          </p:cNvSpPr>
          <p:nvPr>
            <p:ph type="title"/>
          </p:nvPr>
        </p:nvSpPr>
        <p:spPr>
          <a:xfrm>
            <a:off x="311700" y="325582"/>
            <a:ext cx="6927300" cy="692143"/>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Deuteronomy 29:29</a:t>
            </a:r>
            <a:endParaRPr sz="4400" b="1" dirty="0">
              <a:latin typeface="Chamberi Super Display" panose="02040503080505020303" pitchFamily="18" charset="0"/>
            </a:endParaRPr>
          </a:p>
        </p:txBody>
      </p:sp>
      <p:sp>
        <p:nvSpPr>
          <p:cNvPr id="157" name="Google Shape;157;p30"/>
          <p:cNvSpPr txBox="1">
            <a:spLocks noGrp="1"/>
          </p:cNvSpPr>
          <p:nvPr>
            <p:ph type="body" idx="1"/>
          </p:nvPr>
        </p:nvSpPr>
        <p:spPr>
          <a:xfrm>
            <a:off x="311700" y="1904999"/>
            <a:ext cx="8520600" cy="2663875"/>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29</a:t>
            </a:r>
            <a:r>
              <a:rPr lang="en" sz="3200" b="1" dirty="0">
                <a:latin typeface="Chamberi Super Display" panose="02040503080505020303" pitchFamily="18" charset="0"/>
                <a:ea typeface="Roboto"/>
                <a:cs typeface="Roboto"/>
                <a:sym typeface="Roboto"/>
              </a:rPr>
              <a:t> “The secret things belong to the Lord our God, but the things revealed belong to us and to our sons forever, that we may observe all the words of this law.</a:t>
            </a:r>
            <a:endParaRPr sz="3200" b="1" dirty="0">
              <a:latin typeface="Chamberi Super Display" panose="02040503080505020303"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xfrm>
            <a:off x="311700" y="311727"/>
            <a:ext cx="6761045" cy="705998"/>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1 Corinthians 6:9-11</a:t>
            </a:r>
            <a:endParaRPr sz="4400" b="1" dirty="0">
              <a:latin typeface="Chamberi Super Display" panose="02040503080505020303" pitchFamily="18" charset="0"/>
            </a:endParaRPr>
          </a:p>
        </p:txBody>
      </p:sp>
      <p:sp>
        <p:nvSpPr>
          <p:cNvPr id="163" name="Google Shape;163;p31"/>
          <p:cNvSpPr txBox="1">
            <a:spLocks noGrp="1"/>
          </p:cNvSpPr>
          <p:nvPr>
            <p:ph type="body" idx="1"/>
          </p:nvPr>
        </p:nvSpPr>
        <p:spPr>
          <a:xfrm>
            <a:off x="200891" y="1260763"/>
            <a:ext cx="8943109" cy="3308111"/>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2800" b="1" baseline="30000" dirty="0">
                <a:latin typeface="Chamberi Super Display" panose="02040503080505020303" pitchFamily="18" charset="0"/>
                <a:ea typeface="Roboto"/>
                <a:cs typeface="Roboto"/>
                <a:sym typeface="Roboto"/>
              </a:rPr>
              <a:t>9</a:t>
            </a:r>
            <a:r>
              <a:rPr lang="en" sz="2800" b="1" dirty="0">
                <a:latin typeface="Chamberi Super Display" panose="02040503080505020303" pitchFamily="18" charset="0"/>
                <a:ea typeface="Roboto"/>
                <a:cs typeface="Roboto"/>
                <a:sym typeface="Roboto"/>
              </a:rPr>
              <a:t> Or do you not know that the unrighteous will not inherit the kingdom of God? Do not be deceived; neither fornicators, nor idolaters, nor adulterers, nor effeminate, nor homosexuals, </a:t>
            </a:r>
            <a:r>
              <a:rPr lang="en" sz="2800" b="1" baseline="30000" dirty="0">
                <a:latin typeface="Chamberi Super Display" panose="02040503080505020303" pitchFamily="18" charset="0"/>
                <a:ea typeface="Roboto"/>
                <a:cs typeface="Roboto"/>
                <a:sym typeface="Roboto"/>
              </a:rPr>
              <a:t>10</a:t>
            </a:r>
            <a:r>
              <a:rPr lang="en" sz="2800" b="1" dirty="0">
                <a:latin typeface="Chamberi Super Display" panose="02040503080505020303" pitchFamily="18" charset="0"/>
                <a:ea typeface="Roboto"/>
                <a:cs typeface="Roboto"/>
                <a:sym typeface="Roboto"/>
              </a:rPr>
              <a:t> nor thieves, nor </a:t>
            </a:r>
            <a:r>
              <a:rPr lang="en" sz="2800" b="1" i="1" dirty="0">
                <a:latin typeface="Chamberi Super Display" panose="02040503080505020303" pitchFamily="18" charset="0"/>
                <a:ea typeface="Roboto"/>
                <a:cs typeface="Roboto"/>
                <a:sym typeface="Roboto"/>
              </a:rPr>
              <a:t>the</a:t>
            </a:r>
            <a:r>
              <a:rPr lang="en" sz="2800" b="1" dirty="0">
                <a:latin typeface="Chamberi Super Display" panose="02040503080505020303" pitchFamily="18" charset="0"/>
                <a:ea typeface="Roboto"/>
                <a:cs typeface="Roboto"/>
                <a:sym typeface="Roboto"/>
              </a:rPr>
              <a:t> covetous, nor drunkards, nor revilers, nor swindlers, will inherit the kingdom of God. </a:t>
            </a:r>
            <a:r>
              <a:rPr lang="en" sz="2800" b="1" baseline="30000" dirty="0">
                <a:latin typeface="Chamberi Super Display" panose="02040503080505020303" pitchFamily="18" charset="0"/>
                <a:ea typeface="Roboto"/>
                <a:cs typeface="Roboto"/>
                <a:sym typeface="Roboto"/>
              </a:rPr>
              <a:t>11</a:t>
            </a:r>
            <a:r>
              <a:rPr lang="en" sz="2800" b="1" dirty="0">
                <a:latin typeface="Chamberi Super Display" panose="02040503080505020303" pitchFamily="18" charset="0"/>
                <a:ea typeface="Roboto"/>
                <a:cs typeface="Roboto"/>
                <a:sym typeface="Roboto"/>
              </a:rPr>
              <a:t> Such were some of you; but you were washed, but you were sanctified, but you were justified in the name of the Lord Jesus Christ and in the Spirit of our God.</a:t>
            </a:r>
            <a:endParaRPr sz="2800" b="1" dirty="0">
              <a:latin typeface="Chamberi Super Display" panose="02040503080505020303"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a:spLocks noGrp="1"/>
          </p:cNvSpPr>
          <p:nvPr>
            <p:ph type="title"/>
          </p:nvPr>
        </p:nvSpPr>
        <p:spPr>
          <a:xfrm>
            <a:off x="311700" y="263236"/>
            <a:ext cx="4426555" cy="754489"/>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John 3:1-2</a:t>
            </a:r>
            <a:endParaRPr sz="4400" b="1" dirty="0">
              <a:latin typeface="Chamberi Super Display" panose="02040503080505020303" pitchFamily="18" charset="0"/>
            </a:endParaRPr>
          </a:p>
        </p:txBody>
      </p:sp>
      <p:sp>
        <p:nvSpPr>
          <p:cNvPr id="169" name="Google Shape;169;p32"/>
          <p:cNvSpPr txBox="1">
            <a:spLocks noGrp="1"/>
          </p:cNvSpPr>
          <p:nvPr>
            <p:ph type="body" idx="1"/>
          </p:nvPr>
        </p:nvSpPr>
        <p:spPr>
          <a:xfrm>
            <a:off x="311700" y="1427017"/>
            <a:ext cx="8520600" cy="3141857"/>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Now there was a man of the Pharisees, named Nicodemus, a ruler of the Jews;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this man came to Jesus by night and said to Him, “Rabbi, we know that You have come from God </a:t>
            </a:r>
            <a:r>
              <a:rPr lang="en" sz="3200" b="1" i="1" dirty="0">
                <a:latin typeface="Chamberi Super Display" panose="02040503080505020303" pitchFamily="18" charset="0"/>
                <a:ea typeface="Roboto"/>
                <a:cs typeface="Roboto"/>
                <a:sym typeface="Roboto"/>
              </a:rPr>
              <a:t>as</a:t>
            </a:r>
            <a:r>
              <a:rPr lang="en" sz="3200" b="1" dirty="0">
                <a:latin typeface="Chamberi Super Display" panose="02040503080505020303" pitchFamily="18" charset="0"/>
                <a:ea typeface="Roboto"/>
                <a:cs typeface="Roboto"/>
                <a:sym typeface="Roboto"/>
              </a:rPr>
              <a:t> a teacher; for no one can do these signs that You do unless God is with him.”</a:t>
            </a:r>
            <a:endParaRPr sz="3200" b="1" dirty="0">
              <a:latin typeface="Chamberi Super Display" panose="02040503080505020303"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What is revealed regarding Nicodemus?</a:t>
            </a:r>
            <a:endParaRPr sz="4400" b="1" dirty="0">
              <a:latin typeface="Chamberi Super Display" panose="02040503080505020303" pitchFamily="18" charset="0"/>
            </a:endParaRPr>
          </a:p>
        </p:txBody>
      </p:sp>
      <p:sp>
        <p:nvSpPr>
          <p:cNvPr id="175" name="Google Shape;175;p33"/>
          <p:cNvSpPr txBox="1">
            <a:spLocks noGrp="1"/>
          </p:cNvSpPr>
          <p:nvPr>
            <p:ph type="body" idx="1"/>
          </p:nvPr>
        </p:nvSpPr>
        <p:spPr>
          <a:xfrm>
            <a:off x="311700" y="2466109"/>
            <a:ext cx="8520600" cy="2102766"/>
          </a:xfrm>
          <a:prstGeom prst="rect">
            <a:avLst/>
          </a:prstGeom>
        </p:spPr>
        <p:txBody>
          <a:bodyPr spcFirstLastPara="1" wrap="square" lIns="91425" tIns="91425" rIns="91425" bIns="91425" anchor="t" anchorCtr="0">
            <a:normAutofit/>
          </a:bodyPr>
          <a:lstStyle/>
          <a:p>
            <a:pPr marL="457200" lvl="0" indent="-482600" algn="l" rtl="0">
              <a:spcBef>
                <a:spcPts val="1200"/>
              </a:spcBef>
              <a:spcAft>
                <a:spcPts val="0"/>
              </a:spcAft>
              <a:buClr>
                <a:schemeClr val="dk1"/>
              </a:buClr>
              <a:buSzPts val="4000"/>
              <a:buFont typeface="Roboto"/>
              <a:buAutoNum type="arabicPeriod"/>
            </a:pPr>
            <a:r>
              <a:rPr lang="en" sz="3600" b="1" dirty="0">
                <a:latin typeface="Chamberi Super Display" panose="02040503080505020303" pitchFamily="18" charset="0"/>
                <a:ea typeface="Roboto"/>
                <a:cs typeface="Roboto"/>
                <a:sym typeface="Roboto"/>
              </a:rPr>
              <a:t>He was a Pharisee</a:t>
            </a:r>
            <a:endParaRPr sz="3600" b="1" dirty="0">
              <a:latin typeface="Chamberi Super Display" panose="02040503080505020303" pitchFamily="18" charset="0"/>
              <a:ea typeface="Roboto"/>
              <a:cs typeface="Roboto"/>
              <a:sym typeface="Roboto"/>
            </a:endParaRPr>
          </a:p>
          <a:p>
            <a:pPr marL="457200" lvl="0" indent="-482600" algn="l" rtl="0">
              <a:spcBef>
                <a:spcPts val="0"/>
              </a:spcBef>
              <a:spcAft>
                <a:spcPts val="0"/>
              </a:spcAft>
              <a:buClr>
                <a:schemeClr val="dk1"/>
              </a:buClr>
              <a:buSzPts val="4000"/>
              <a:buFont typeface="Roboto"/>
              <a:buAutoNum type="arabicPeriod"/>
            </a:pPr>
            <a:r>
              <a:rPr lang="en" sz="3600" b="1" dirty="0">
                <a:latin typeface="Chamberi Super Display" panose="02040503080505020303" pitchFamily="18" charset="0"/>
                <a:ea typeface="Roboto"/>
                <a:cs typeface="Roboto"/>
                <a:sym typeface="Roboto"/>
              </a:rPr>
              <a:t>He was ruler of the Jews</a:t>
            </a:r>
            <a:endParaRPr sz="3600" b="1" dirty="0">
              <a:latin typeface="Chamberi Super Display" panose="02040503080505020303" pitchFamily="18" charset="0"/>
              <a:ea typeface="Roboto"/>
              <a:cs typeface="Roboto"/>
              <a:sym typeface="Roboto"/>
            </a:endParaRPr>
          </a:p>
          <a:p>
            <a:pPr marL="457200" lvl="0" indent="-482600" algn="l" rtl="0">
              <a:spcBef>
                <a:spcPts val="0"/>
              </a:spcBef>
              <a:spcAft>
                <a:spcPts val="0"/>
              </a:spcAft>
              <a:buClr>
                <a:schemeClr val="dk1"/>
              </a:buClr>
              <a:buSzPts val="4000"/>
              <a:buFont typeface="Roboto"/>
              <a:buAutoNum type="arabicPeriod"/>
            </a:pPr>
            <a:r>
              <a:rPr lang="en" sz="3600" b="1" dirty="0">
                <a:latin typeface="Chamberi Super Display" panose="02040503080505020303" pitchFamily="18" charset="0"/>
                <a:ea typeface="Roboto"/>
                <a:cs typeface="Roboto"/>
                <a:sym typeface="Roboto"/>
              </a:rPr>
              <a:t>He came to Jesus by Night</a:t>
            </a:r>
            <a:endParaRPr sz="3600" b="1" dirty="0">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5">
                                            <p:txEl>
                                              <p:pRg st="0" end="0"/>
                                            </p:txEl>
                                          </p:spTgt>
                                        </p:tgtEl>
                                        <p:attrNameLst>
                                          <p:attrName>style.visibility</p:attrName>
                                        </p:attrNameLst>
                                      </p:cBhvr>
                                      <p:to>
                                        <p:strVal val="visible"/>
                                      </p:to>
                                    </p:set>
                                    <p:animEffect transition="in" filter="randombar(horizontal)">
                                      <p:cBhvr>
                                        <p:cTn id="7" dur="500"/>
                                        <p:tgtEl>
                                          <p:spTgt spid="1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5">
                                            <p:txEl>
                                              <p:pRg st="1" end="1"/>
                                            </p:txEl>
                                          </p:spTgt>
                                        </p:tgtEl>
                                        <p:attrNameLst>
                                          <p:attrName>style.visibility</p:attrName>
                                        </p:attrNameLst>
                                      </p:cBhvr>
                                      <p:to>
                                        <p:strVal val="visible"/>
                                      </p:to>
                                    </p:set>
                                    <p:animEffect transition="in" filter="randombar(horizontal)">
                                      <p:cBhvr>
                                        <p:cTn id="12" dur="500"/>
                                        <p:tgtEl>
                                          <p:spTgt spid="1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5">
                                            <p:txEl>
                                              <p:pRg st="2" end="2"/>
                                            </p:txEl>
                                          </p:spTgt>
                                        </p:tgtEl>
                                        <p:attrNameLst>
                                          <p:attrName>style.visibility</p:attrName>
                                        </p:attrNameLst>
                                      </p:cBhvr>
                                      <p:to>
                                        <p:strVal val="visible"/>
                                      </p:to>
                                    </p:set>
                                    <p:animEffect transition="in" filter="randombar(horizontal)">
                                      <p:cBhvr>
                                        <p:cTn id="17" dur="500"/>
                                        <p:tgtEl>
                                          <p:spTgt spid="1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E09BF-92AA-11E5-46B2-C8A54135E320}"/>
              </a:ext>
            </a:extLst>
          </p:cNvPr>
          <p:cNvSpPr>
            <a:spLocks noGrp="1"/>
          </p:cNvSpPr>
          <p:nvPr>
            <p:ph type="ctrTitle"/>
          </p:nvPr>
        </p:nvSpPr>
        <p:spPr>
          <a:xfrm>
            <a:off x="737754" y="472791"/>
            <a:ext cx="7086600" cy="898810"/>
          </a:xfrm>
        </p:spPr>
        <p:txBody>
          <a:bodyPr>
            <a:normAutofit/>
          </a:bodyPr>
          <a:lstStyle/>
          <a:p>
            <a:r>
              <a:rPr lang="en-US" sz="4400" b="1" dirty="0">
                <a:latin typeface="Chamberi Super Display" panose="02040503080505020303" pitchFamily="18" charset="0"/>
              </a:rPr>
              <a:t>Hebrews 8:1-6</a:t>
            </a:r>
          </a:p>
        </p:txBody>
      </p:sp>
      <p:sp>
        <p:nvSpPr>
          <p:cNvPr id="3" name="Subtitle 2">
            <a:extLst>
              <a:ext uri="{FF2B5EF4-FFF2-40B4-BE49-F238E27FC236}">
                <a16:creationId xmlns:a16="http://schemas.microsoft.com/office/drawing/2014/main" id="{0A96816E-CBF0-955B-4DB5-D6A8856535C9}"/>
              </a:ext>
            </a:extLst>
          </p:cNvPr>
          <p:cNvSpPr>
            <a:spLocks noGrp="1"/>
          </p:cNvSpPr>
          <p:nvPr>
            <p:ph type="subTitle" idx="1"/>
          </p:nvPr>
        </p:nvSpPr>
        <p:spPr>
          <a:xfrm>
            <a:off x="737754" y="1496290"/>
            <a:ext cx="8066810" cy="3415145"/>
          </a:xfrm>
        </p:spPr>
        <p:txBody>
          <a:bodyPr>
            <a:normAutofit/>
          </a:bodyPr>
          <a:lstStyle/>
          <a:p>
            <a:r>
              <a:rPr lang="en-US" sz="3200" b="1" i="0" baseline="30000" dirty="0">
                <a:effectLst/>
                <a:latin typeface="Chamberi Super Display" panose="02040503080505020303" pitchFamily="18" charset="0"/>
              </a:rPr>
              <a:t>5 </a:t>
            </a:r>
            <a:r>
              <a:rPr lang="en-US" sz="3200" b="1" i="0" dirty="0">
                <a:effectLst/>
                <a:latin typeface="Chamberi Super Display" panose="02040503080505020303" pitchFamily="18" charset="0"/>
              </a:rPr>
              <a:t>who serve a copy and shadow of the heavenly things, just as Moses was warned </a:t>
            </a:r>
            <a:r>
              <a:rPr lang="en-US" sz="3200" b="1" i="1" dirty="0">
                <a:effectLst/>
                <a:latin typeface="Chamberi Super Display" panose="02040503080505020303" pitchFamily="18" charset="0"/>
              </a:rPr>
              <a:t>by God</a:t>
            </a:r>
            <a:r>
              <a:rPr lang="en-US" sz="3200" b="1" i="0" dirty="0">
                <a:effectLst/>
                <a:latin typeface="Chamberi Super Display" panose="02040503080505020303" pitchFamily="18" charset="0"/>
              </a:rPr>
              <a:t> when he was about to erect the tabernacle; for, “</a:t>
            </a:r>
            <a:r>
              <a:rPr lang="en-US" sz="3200" b="1" i="0" cap="small" dirty="0">
                <a:effectLst/>
                <a:latin typeface="Chamberi Super Display" panose="02040503080505020303" pitchFamily="18" charset="0"/>
              </a:rPr>
              <a:t>See</a:t>
            </a:r>
            <a:r>
              <a:rPr lang="en-US" sz="3200" b="1" i="0" dirty="0">
                <a:effectLst/>
                <a:latin typeface="Chamberi Super Display" panose="02040503080505020303" pitchFamily="18" charset="0"/>
              </a:rPr>
              <a:t>,” He says, “</a:t>
            </a:r>
            <a:r>
              <a:rPr lang="en-US" sz="3200" b="1" i="0" cap="small" dirty="0">
                <a:effectLst/>
                <a:latin typeface="Chamberi Super Display" panose="02040503080505020303" pitchFamily="18" charset="0"/>
              </a:rPr>
              <a:t>that you make</a:t>
            </a:r>
            <a:r>
              <a:rPr lang="en-US" sz="3200" b="1" i="0" dirty="0">
                <a:effectLst/>
                <a:latin typeface="Chamberi Super Display" panose="02040503080505020303" pitchFamily="18" charset="0"/>
              </a:rPr>
              <a:t> all things </a:t>
            </a:r>
            <a:r>
              <a:rPr lang="en-US" sz="3200" b="1" i="0" cap="small" dirty="0">
                <a:effectLst/>
                <a:latin typeface="Chamberi Super Display" panose="02040503080505020303" pitchFamily="18" charset="0"/>
              </a:rPr>
              <a:t>by the pattern which was shown to you on the mountain</a:t>
            </a:r>
            <a:r>
              <a:rPr lang="en-US" sz="3200" b="1" i="0" dirty="0">
                <a:effectLst/>
                <a:latin typeface="Chamberi Super Display" panose="02040503080505020303" pitchFamily="18" charset="0"/>
              </a:rPr>
              <a:t>.” </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1946697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4"/>
          <p:cNvSpPr txBox="1">
            <a:spLocks noGrp="1"/>
          </p:cNvSpPr>
          <p:nvPr>
            <p:ph type="title"/>
          </p:nvPr>
        </p:nvSpPr>
        <p:spPr>
          <a:xfrm>
            <a:off x="311700" y="221673"/>
            <a:ext cx="8520600" cy="796052"/>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000" b="1" dirty="0">
                <a:latin typeface="Chamberi Super Display" panose="02040503080505020303" pitchFamily="18" charset="0"/>
                <a:ea typeface="Roboto"/>
                <a:cs typeface="Roboto"/>
                <a:sym typeface="Roboto"/>
              </a:rPr>
              <a:t>Why did Nicodemus come to Jesus by night?  </a:t>
            </a:r>
            <a:endParaRPr sz="4000" dirty="0">
              <a:latin typeface="Chamberi Super Display" panose="02040503080505020303" pitchFamily="18" charset="0"/>
            </a:endParaRPr>
          </a:p>
        </p:txBody>
      </p:sp>
      <p:sp>
        <p:nvSpPr>
          <p:cNvPr id="181" name="Google Shape;181;p34"/>
          <p:cNvSpPr txBox="1">
            <a:spLocks noGrp="1"/>
          </p:cNvSpPr>
          <p:nvPr>
            <p:ph type="body" idx="1"/>
          </p:nvPr>
        </p:nvSpPr>
        <p:spPr>
          <a:xfrm>
            <a:off x="311700" y="1904999"/>
            <a:ext cx="8520600" cy="2663875"/>
          </a:xfrm>
          <a:prstGeom prst="rect">
            <a:avLst/>
          </a:prstGeom>
        </p:spPr>
        <p:txBody>
          <a:bodyPr spcFirstLastPara="1" wrap="square" lIns="91425" tIns="91425" rIns="91425" bIns="91425" anchor="t" anchorCtr="0">
            <a:normAutofit fontScale="92500" lnSpcReduction="10000"/>
          </a:bodyPr>
          <a:lstStyle/>
          <a:p>
            <a:pPr marL="0" lvl="0" indent="0" algn="l" rtl="0">
              <a:spcBef>
                <a:spcPts val="1200"/>
              </a:spcBef>
              <a:spcAft>
                <a:spcPts val="0"/>
              </a:spcAft>
              <a:buClr>
                <a:schemeClr val="dk1"/>
              </a:buClr>
              <a:buSzPts val="1100"/>
              <a:buFont typeface="Arial"/>
              <a:buNone/>
            </a:pPr>
            <a:r>
              <a:rPr lang="en" sz="3000" b="1" i="1" dirty="0">
                <a:latin typeface="Chamberi Super Display" panose="02040503080505020303" pitchFamily="18" charset="0"/>
                <a:ea typeface="Roboto"/>
                <a:cs typeface="Roboto"/>
                <a:sym typeface="Roboto"/>
              </a:rPr>
              <a:t>Was he using darkness as a means of secrecy?</a:t>
            </a:r>
            <a:endParaRPr sz="3000" b="1" i="1" dirty="0">
              <a:latin typeface="Chamberi Super Display" panose="02040503080505020303" pitchFamily="18" charset="0"/>
              <a:ea typeface="Roboto"/>
              <a:cs typeface="Roboto"/>
              <a:sym typeface="Roboto"/>
            </a:endParaRPr>
          </a:p>
          <a:p>
            <a:pPr marL="0" lvl="0" indent="0" algn="l" rtl="0">
              <a:spcBef>
                <a:spcPts val="1200"/>
              </a:spcBef>
              <a:spcAft>
                <a:spcPts val="0"/>
              </a:spcAft>
              <a:buClr>
                <a:schemeClr val="dk1"/>
              </a:buClr>
              <a:buSzPts val="1100"/>
              <a:buFont typeface="Arial"/>
              <a:buNone/>
            </a:pPr>
            <a:r>
              <a:rPr lang="en" sz="3000" b="1" i="1" dirty="0">
                <a:latin typeface="Chamberi Super Display" panose="02040503080505020303" pitchFamily="18" charset="0"/>
                <a:ea typeface="Roboto"/>
                <a:cs typeface="Roboto"/>
                <a:sym typeface="Roboto"/>
              </a:rPr>
              <a:t>Was he afraid that other Pharisees would find out?</a:t>
            </a:r>
            <a:endParaRPr sz="3000" b="1" i="1" dirty="0">
              <a:latin typeface="Chamberi Super Display" panose="02040503080505020303" pitchFamily="18" charset="0"/>
              <a:ea typeface="Roboto"/>
              <a:cs typeface="Roboto"/>
              <a:sym typeface="Roboto"/>
            </a:endParaRPr>
          </a:p>
          <a:p>
            <a:pPr marL="0" lvl="0" indent="0" algn="l" rtl="0">
              <a:spcBef>
                <a:spcPts val="1200"/>
              </a:spcBef>
              <a:spcAft>
                <a:spcPts val="0"/>
              </a:spcAft>
              <a:buClr>
                <a:schemeClr val="dk1"/>
              </a:buClr>
              <a:buSzPts val="1100"/>
              <a:buFont typeface="Arial"/>
              <a:buNone/>
            </a:pPr>
            <a:r>
              <a:rPr lang="en" sz="3000" b="1" i="1" dirty="0">
                <a:latin typeface="Chamberi Super Display" panose="02040503080505020303" pitchFamily="18" charset="0"/>
                <a:ea typeface="Roboto"/>
                <a:cs typeface="Roboto"/>
                <a:sym typeface="Roboto"/>
              </a:rPr>
              <a:t>Was he just too busy to come during the day?</a:t>
            </a:r>
            <a:endParaRPr sz="3000" b="1" i="1" dirty="0">
              <a:latin typeface="Chamberi Super Display" panose="02040503080505020303" pitchFamily="18" charset="0"/>
              <a:ea typeface="Roboto"/>
              <a:cs typeface="Roboto"/>
              <a:sym typeface="Roboto"/>
            </a:endParaRPr>
          </a:p>
          <a:p>
            <a:pPr marL="0" lvl="0" indent="0" algn="l" rtl="0">
              <a:spcBef>
                <a:spcPts val="1200"/>
              </a:spcBef>
              <a:spcAft>
                <a:spcPts val="1200"/>
              </a:spcAft>
              <a:buClr>
                <a:schemeClr val="dk1"/>
              </a:buClr>
              <a:buSzPts val="1100"/>
              <a:buFont typeface="Arial"/>
              <a:buNone/>
            </a:pPr>
            <a:r>
              <a:rPr lang="en" sz="3000" b="1" i="1" dirty="0">
                <a:latin typeface="Chamberi Super Display" panose="02040503080505020303" pitchFamily="18" charset="0"/>
                <a:ea typeface="Roboto"/>
                <a:cs typeface="Roboto"/>
                <a:sym typeface="Roboto"/>
              </a:rPr>
              <a:t>Perhaps he wanted to avoid the multitudes of people that crowded around Jesus during the day.  </a:t>
            </a:r>
            <a:endParaRPr sz="3000" b="1" dirty="0">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animEffect transition="in" filter="fade">
                                      <p:cBhvr>
                                        <p:cTn id="7" dur="1000"/>
                                        <p:tgtEl>
                                          <p:spTgt spid="181">
                                            <p:txEl>
                                              <p:pRg st="0" end="0"/>
                                            </p:txEl>
                                          </p:spTgt>
                                        </p:tgtEl>
                                      </p:cBhvr>
                                    </p:animEffect>
                                    <p:anim calcmode="lin" valueType="num">
                                      <p:cBhvr>
                                        <p:cTn id="8" dur="1000" fill="hold"/>
                                        <p:tgtEl>
                                          <p:spTgt spid="18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1">
                                            <p:txEl>
                                              <p:pRg st="1" end="1"/>
                                            </p:txEl>
                                          </p:spTgt>
                                        </p:tgtEl>
                                        <p:attrNameLst>
                                          <p:attrName>style.visibility</p:attrName>
                                        </p:attrNameLst>
                                      </p:cBhvr>
                                      <p:to>
                                        <p:strVal val="visible"/>
                                      </p:to>
                                    </p:set>
                                    <p:animEffect transition="in" filter="fade">
                                      <p:cBhvr>
                                        <p:cTn id="14" dur="1000"/>
                                        <p:tgtEl>
                                          <p:spTgt spid="181">
                                            <p:txEl>
                                              <p:pRg st="1" end="1"/>
                                            </p:txEl>
                                          </p:spTgt>
                                        </p:tgtEl>
                                      </p:cBhvr>
                                    </p:animEffect>
                                    <p:anim calcmode="lin" valueType="num">
                                      <p:cBhvr>
                                        <p:cTn id="15" dur="1000" fill="hold"/>
                                        <p:tgtEl>
                                          <p:spTgt spid="18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8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1">
                                            <p:txEl>
                                              <p:pRg st="2" end="2"/>
                                            </p:txEl>
                                          </p:spTgt>
                                        </p:tgtEl>
                                        <p:attrNameLst>
                                          <p:attrName>style.visibility</p:attrName>
                                        </p:attrNameLst>
                                      </p:cBhvr>
                                      <p:to>
                                        <p:strVal val="visible"/>
                                      </p:to>
                                    </p:set>
                                    <p:animEffect transition="in" filter="fade">
                                      <p:cBhvr>
                                        <p:cTn id="21" dur="1000"/>
                                        <p:tgtEl>
                                          <p:spTgt spid="181">
                                            <p:txEl>
                                              <p:pRg st="2" end="2"/>
                                            </p:txEl>
                                          </p:spTgt>
                                        </p:tgtEl>
                                      </p:cBhvr>
                                    </p:animEffect>
                                    <p:anim calcmode="lin" valueType="num">
                                      <p:cBhvr>
                                        <p:cTn id="22" dur="1000" fill="hold"/>
                                        <p:tgtEl>
                                          <p:spTgt spid="18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8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1">
                                            <p:txEl>
                                              <p:pRg st="3" end="3"/>
                                            </p:txEl>
                                          </p:spTgt>
                                        </p:tgtEl>
                                        <p:attrNameLst>
                                          <p:attrName>style.visibility</p:attrName>
                                        </p:attrNameLst>
                                      </p:cBhvr>
                                      <p:to>
                                        <p:strVal val="visible"/>
                                      </p:to>
                                    </p:set>
                                    <p:animEffect transition="in" filter="fade">
                                      <p:cBhvr>
                                        <p:cTn id="28" dur="1000"/>
                                        <p:tgtEl>
                                          <p:spTgt spid="181">
                                            <p:txEl>
                                              <p:pRg st="3" end="3"/>
                                            </p:txEl>
                                          </p:spTgt>
                                        </p:tgtEl>
                                      </p:cBhvr>
                                    </p:animEffect>
                                    <p:anim calcmode="lin" valueType="num">
                                      <p:cBhvr>
                                        <p:cTn id="29" dur="1000" fill="hold"/>
                                        <p:tgtEl>
                                          <p:spTgt spid="18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8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311700" y="263236"/>
            <a:ext cx="4849118" cy="754489"/>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Exodus 3:1-4</a:t>
            </a:r>
            <a:endParaRPr sz="4400" b="1" dirty="0">
              <a:latin typeface="Chamberi Super Display" panose="02040503080505020303" pitchFamily="18" charset="0"/>
            </a:endParaRPr>
          </a:p>
        </p:txBody>
      </p:sp>
      <p:sp>
        <p:nvSpPr>
          <p:cNvPr id="187" name="Google Shape;187;p35"/>
          <p:cNvSpPr txBox="1">
            <a:spLocks noGrp="1"/>
          </p:cNvSpPr>
          <p:nvPr>
            <p:ph type="body" idx="1"/>
          </p:nvPr>
        </p:nvSpPr>
        <p:spPr>
          <a:xfrm>
            <a:off x="311700" y="1152475"/>
            <a:ext cx="8520600" cy="34998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Now Moses was pasturing the flock of Jethro his father-in-law, the priest of Midian; and he led the flock to the west side of the wilderness and came to Horeb, the mountain of God.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The angel of the Lord appeared to him in a blazing fire from the midst of a bush; and he looked, and behold, the bush was burning with fire, yet the bush was not consumed.</a:t>
            </a:r>
            <a:endParaRPr sz="3200" b="1" dirty="0">
              <a:latin typeface="Chamberi Super Display" panose="02040503080505020303"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6"/>
          <p:cNvSpPr txBox="1">
            <a:spLocks noGrp="1"/>
          </p:cNvSpPr>
          <p:nvPr>
            <p:ph type="title"/>
          </p:nvPr>
        </p:nvSpPr>
        <p:spPr>
          <a:xfrm>
            <a:off x="1046018" y="519545"/>
            <a:ext cx="5957455" cy="49818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Exodus 3:1-4</a:t>
            </a:r>
            <a:endParaRPr sz="4400" dirty="0"/>
          </a:p>
        </p:txBody>
      </p:sp>
      <p:sp>
        <p:nvSpPr>
          <p:cNvPr id="193" name="Google Shape;193;p3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So Moses said, “I must turn aside now and see this marvelous sight, why the bush is not burned up.” </a:t>
            </a:r>
            <a:r>
              <a:rPr lang="en" sz="3200" b="1" baseline="30000" dirty="0">
                <a:latin typeface="Chamberi Super Display" panose="02040503080505020303" pitchFamily="18" charset="0"/>
                <a:ea typeface="Roboto"/>
                <a:cs typeface="Roboto"/>
                <a:sym typeface="Roboto"/>
              </a:rPr>
              <a:t>4</a:t>
            </a:r>
            <a:r>
              <a:rPr lang="en" sz="3200" b="1" dirty="0">
                <a:latin typeface="Chamberi Super Display" panose="02040503080505020303" pitchFamily="18" charset="0"/>
                <a:ea typeface="Roboto"/>
                <a:cs typeface="Roboto"/>
                <a:sym typeface="Roboto"/>
              </a:rPr>
              <a:t> When the Lord saw that he turned aside to look, God called to him from the midst of the bush and said, “Moses, Moses!” And he said, “Here I am.” </a:t>
            </a:r>
            <a:endParaRPr sz="3200" b="1" dirty="0">
              <a:latin typeface="Chamberi Super Display" panose="02040503080505020303"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311701" y="277091"/>
            <a:ext cx="4752136" cy="740634"/>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1 Peter 4:11</a:t>
            </a:r>
            <a:endParaRPr sz="4400" b="1" dirty="0">
              <a:latin typeface="Chamberi Super Display" panose="02040503080505020303" pitchFamily="18" charset="0"/>
            </a:endParaRPr>
          </a:p>
        </p:txBody>
      </p:sp>
      <p:sp>
        <p:nvSpPr>
          <p:cNvPr id="199" name="Google Shape;199;p37"/>
          <p:cNvSpPr txBox="1">
            <a:spLocks noGrp="1"/>
          </p:cNvSpPr>
          <p:nvPr>
            <p:ph type="body" idx="1"/>
          </p:nvPr>
        </p:nvSpPr>
        <p:spPr>
          <a:xfrm>
            <a:off x="311700" y="1551709"/>
            <a:ext cx="8520600" cy="3017166"/>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11</a:t>
            </a:r>
            <a:r>
              <a:rPr lang="en" sz="3200" b="1" dirty="0">
                <a:latin typeface="Chamberi Super Display" panose="02040503080505020303" pitchFamily="18" charset="0"/>
                <a:ea typeface="Roboto"/>
                <a:cs typeface="Roboto"/>
                <a:sym typeface="Roboto"/>
              </a:rPr>
              <a:t> If any man speak, let him speak as the oracles of God; if any man minister, let him do it as of the ability which God giveth: that God in all things may be glorified through Jesus Christ, to whom be praise and dominion for ever and ever. Amen.</a:t>
            </a:r>
            <a:endParaRPr sz="3200" b="1" dirty="0">
              <a:latin typeface="Chamberi Super Display" panose="02040503080505020303"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a:spLocks noGrp="1"/>
          </p:cNvSpPr>
          <p:nvPr>
            <p:ph type="title"/>
          </p:nvPr>
        </p:nvSpPr>
        <p:spPr>
          <a:xfrm>
            <a:off x="311700" y="277091"/>
            <a:ext cx="4197955" cy="740634"/>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2 John 9</a:t>
            </a:r>
            <a:endParaRPr sz="4400" b="1" dirty="0">
              <a:latin typeface="Chamberi Super Display" panose="02040503080505020303" pitchFamily="18" charset="0"/>
            </a:endParaRPr>
          </a:p>
        </p:txBody>
      </p:sp>
      <p:sp>
        <p:nvSpPr>
          <p:cNvPr id="205" name="Google Shape;205;p38"/>
          <p:cNvSpPr txBox="1">
            <a:spLocks noGrp="1"/>
          </p:cNvSpPr>
          <p:nvPr>
            <p:ph type="body" idx="1"/>
          </p:nvPr>
        </p:nvSpPr>
        <p:spPr>
          <a:xfrm>
            <a:off x="311700" y="1537855"/>
            <a:ext cx="8520600" cy="3031020"/>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9</a:t>
            </a:r>
            <a:r>
              <a:rPr lang="en" sz="3200" b="1" dirty="0">
                <a:latin typeface="Chamberi Super Display" panose="02040503080505020303" pitchFamily="18" charset="0"/>
                <a:ea typeface="Roboto"/>
                <a:cs typeface="Roboto"/>
                <a:sym typeface="Roboto"/>
              </a:rPr>
              <a:t> Whosoever transgresseth, and abideth not in the doctrine of Christ, hath not God. He that abideth in the doctrine of Christ, he hath both the Father and the Son.</a:t>
            </a:r>
            <a:endParaRPr sz="3200" b="1" dirty="0">
              <a:latin typeface="Chamberi Super Display" panose="02040503080505020303"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a:spLocks noGrp="1"/>
          </p:cNvSpPr>
          <p:nvPr>
            <p:ph type="title"/>
          </p:nvPr>
        </p:nvSpPr>
        <p:spPr>
          <a:xfrm>
            <a:off x="311700" y="277091"/>
            <a:ext cx="6546300" cy="740634"/>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Revelation 22:18-19</a:t>
            </a:r>
            <a:endParaRPr sz="4400" b="1" dirty="0">
              <a:latin typeface="Chamberi Super Display" panose="02040503080505020303" pitchFamily="18" charset="0"/>
            </a:endParaRPr>
          </a:p>
        </p:txBody>
      </p:sp>
      <p:sp>
        <p:nvSpPr>
          <p:cNvPr id="211" name="Google Shape;211;p39"/>
          <p:cNvSpPr txBox="1">
            <a:spLocks noGrp="1"/>
          </p:cNvSpPr>
          <p:nvPr>
            <p:ph type="body" idx="1"/>
          </p:nvPr>
        </p:nvSpPr>
        <p:spPr>
          <a:xfrm>
            <a:off x="311700" y="1226127"/>
            <a:ext cx="8832300" cy="3579747"/>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18</a:t>
            </a:r>
            <a:r>
              <a:rPr lang="en" sz="3200" b="1" dirty="0">
                <a:latin typeface="Chamberi Super Display" panose="02040503080505020303" pitchFamily="18" charset="0"/>
                <a:ea typeface="Roboto"/>
                <a:cs typeface="Roboto"/>
                <a:sym typeface="Roboto"/>
              </a:rPr>
              <a:t> For I testify unto every man that heareth the words of the prophecy of this book, If any man shall add unto these things, God shall add unto him the plagues that are written in this book: </a:t>
            </a:r>
            <a:r>
              <a:rPr lang="en" sz="3200" b="1" baseline="30000" dirty="0">
                <a:latin typeface="Chamberi Super Display" panose="02040503080505020303" pitchFamily="18" charset="0"/>
                <a:ea typeface="Roboto"/>
                <a:cs typeface="Roboto"/>
                <a:sym typeface="Roboto"/>
              </a:rPr>
              <a:t>19</a:t>
            </a:r>
            <a:r>
              <a:rPr lang="en" sz="3200" b="1" dirty="0">
                <a:latin typeface="Chamberi Super Display" panose="02040503080505020303" pitchFamily="18" charset="0"/>
                <a:ea typeface="Roboto"/>
                <a:cs typeface="Roboto"/>
                <a:sym typeface="Roboto"/>
              </a:rPr>
              <a:t> And if any man shall take away from the words of the book of this prophecy, God shall take away his part out of the book of life, and out of the holy city, and from the things which are written in this book.</a:t>
            </a:r>
            <a:endParaRPr sz="3200" b="1" dirty="0">
              <a:latin typeface="Chamberi Super Display" panose="02040503080505020303"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Conclusion</a:t>
            </a:r>
            <a:endParaRPr sz="4400" b="1" dirty="0">
              <a:latin typeface="Chamberi Super Display" panose="02040503080505020303" pitchFamily="18" charset="0"/>
            </a:endParaRPr>
          </a:p>
        </p:txBody>
      </p:sp>
      <p:sp>
        <p:nvSpPr>
          <p:cNvPr id="217" name="Google Shape;217;p40"/>
          <p:cNvSpPr txBox="1">
            <a:spLocks noGrp="1"/>
          </p:cNvSpPr>
          <p:nvPr>
            <p:ph type="body" idx="1"/>
          </p:nvPr>
        </p:nvSpPr>
        <p:spPr>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endParaRPr dirty="0"/>
          </a:p>
          <a:p>
            <a:pPr marL="0" lvl="0" indent="0" algn="l" rtl="0">
              <a:spcBef>
                <a:spcPts val="1200"/>
              </a:spcBef>
              <a:spcAft>
                <a:spcPts val="0"/>
              </a:spcAft>
              <a:buNone/>
            </a:pPr>
            <a:endParaRPr dirty="0"/>
          </a:p>
          <a:p>
            <a:pPr marL="0" lvl="0" indent="0" algn="ctr" rtl="0">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Let’s Teach it, </a:t>
            </a:r>
          </a:p>
          <a:p>
            <a:pPr marL="0" lvl="0" indent="0" algn="ctr" rtl="0">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Preach it </a:t>
            </a:r>
          </a:p>
          <a:p>
            <a:pPr marL="0" lvl="0" indent="0" algn="ctr" rtl="0">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and Follow it! </a:t>
            </a:r>
            <a:endParaRPr sz="4400" b="1" dirty="0">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250"/>
                                  </p:stCondLst>
                                  <p:childTnLst>
                                    <p:set>
                                      <p:cBhvr>
                                        <p:cTn id="6" dur="1" fill="hold">
                                          <p:stCondLst>
                                            <p:cond delay="0"/>
                                          </p:stCondLst>
                                        </p:cTn>
                                        <p:tgtEl>
                                          <p:spTgt spid="217">
                                            <p:txEl>
                                              <p:pRg st="2" end="2"/>
                                            </p:txEl>
                                          </p:spTgt>
                                        </p:tgtEl>
                                        <p:attrNameLst>
                                          <p:attrName>style.visibility</p:attrName>
                                        </p:attrNameLst>
                                      </p:cBhvr>
                                      <p:to>
                                        <p:strVal val="visible"/>
                                      </p:to>
                                    </p:set>
                                    <p:animEffect transition="in" filter="barn(inVertical)">
                                      <p:cBhvr>
                                        <p:cTn id="7" dur="750"/>
                                        <p:tgtEl>
                                          <p:spTgt spid="217">
                                            <p:txEl>
                                              <p:pRg st="2" end="2"/>
                                            </p:txEl>
                                          </p:spTgt>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217">
                                            <p:txEl>
                                              <p:pRg st="3" end="3"/>
                                            </p:txEl>
                                          </p:spTgt>
                                        </p:tgtEl>
                                        <p:attrNameLst>
                                          <p:attrName>style.visibility</p:attrName>
                                        </p:attrNameLst>
                                      </p:cBhvr>
                                      <p:to>
                                        <p:strVal val="visible"/>
                                      </p:to>
                                    </p:set>
                                    <p:animEffect transition="in" filter="barn(inVertical)">
                                      <p:cBhvr>
                                        <p:cTn id="11" dur="750"/>
                                        <p:tgtEl>
                                          <p:spTgt spid="217">
                                            <p:txEl>
                                              <p:pRg st="3" end="3"/>
                                            </p:txEl>
                                          </p:spTgt>
                                        </p:tgtEl>
                                      </p:cBhvr>
                                    </p:animEffect>
                                  </p:childTnLst>
                                </p:cTn>
                              </p:par>
                            </p:childTnLst>
                          </p:cTn>
                        </p:par>
                        <p:par>
                          <p:cTn id="12" fill="hold">
                            <p:stCondLst>
                              <p:cond delay="1750"/>
                            </p:stCondLst>
                            <p:childTnLst>
                              <p:par>
                                <p:cTn id="13" presetID="16" presetClass="entr" presetSubtype="21" fill="hold" nodeType="afterEffect">
                                  <p:stCondLst>
                                    <p:cond delay="0"/>
                                  </p:stCondLst>
                                  <p:childTnLst>
                                    <p:set>
                                      <p:cBhvr>
                                        <p:cTn id="14" dur="1" fill="hold">
                                          <p:stCondLst>
                                            <p:cond delay="0"/>
                                          </p:stCondLst>
                                        </p:cTn>
                                        <p:tgtEl>
                                          <p:spTgt spid="217">
                                            <p:txEl>
                                              <p:pRg st="4" end="4"/>
                                            </p:txEl>
                                          </p:spTgt>
                                        </p:tgtEl>
                                        <p:attrNameLst>
                                          <p:attrName>style.visibility</p:attrName>
                                        </p:attrNameLst>
                                      </p:cBhvr>
                                      <p:to>
                                        <p:strVal val="visible"/>
                                      </p:to>
                                    </p:set>
                                    <p:animEffect transition="in" filter="barn(inVertical)">
                                      <p:cBhvr>
                                        <p:cTn id="15" dur="750"/>
                                        <p:tgtEl>
                                          <p:spTgt spid="2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text&#10;&#10;Description automatically generated with medium confidence">
            <a:extLst>
              <a:ext uri="{FF2B5EF4-FFF2-40B4-BE49-F238E27FC236}">
                <a16:creationId xmlns:a16="http://schemas.microsoft.com/office/drawing/2014/main" id="{1CE72480-3357-EFF2-048E-C71AB88CD9A2}"/>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644475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E09BF-92AA-11E5-46B2-C8A54135E320}"/>
              </a:ext>
            </a:extLst>
          </p:cNvPr>
          <p:cNvSpPr>
            <a:spLocks noGrp="1"/>
          </p:cNvSpPr>
          <p:nvPr>
            <p:ph type="ctrTitle"/>
          </p:nvPr>
        </p:nvSpPr>
        <p:spPr>
          <a:xfrm>
            <a:off x="737754" y="472791"/>
            <a:ext cx="7086600" cy="898810"/>
          </a:xfrm>
        </p:spPr>
        <p:txBody>
          <a:bodyPr>
            <a:normAutofit/>
          </a:bodyPr>
          <a:lstStyle/>
          <a:p>
            <a:r>
              <a:rPr lang="en-US" sz="4400" b="1" dirty="0">
                <a:latin typeface="Chamberi Super Display" panose="02040503080505020303" pitchFamily="18" charset="0"/>
              </a:rPr>
              <a:t>Hebrews 8:1-6</a:t>
            </a:r>
          </a:p>
        </p:txBody>
      </p:sp>
      <p:sp>
        <p:nvSpPr>
          <p:cNvPr id="3" name="Subtitle 2">
            <a:extLst>
              <a:ext uri="{FF2B5EF4-FFF2-40B4-BE49-F238E27FC236}">
                <a16:creationId xmlns:a16="http://schemas.microsoft.com/office/drawing/2014/main" id="{0A96816E-CBF0-955B-4DB5-D6A8856535C9}"/>
              </a:ext>
            </a:extLst>
          </p:cNvPr>
          <p:cNvSpPr>
            <a:spLocks noGrp="1"/>
          </p:cNvSpPr>
          <p:nvPr>
            <p:ph type="subTitle" idx="1"/>
          </p:nvPr>
        </p:nvSpPr>
        <p:spPr>
          <a:xfrm>
            <a:off x="737754" y="1496290"/>
            <a:ext cx="8066810" cy="3415145"/>
          </a:xfrm>
        </p:spPr>
        <p:txBody>
          <a:bodyPr>
            <a:normAutofit/>
          </a:bodyPr>
          <a:lstStyle/>
          <a:p>
            <a:r>
              <a:rPr lang="en-US" sz="3200" b="1" i="0" baseline="30000" dirty="0">
                <a:effectLst/>
                <a:latin typeface="Chamberi Super Display" panose="02040503080505020303" pitchFamily="18" charset="0"/>
              </a:rPr>
              <a:t>6 </a:t>
            </a:r>
            <a:r>
              <a:rPr lang="en-US" sz="3200" b="1" i="0" dirty="0">
                <a:effectLst/>
                <a:latin typeface="Chamberi Super Display" panose="02040503080505020303" pitchFamily="18" charset="0"/>
              </a:rPr>
              <a:t>But now He has obtained a more excellent ministry, to the extent that He is also the mediator of a better covenant, which has been enacted on better promises.</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2852343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744575"/>
            <a:ext cx="8520600" cy="3192231"/>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SzPts val="990"/>
              <a:buNone/>
            </a:pPr>
            <a:r>
              <a:rPr lang="en" sz="4000" b="1" dirty="0">
                <a:latin typeface="Chamberi Super Display" panose="02040503080505020303" pitchFamily="18" charset="0"/>
              </a:rPr>
              <a:t>Speak Where the Bible Speaks.</a:t>
            </a:r>
            <a:br>
              <a:rPr lang="en" sz="4000" b="1" dirty="0">
                <a:latin typeface="Chamberi Super Display" panose="02040503080505020303" pitchFamily="18" charset="0"/>
              </a:rPr>
            </a:br>
            <a:endParaRPr sz="4000" b="1" dirty="0">
              <a:latin typeface="Chamberi Super Display" panose="02040503080505020303" pitchFamily="18" charset="0"/>
            </a:endParaRPr>
          </a:p>
          <a:p>
            <a:pPr marL="0" lvl="0" indent="0" algn="ctr" rtl="0">
              <a:lnSpc>
                <a:spcPct val="115000"/>
              </a:lnSpc>
              <a:spcBef>
                <a:spcPts val="0"/>
              </a:spcBef>
              <a:spcAft>
                <a:spcPts val="0"/>
              </a:spcAft>
              <a:buClr>
                <a:schemeClr val="dk1"/>
              </a:buClr>
              <a:buSzPts val="990"/>
              <a:buFont typeface="Arial"/>
              <a:buNone/>
            </a:pPr>
            <a:r>
              <a:rPr lang="en" sz="4000" b="1" dirty="0">
                <a:latin typeface="Chamberi Super Display" panose="02040503080505020303" pitchFamily="18" charset="0"/>
              </a:rPr>
              <a:t>Be Silent Where the Bible is Silent. </a:t>
            </a:r>
            <a:endParaRPr sz="4000" dirty="0">
              <a:latin typeface="Chamberi Super Display" panose="02040503080505020303" pitchFamily="18" charset="0"/>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750"/>
                                  </p:stCondLst>
                                  <p:childTnLst>
                                    <p:set>
                                      <p:cBhvr>
                                        <p:cTn id="6" dur="1" fill="hold">
                                          <p:stCondLst>
                                            <p:cond delay="0"/>
                                          </p:stCondLst>
                                        </p:cTn>
                                        <p:tgtEl>
                                          <p:spTgt spid="54"/>
                                        </p:tgtEl>
                                        <p:attrNameLst>
                                          <p:attrName>style.visibility</p:attrName>
                                        </p:attrNameLst>
                                      </p:cBhvr>
                                      <p:to>
                                        <p:strVal val="visible"/>
                                      </p:to>
                                    </p:set>
                                    <p:animEffect transition="in" filter="circle(in)">
                                      <p:cBhvr>
                                        <p:cTn id="7"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6033259"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dirty="0">
                <a:latin typeface="Chamberi Super Display" panose="02040503080505020303" pitchFamily="18" charset="0"/>
              </a:rPr>
              <a:t>Matthew 28:18-20 </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699" y="1350817"/>
            <a:ext cx="8707609" cy="334735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18</a:t>
            </a:r>
            <a:r>
              <a:rPr lang="en" sz="3200" b="1" dirty="0">
                <a:latin typeface="Chamberi Super Display" panose="02040503080505020303" pitchFamily="18" charset="0"/>
                <a:ea typeface="Roboto"/>
                <a:cs typeface="Roboto"/>
                <a:sym typeface="Roboto"/>
              </a:rPr>
              <a:t> And Jesus came up and spoke to them, saying, “All authority has been given to Me in heaven and on earth. </a:t>
            </a:r>
            <a:r>
              <a:rPr lang="en" sz="3200" b="1" baseline="30000" dirty="0">
                <a:latin typeface="Chamberi Super Display" panose="02040503080505020303" pitchFamily="18" charset="0"/>
                <a:ea typeface="Roboto"/>
                <a:cs typeface="Roboto"/>
                <a:sym typeface="Roboto"/>
              </a:rPr>
              <a:t>19</a:t>
            </a:r>
            <a:r>
              <a:rPr lang="en" sz="3200" b="1" dirty="0">
                <a:latin typeface="Chamberi Super Display" panose="02040503080505020303" pitchFamily="18" charset="0"/>
                <a:ea typeface="Roboto"/>
                <a:cs typeface="Roboto"/>
                <a:sym typeface="Roboto"/>
              </a:rPr>
              <a:t> Go therefore and make disciples of all the nations, baptizing them in the name of the Father and the Son and the Holy Spirit, </a:t>
            </a:r>
            <a:r>
              <a:rPr lang="en" sz="3200" b="1" baseline="30000" dirty="0">
                <a:latin typeface="Chamberi Super Display" panose="02040503080505020303" pitchFamily="18" charset="0"/>
                <a:ea typeface="Roboto"/>
                <a:cs typeface="Roboto"/>
                <a:sym typeface="Roboto"/>
              </a:rPr>
              <a:t>20</a:t>
            </a:r>
            <a:r>
              <a:rPr lang="en" sz="3200" b="1" dirty="0">
                <a:latin typeface="Chamberi Super Display" panose="02040503080505020303" pitchFamily="18" charset="0"/>
                <a:ea typeface="Roboto"/>
                <a:cs typeface="Roboto"/>
                <a:sym typeface="Roboto"/>
              </a:rPr>
              <a:t> teaching them to </a:t>
            </a:r>
            <a:r>
              <a:rPr lang="en" sz="3200" b="1" u="sng" dirty="0">
                <a:latin typeface="Chamberi Super Display" panose="02040503080505020303" pitchFamily="18" charset="0"/>
                <a:ea typeface="Roboto"/>
                <a:cs typeface="Roboto"/>
                <a:sym typeface="Roboto"/>
              </a:rPr>
              <a:t>observe all that I commanded you</a:t>
            </a:r>
            <a:r>
              <a:rPr lang="en" sz="3200" b="1" dirty="0">
                <a:latin typeface="Chamberi Super Display" panose="02040503080505020303" pitchFamily="18" charset="0"/>
                <a:ea typeface="Roboto"/>
                <a:cs typeface="Roboto"/>
                <a:sym typeface="Roboto"/>
              </a:rPr>
              <a:t>; and lo, I am with you always, even to the end of the age.”</a:t>
            </a:r>
            <a:endParaRPr sz="3200" b="1" dirty="0">
              <a:latin typeface="Chamberi Super Display" panose="020405030805050203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Authority</a:t>
            </a:r>
            <a:endParaRPr sz="4400" b="1" dirty="0">
              <a:latin typeface="Chamberi Super Display" panose="02040503080505020303" pitchFamily="18" charset="0"/>
            </a:endParaRPr>
          </a:p>
        </p:txBody>
      </p:sp>
      <p:sp>
        <p:nvSpPr>
          <p:cNvPr id="67" name="Google Shape;67;p1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200" b="1" dirty="0">
                <a:latin typeface="Chamberi Super Display" panose="02040503080505020303" pitchFamily="18" charset="0"/>
              </a:rPr>
              <a:t>Greek - </a:t>
            </a:r>
            <a:r>
              <a:rPr lang="en" sz="3200" b="1" dirty="0">
                <a:latin typeface="Chamberi Super Display" panose="02040503080505020303" pitchFamily="18" charset="0"/>
                <a:ea typeface="Roboto"/>
                <a:cs typeface="Roboto"/>
                <a:sym typeface="Roboto"/>
              </a:rPr>
              <a:t>exousia</a:t>
            </a:r>
            <a:endParaRPr sz="3200" b="1" dirty="0">
              <a:latin typeface="Chamberi Super Display" panose="02040503080505020303" pitchFamily="18" charset="0"/>
              <a:ea typeface="Roboto"/>
              <a:cs typeface="Roboto"/>
              <a:sym typeface="Roboto"/>
            </a:endParaRPr>
          </a:p>
          <a:p>
            <a:pPr marL="0" lvl="0" indent="0" algn="l" rtl="0">
              <a:spcBef>
                <a:spcPts val="1200"/>
              </a:spcBef>
              <a:spcAft>
                <a:spcPts val="0"/>
              </a:spcAft>
              <a:buNone/>
            </a:pPr>
            <a:r>
              <a:rPr lang="en" sz="3200" b="1" dirty="0">
                <a:latin typeface="Chamberi Super Display" panose="02040503080505020303" pitchFamily="18" charset="0"/>
                <a:ea typeface="Roboto"/>
                <a:cs typeface="Roboto"/>
                <a:sym typeface="Roboto"/>
              </a:rPr>
              <a:t>jurisdiction, (which would align with his authority or jurisdiction over heaven and earth), privilege, capacity, freedom, influence, force, right, and power. </a:t>
            </a:r>
            <a:endParaRPr sz="3200" b="1" dirty="0">
              <a:latin typeface="Chamberi Super Display" panose="02040503080505020303" pitchFamily="18" charset="0"/>
              <a:ea typeface="Roboto"/>
              <a:cs typeface="Roboto"/>
              <a:sym typeface="Roboto"/>
            </a:endParaRPr>
          </a:p>
          <a:p>
            <a:pPr marL="0" lvl="0" indent="0" algn="l" rtl="0">
              <a:spcBef>
                <a:spcPts val="0"/>
              </a:spcBef>
              <a:spcAft>
                <a:spcPts val="0"/>
              </a:spcAft>
              <a:buNone/>
            </a:pPr>
            <a:endParaRPr sz="3200" b="1" dirty="0">
              <a:latin typeface="Chamberi Super Display" panose="02040503080505020303" pitchFamily="18" charset="0"/>
              <a:ea typeface="Roboto"/>
              <a:cs typeface="Roboto"/>
              <a:sym typeface="Roboto"/>
            </a:endParaRPr>
          </a:p>
          <a:p>
            <a:pPr marL="0" lvl="0" indent="0" algn="l" rtl="0">
              <a:spcBef>
                <a:spcPts val="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KJV - Power</a:t>
            </a:r>
            <a:endParaRPr sz="3200" b="1" dirty="0">
              <a:latin typeface="Chamberi Super Display" panose="02040503080505020303" pitchFamily="18" charset="0"/>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4364209"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John 6:35-40</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309255"/>
            <a:ext cx="8520600" cy="35731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35</a:t>
            </a:r>
            <a:r>
              <a:rPr lang="en" sz="3200" b="1" dirty="0">
                <a:latin typeface="Chamberi Super Display" panose="02040503080505020303" pitchFamily="18" charset="0"/>
                <a:ea typeface="Roboto"/>
                <a:cs typeface="Roboto"/>
                <a:sym typeface="Roboto"/>
              </a:rPr>
              <a:t> Jesus said to them, “I am the bread of life; he who comes to Me will not hunger, and he who believes in Me will never thirst. </a:t>
            </a:r>
            <a:r>
              <a:rPr lang="en" sz="3200" b="1" baseline="30000" dirty="0">
                <a:latin typeface="Chamberi Super Display" panose="02040503080505020303" pitchFamily="18" charset="0"/>
                <a:ea typeface="Roboto"/>
                <a:cs typeface="Roboto"/>
                <a:sym typeface="Roboto"/>
              </a:rPr>
              <a:t>36</a:t>
            </a:r>
            <a:r>
              <a:rPr lang="en" sz="3200" b="1" dirty="0">
                <a:latin typeface="Chamberi Super Display" panose="02040503080505020303" pitchFamily="18" charset="0"/>
                <a:ea typeface="Roboto"/>
                <a:cs typeface="Roboto"/>
                <a:sym typeface="Roboto"/>
              </a:rPr>
              <a:t> But I said to you that you have seen Me, and yet do not believe. </a:t>
            </a:r>
            <a:r>
              <a:rPr lang="en" sz="3200" b="1" baseline="30000" dirty="0">
                <a:latin typeface="Chamberi Super Display" panose="02040503080505020303" pitchFamily="18" charset="0"/>
                <a:ea typeface="Roboto"/>
                <a:cs typeface="Roboto"/>
                <a:sym typeface="Roboto"/>
              </a:rPr>
              <a:t>37</a:t>
            </a:r>
            <a:r>
              <a:rPr lang="en" sz="3200" b="1" dirty="0">
                <a:latin typeface="Chamberi Super Display" panose="02040503080505020303" pitchFamily="18" charset="0"/>
                <a:ea typeface="Roboto"/>
                <a:cs typeface="Roboto"/>
                <a:sym typeface="Roboto"/>
              </a:rPr>
              <a:t> All that the Father gives Me will come to Me, and the one who comes to Me I will certainly not cast out.</a:t>
            </a:r>
            <a:endParaRPr sz="3200" b="1" dirty="0">
              <a:latin typeface="Chamberi Super Display" panose="020405030805050203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803564" y="574625"/>
            <a:ext cx="8028736"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John 6:35-40</a:t>
            </a:r>
            <a:endParaRPr sz="4400" dirty="0"/>
          </a:p>
        </p:txBody>
      </p:sp>
      <p:sp>
        <p:nvSpPr>
          <p:cNvPr id="79" name="Google Shape;79;p17"/>
          <p:cNvSpPr txBox="1">
            <a:spLocks noGrp="1"/>
          </p:cNvSpPr>
          <p:nvPr>
            <p:ph type="body" idx="1"/>
          </p:nvPr>
        </p:nvSpPr>
        <p:spPr>
          <a:xfrm>
            <a:off x="311700" y="1420091"/>
            <a:ext cx="8520600" cy="314878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38</a:t>
            </a:r>
            <a:r>
              <a:rPr lang="en" sz="3200" b="1" dirty="0">
                <a:latin typeface="Chamberi Super Display" panose="02040503080505020303" pitchFamily="18" charset="0"/>
                <a:ea typeface="Roboto"/>
                <a:cs typeface="Roboto"/>
                <a:sym typeface="Roboto"/>
              </a:rPr>
              <a:t> For I have come down from heaven, not to do My own will, but the will of Him who sent Me. </a:t>
            </a:r>
            <a:r>
              <a:rPr lang="en" sz="3200" b="1" baseline="30000" dirty="0">
                <a:latin typeface="Chamberi Super Display" panose="02040503080505020303" pitchFamily="18" charset="0"/>
                <a:ea typeface="Roboto"/>
                <a:cs typeface="Roboto"/>
                <a:sym typeface="Roboto"/>
              </a:rPr>
              <a:t>39</a:t>
            </a:r>
            <a:r>
              <a:rPr lang="en" sz="3200" b="1" dirty="0">
                <a:latin typeface="Chamberi Super Display" panose="02040503080505020303" pitchFamily="18" charset="0"/>
                <a:ea typeface="Roboto"/>
                <a:cs typeface="Roboto"/>
                <a:sym typeface="Roboto"/>
              </a:rPr>
              <a:t> This is the will of Him who sent Me, that of all that He has given Me I lose nothing, but raise it up on the last day. </a:t>
            </a:r>
            <a:r>
              <a:rPr lang="en" sz="3200" b="1" baseline="30000" dirty="0">
                <a:latin typeface="Chamberi Super Display" panose="02040503080505020303" pitchFamily="18" charset="0"/>
                <a:ea typeface="Roboto"/>
                <a:cs typeface="Roboto"/>
                <a:sym typeface="Roboto"/>
              </a:rPr>
              <a:t>40</a:t>
            </a:r>
            <a:r>
              <a:rPr lang="en" sz="3200" b="1" dirty="0">
                <a:latin typeface="Chamberi Super Display" panose="02040503080505020303" pitchFamily="18" charset="0"/>
                <a:ea typeface="Roboto"/>
                <a:cs typeface="Roboto"/>
                <a:sym typeface="Roboto"/>
              </a:rPr>
              <a:t> For this is the will of My Father, that everyone who beholds the Son and believes in Him will have eternal life, and I Myself will raise him up on the last day.”</a:t>
            </a:r>
            <a:endParaRPr sz="3200" b="1" dirty="0">
              <a:latin typeface="Chamberi Super Display" panose="02040503080505020303" pitchFamily="18" charset="0"/>
            </a:endParaRPr>
          </a:p>
        </p:txBody>
      </p:sp>
    </p:spTree>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Vapor Trail</Template>
  <TotalTime>0</TotalTime>
  <Words>2012</Words>
  <Application>Microsoft Office PowerPoint</Application>
  <PresentationFormat>On-screen Show (16:9)</PresentationFormat>
  <Paragraphs>85</Paragraphs>
  <Slides>37</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Century Gothic</vt:lpstr>
      <vt:lpstr>Chamberi Super Display</vt:lpstr>
      <vt:lpstr>Roboto</vt:lpstr>
      <vt:lpstr>Arial</vt:lpstr>
      <vt:lpstr>Vapor Trail</vt:lpstr>
      <vt:lpstr>Hebrews 8:1-6</vt:lpstr>
      <vt:lpstr>Hebrews 8:1-6</vt:lpstr>
      <vt:lpstr>Hebrews 8:1-6</vt:lpstr>
      <vt:lpstr>Hebrews 8:1-6</vt:lpstr>
      <vt:lpstr>Speak Where the Bible Speaks.  Be Silent Where the Bible is Silent. </vt:lpstr>
      <vt:lpstr>Matthew 28:18-20 </vt:lpstr>
      <vt:lpstr>Authority</vt:lpstr>
      <vt:lpstr>John 6:35-40</vt:lpstr>
      <vt:lpstr>John 6:35-40</vt:lpstr>
      <vt:lpstr>1 Corinthians 15:25-28</vt:lpstr>
      <vt:lpstr>1 Corinthians 15:25-28</vt:lpstr>
      <vt:lpstr>Colossians 1:13-20</vt:lpstr>
      <vt:lpstr>Colossians 1:13-20</vt:lpstr>
      <vt:lpstr>Colossians 1:13-20</vt:lpstr>
      <vt:lpstr>Colossians 1:13-20</vt:lpstr>
      <vt:lpstr>Matthew 28:20a</vt:lpstr>
      <vt:lpstr>John 14:16-17</vt:lpstr>
      <vt:lpstr>John 14:25-26</vt:lpstr>
      <vt:lpstr>1 Corinthians 4:1-6</vt:lpstr>
      <vt:lpstr>1 Corinthians 4:1-6</vt:lpstr>
      <vt:lpstr>1 Corinthians 4:1-6</vt:lpstr>
      <vt:lpstr>1 Corinthians 4:1-6</vt:lpstr>
      <vt:lpstr>1 Timothy 4:1-5</vt:lpstr>
      <vt:lpstr>1 Timothy 4:1-5</vt:lpstr>
      <vt:lpstr>Hebrews 8:5</vt:lpstr>
      <vt:lpstr>Deuteronomy 29:29</vt:lpstr>
      <vt:lpstr>1 Corinthians 6:9-11</vt:lpstr>
      <vt:lpstr>John 3:1-2</vt:lpstr>
      <vt:lpstr>What is revealed regarding Nicodemus?</vt:lpstr>
      <vt:lpstr>Why did Nicodemus come to Jesus by night?  </vt:lpstr>
      <vt:lpstr>Exodus 3:1-4</vt:lpstr>
      <vt:lpstr>Exodus 3:1-4</vt:lpstr>
      <vt:lpstr>1 Peter 4:11</vt:lpstr>
      <vt:lpstr>2 John 9</vt:lpstr>
      <vt:lpstr>Revelation 22:18-19</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8:1-6</dc:title>
  <cp:lastModifiedBy>Mitch Reynolds</cp:lastModifiedBy>
  <cp:revision>1</cp:revision>
  <dcterms:modified xsi:type="dcterms:W3CDTF">2022-09-25T16:27:29Z</dcterms:modified>
</cp:coreProperties>
</file>