
<file path=[Content_Types].xml><?xml version="1.0" encoding="utf-8"?>
<Types xmlns="http://schemas.openxmlformats.org/package/2006/content-types">
  <Default ContentType="application/x-fontdata" Extension="fntdata"/>
  <Default ContentType="application/xml" Extension="xml"/>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5143500" cx="9144000"/>
  <p:notesSz cx="6858000" cy="9144000"/>
  <p:embeddedFontLst>
    <p:embeddedFont>
      <p:font typeface="Roboto"/>
      <p:regular r:id="rId33"/>
      <p:bold r:id="rId34"/>
      <p:italic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Roboto-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Roboto-italic.fntdata"/><Relationship Id="rId12" Type="http://schemas.openxmlformats.org/officeDocument/2006/relationships/slide" Target="slides/slide7.xml"/><Relationship Id="rId34" Type="http://schemas.openxmlformats.org/officeDocument/2006/relationships/font" Target="fonts/Roboto-bold.fntdata"/><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font" Target="fonts/Roboto-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14b3bccc1c1_0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14b3bccc1c1_0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4b3bccc1c1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4b3bccc1c1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14b3bccc1c1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14b3bccc1c1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14b3bccc1c1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14b3bccc1c1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14b3bccc1c1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14b3bccc1c1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14b3bccc1c1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14b3bccc1c1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4b3bccc1c1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14b3bccc1c1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14b3bccc1c1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14b3bccc1c1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14b3bccc1c1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14b3bccc1c1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14b3bccc1c1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14b3bccc1c1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14b3bccc1c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14b3bccc1c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14b3bccc1c1_0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14b3bccc1c1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14b3bccc1c1_0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14b3bccc1c1_0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14b3bccc1c1_0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14b3bccc1c1_0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14b3bccc1c1_0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14b3bccc1c1_0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14b3bccc1c1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14b3bccc1c1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14b3bccc1c1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14b3bccc1c1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14b3bccc1c1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14b3bccc1c1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14b3bccc1c1_0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14b3bccc1c1_0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14b3bccc1c1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14b3bccc1c1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g14b3bccc1c1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g14b3bccc1c1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g14b3bccc1c1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14b3bccc1c1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14b3bccc1c1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14b3bccc1c1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14b3bccc1c1_0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14b3bccc1c1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14b3bccc1c1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14b3bccc1c1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14b3bccc1c1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14b3bccc1c1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lnSpc>
                <a:spcPct val="115000"/>
              </a:lnSpc>
              <a:spcBef>
                <a:spcPts val="0"/>
              </a:spcBef>
              <a:spcAft>
                <a:spcPts val="0"/>
              </a:spcAft>
              <a:buClr>
                <a:schemeClr val="dk1"/>
              </a:buClr>
              <a:buSzPts val="1100"/>
              <a:buFont typeface="Arial"/>
              <a:buNone/>
            </a:pPr>
            <a:r>
              <a:rPr b="1" lang="en" sz="4400"/>
              <a:t>How Can I Have Faith Like Abraham (Part 3)</a:t>
            </a:r>
            <a:endParaRPr sz="4400"/>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lnSpc>
                <a:spcPct val="115000"/>
              </a:lnSpc>
              <a:spcBef>
                <a:spcPts val="0"/>
              </a:spcBef>
              <a:spcAft>
                <a:spcPts val="0"/>
              </a:spcAft>
              <a:buClr>
                <a:schemeClr val="dk1"/>
              </a:buClr>
              <a:buSzPts val="1100"/>
              <a:buFont typeface="Arial"/>
              <a:buNone/>
            </a:pPr>
            <a:r>
              <a:rPr b="1" lang="en" sz="3600">
                <a:solidFill>
                  <a:schemeClr val="dk1"/>
                </a:solidFill>
              </a:rPr>
              <a:t>Fight the Good Fight of Faith</a:t>
            </a:r>
            <a:endParaRPr sz="47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09" name="Google Shape;109;p22"/>
          <p:cNvSpPr txBox="1"/>
          <p:nvPr>
            <p:ph idx="1" type="body"/>
          </p:nvPr>
        </p:nvSpPr>
        <p:spPr>
          <a:xfrm>
            <a:off x="311700" y="1152475"/>
            <a:ext cx="8520600" cy="3591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i="1" lang="en" sz="2800">
                <a:solidFill>
                  <a:schemeClr val="dk1"/>
                </a:solidFill>
                <a:highlight>
                  <a:srgbClr val="FFFFFF"/>
                </a:highlight>
              </a:rPr>
              <a:t>“Up from the grave He arose,</a:t>
            </a:r>
            <a:endParaRPr i="1" sz="2800">
              <a:solidFill>
                <a:schemeClr val="dk1"/>
              </a:solidFill>
              <a:highlight>
                <a:srgbClr val="FFFFFF"/>
              </a:highlight>
            </a:endParaRPr>
          </a:p>
          <a:p>
            <a:pPr indent="0" lvl="0" marL="0" rtl="0" algn="l">
              <a:spcBef>
                <a:spcPts val="0"/>
              </a:spcBef>
              <a:spcAft>
                <a:spcPts val="0"/>
              </a:spcAft>
              <a:buClr>
                <a:schemeClr val="dk1"/>
              </a:buClr>
              <a:buSzPts val="1100"/>
              <a:buFont typeface="Arial"/>
              <a:buNone/>
            </a:pPr>
            <a:r>
              <a:rPr i="1" lang="en" sz="2800">
                <a:solidFill>
                  <a:schemeClr val="dk1"/>
                </a:solidFill>
                <a:highlight>
                  <a:srgbClr val="FFFFFF"/>
                </a:highlight>
              </a:rPr>
              <a:t>With a mighty triumph o’er His foes,</a:t>
            </a:r>
            <a:endParaRPr i="1" sz="2800">
              <a:solidFill>
                <a:schemeClr val="dk1"/>
              </a:solidFill>
              <a:highlight>
                <a:srgbClr val="FFFFFF"/>
              </a:highlight>
            </a:endParaRPr>
          </a:p>
          <a:p>
            <a:pPr indent="0" lvl="0" marL="0" rtl="0" algn="l">
              <a:spcBef>
                <a:spcPts val="0"/>
              </a:spcBef>
              <a:spcAft>
                <a:spcPts val="0"/>
              </a:spcAft>
              <a:buClr>
                <a:schemeClr val="dk1"/>
              </a:buClr>
              <a:buSzPts val="1100"/>
              <a:buFont typeface="Arial"/>
              <a:buNone/>
            </a:pPr>
            <a:r>
              <a:rPr i="1" lang="en" sz="2800">
                <a:solidFill>
                  <a:schemeClr val="dk1"/>
                </a:solidFill>
                <a:highlight>
                  <a:srgbClr val="FFFFFF"/>
                </a:highlight>
              </a:rPr>
              <a:t>He arose a Victor from the dark domain,</a:t>
            </a:r>
            <a:endParaRPr i="1" sz="2800">
              <a:solidFill>
                <a:schemeClr val="dk1"/>
              </a:solidFill>
              <a:highlight>
                <a:srgbClr val="FFFFFF"/>
              </a:highlight>
            </a:endParaRPr>
          </a:p>
          <a:p>
            <a:pPr indent="0" lvl="0" marL="0" rtl="0" algn="l">
              <a:spcBef>
                <a:spcPts val="0"/>
              </a:spcBef>
              <a:spcAft>
                <a:spcPts val="0"/>
              </a:spcAft>
              <a:buClr>
                <a:schemeClr val="dk1"/>
              </a:buClr>
              <a:buSzPts val="1100"/>
              <a:buFont typeface="Arial"/>
              <a:buNone/>
            </a:pPr>
            <a:r>
              <a:rPr i="1" lang="en" sz="2800">
                <a:solidFill>
                  <a:schemeClr val="dk1"/>
                </a:solidFill>
                <a:highlight>
                  <a:srgbClr val="FFFFFF"/>
                </a:highlight>
              </a:rPr>
              <a:t>And He lives forever,</a:t>
            </a:r>
            <a:endParaRPr i="1" sz="2800">
              <a:solidFill>
                <a:schemeClr val="dk1"/>
              </a:solidFill>
              <a:highlight>
                <a:srgbClr val="FFFFFF"/>
              </a:highlight>
            </a:endParaRPr>
          </a:p>
          <a:p>
            <a:pPr indent="0" lvl="0" marL="0" rtl="0" algn="l">
              <a:spcBef>
                <a:spcPts val="0"/>
              </a:spcBef>
              <a:spcAft>
                <a:spcPts val="0"/>
              </a:spcAft>
              <a:buClr>
                <a:schemeClr val="dk1"/>
              </a:buClr>
              <a:buSzPts val="1100"/>
              <a:buFont typeface="Arial"/>
              <a:buNone/>
            </a:pPr>
            <a:r>
              <a:rPr i="1" lang="en" sz="2800">
                <a:solidFill>
                  <a:schemeClr val="dk1"/>
                </a:solidFill>
                <a:highlight>
                  <a:srgbClr val="FFFFFF"/>
                </a:highlight>
              </a:rPr>
              <a:t>With His saints to reign.</a:t>
            </a:r>
            <a:endParaRPr i="1" sz="2800">
              <a:solidFill>
                <a:schemeClr val="dk1"/>
              </a:solidFill>
              <a:highlight>
                <a:srgbClr val="FFFFFF"/>
              </a:highlight>
            </a:endParaRPr>
          </a:p>
          <a:p>
            <a:pPr indent="0" lvl="0" marL="0" rtl="0" algn="l">
              <a:spcBef>
                <a:spcPts val="0"/>
              </a:spcBef>
              <a:spcAft>
                <a:spcPts val="0"/>
              </a:spcAft>
              <a:buClr>
                <a:schemeClr val="dk1"/>
              </a:buClr>
              <a:buSzPts val="1100"/>
              <a:buFont typeface="Arial"/>
              <a:buNone/>
            </a:pPr>
            <a:r>
              <a:rPr i="1" lang="en" sz="2800">
                <a:solidFill>
                  <a:schemeClr val="dk1"/>
                </a:solidFill>
                <a:highlight>
                  <a:srgbClr val="FFFFFF"/>
                </a:highlight>
              </a:rPr>
              <a:t>He arose! He arose!</a:t>
            </a:r>
            <a:endParaRPr i="1" sz="2800">
              <a:solidFill>
                <a:schemeClr val="dk1"/>
              </a:solidFill>
              <a:highlight>
                <a:srgbClr val="FFFFFF"/>
              </a:highlight>
            </a:endParaRPr>
          </a:p>
          <a:p>
            <a:pPr indent="0" lvl="0" marL="0" rtl="0" algn="l">
              <a:spcBef>
                <a:spcPts val="0"/>
              </a:spcBef>
              <a:spcAft>
                <a:spcPts val="0"/>
              </a:spcAft>
              <a:buClr>
                <a:schemeClr val="dk1"/>
              </a:buClr>
              <a:buSzPts val="1100"/>
              <a:buFont typeface="Arial"/>
              <a:buNone/>
            </a:pPr>
            <a:r>
              <a:rPr i="1" lang="en" sz="2800">
                <a:solidFill>
                  <a:schemeClr val="dk1"/>
                </a:solidFill>
                <a:highlight>
                  <a:srgbClr val="FFFFFF"/>
                </a:highlight>
              </a:rPr>
              <a:t>Hallelujah! Christ arose!”</a:t>
            </a:r>
            <a:endParaRPr sz="28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3000">
                <a:highlight>
                  <a:srgbClr val="FFFFFF"/>
                </a:highlight>
              </a:rPr>
              <a:t>Acts 2:22-24</a:t>
            </a:r>
            <a:endParaRPr sz="3000"/>
          </a:p>
        </p:txBody>
      </p:sp>
      <p:sp>
        <p:nvSpPr>
          <p:cNvPr id="115" name="Google Shape;115;p23"/>
          <p:cNvSpPr txBox="1"/>
          <p:nvPr>
            <p:ph idx="1" type="body"/>
          </p:nvPr>
        </p:nvSpPr>
        <p:spPr>
          <a:xfrm>
            <a:off x="311700" y="1017725"/>
            <a:ext cx="8520600" cy="39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2500">
                <a:solidFill>
                  <a:schemeClr val="dk1"/>
                </a:solidFill>
                <a:highlight>
                  <a:srgbClr val="FFFFFF"/>
                </a:highlight>
                <a:latin typeface="Roboto"/>
                <a:ea typeface="Roboto"/>
                <a:cs typeface="Roboto"/>
                <a:sym typeface="Roboto"/>
              </a:rPr>
              <a:t>22 </a:t>
            </a:r>
            <a:r>
              <a:rPr lang="en" sz="2500">
                <a:solidFill>
                  <a:schemeClr val="dk1"/>
                </a:solidFill>
                <a:highlight>
                  <a:srgbClr val="FFFFFF"/>
                </a:highlight>
                <a:latin typeface="Roboto"/>
                <a:ea typeface="Roboto"/>
                <a:cs typeface="Roboto"/>
                <a:sym typeface="Roboto"/>
              </a:rPr>
              <a:t>“Men of Israel, listen to these words: Jesus the Nazarene, a man attested to you by God with miracles and wonders and signs which God performed through Him in your midst, just as you yourselves know— </a:t>
            </a:r>
            <a:r>
              <a:rPr b="1" lang="en" sz="2500">
                <a:solidFill>
                  <a:schemeClr val="dk1"/>
                </a:solidFill>
                <a:highlight>
                  <a:srgbClr val="FFFFFF"/>
                </a:highlight>
                <a:latin typeface="Roboto"/>
                <a:ea typeface="Roboto"/>
                <a:cs typeface="Roboto"/>
                <a:sym typeface="Roboto"/>
              </a:rPr>
              <a:t>23 </a:t>
            </a:r>
            <a:r>
              <a:rPr lang="en" sz="2500">
                <a:solidFill>
                  <a:schemeClr val="dk1"/>
                </a:solidFill>
                <a:highlight>
                  <a:srgbClr val="FFFFFF"/>
                </a:highlight>
                <a:latin typeface="Roboto"/>
                <a:ea typeface="Roboto"/>
                <a:cs typeface="Roboto"/>
                <a:sym typeface="Roboto"/>
              </a:rPr>
              <a:t>this </a:t>
            </a:r>
            <a:r>
              <a:rPr i="1" lang="en" sz="2500">
                <a:solidFill>
                  <a:schemeClr val="dk1"/>
                </a:solidFill>
                <a:highlight>
                  <a:srgbClr val="FFFFFF"/>
                </a:highlight>
                <a:latin typeface="Roboto"/>
                <a:ea typeface="Roboto"/>
                <a:cs typeface="Roboto"/>
                <a:sym typeface="Roboto"/>
              </a:rPr>
              <a:t>Man</a:t>
            </a:r>
            <a:r>
              <a:rPr lang="en" sz="2500">
                <a:solidFill>
                  <a:schemeClr val="dk1"/>
                </a:solidFill>
                <a:highlight>
                  <a:srgbClr val="FFFFFF"/>
                </a:highlight>
                <a:latin typeface="Roboto"/>
                <a:ea typeface="Roboto"/>
                <a:cs typeface="Roboto"/>
                <a:sym typeface="Roboto"/>
              </a:rPr>
              <a:t>, delivered over by the predetermined plan and foreknowledge of God, you nailed to a cross by the hands of godless men and put </a:t>
            </a:r>
            <a:r>
              <a:rPr i="1" lang="en" sz="2500">
                <a:solidFill>
                  <a:schemeClr val="dk1"/>
                </a:solidFill>
                <a:highlight>
                  <a:srgbClr val="FFFFFF"/>
                </a:highlight>
                <a:latin typeface="Roboto"/>
                <a:ea typeface="Roboto"/>
                <a:cs typeface="Roboto"/>
                <a:sym typeface="Roboto"/>
              </a:rPr>
              <a:t>Him</a:t>
            </a:r>
            <a:r>
              <a:rPr lang="en" sz="2500">
                <a:solidFill>
                  <a:schemeClr val="dk1"/>
                </a:solidFill>
                <a:highlight>
                  <a:srgbClr val="FFFFFF"/>
                </a:highlight>
                <a:latin typeface="Roboto"/>
                <a:ea typeface="Roboto"/>
                <a:cs typeface="Roboto"/>
                <a:sym typeface="Roboto"/>
              </a:rPr>
              <a:t> to death. </a:t>
            </a:r>
            <a:r>
              <a:rPr b="1" lang="en" sz="2500">
                <a:solidFill>
                  <a:schemeClr val="dk1"/>
                </a:solidFill>
                <a:highlight>
                  <a:srgbClr val="FFFFFF"/>
                </a:highlight>
                <a:latin typeface="Roboto"/>
                <a:ea typeface="Roboto"/>
                <a:cs typeface="Roboto"/>
                <a:sym typeface="Roboto"/>
              </a:rPr>
              <a:t>24 </a:t>
            </a:r>
            <a:r>
              <a:rPr lang="en" sz="2500">
                <a:solidFill>
                  <a:schemeClr val="dk1"/>
                </a:solidFill>
                <a:highlight>
                  <a:srgbClr val="FFFFFF"/>
                </a:highlight>
                <a:latin typeface="Roboto"/>
                <a:ea typeface="Roboto"/>
                <a:cs typeface="Roboto"/>
                <a:sym typeface="Roboto"/>
              </a:rPr>
              <a:t>But God raised Him up again, putting an end to the agony of death, since it was impossible for Him to be held in its power.</a:t>
            </a:r>
            <a:endParaRPr sz="25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3000"/>
              <a:t>Psalms 14:1</a:t>
            </a:r>
            <a:endParaRPr sz="3000"/>
          </a:p>
        </p:txBody>
      </p:sp>
      <p:sp>
        <p:nvSpPr>
          <p:cNvPr id="121" name="Google Shape;121;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sz="3000">
              <a:solidFill>
                <a:schemeClr val="dk1"/>
              </a:solidFill>
              <a:highlight>
                <a:srgbClr val="FFFFFF"/>
              </a:highlight>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sz="3000">
                <a:solidFill>
                  <a:schemeClr val="dk1"/>
                </a:solidFill>
                <a:highlight>
                  <a:srgbClr val="FFFFFF"/>
                </a:highlight>
                <a:latin typeface="Roboto"/>
                <a:ea typeface="Roboto"/>
                <a:cs typeface="Roboto"/>
                <a:sym typeface="Roboto"/>
              </a:rPr>
              <a:t>The fool has said in his heart, “There is no God.” </a:t>
            </a:r>
            <a:endParaRPr sz="30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3000">
                <a:highlight>
                  <a:srgbClr val="FFFFFF"/>
                </a:highlight>
                <a:latin typeface="Roboto"/>
                <a:ea typeface="Roboto"/>
                <a:cs typeface="Roboto"/>
                <a:sym typeface="Roboto"/>
              </a:rPr>
              <a:t>Proverbs 16:2-5 </a:t>
            </a:r>
            <a:endParaRPr sz="3000"/>
          </a:p>
        </p:txBody>
      </p:sp>
      <p:sp>
        <p:nvSpPr>
          <p:cNvPr id="127" name="Google Shape;127;p2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2400">
                <a:solidFill>
                  <a:schemeClr val="dk1"/>
                </a:solidFill>
                <a:highlight>
                  <a:srgbClr val="FFFFFF"/>
                </a:highlight>
                <a:latin typeface="Roboto"/>
                <a:ea typeface="Roboto"/>
                <a:cs typeface="Roboto"/>
                <a:sym typeface="Roboto"/>
              </a:rPr>
              <a:t>2 </a:t>
            </a:r>
            <a:r>
              <a:rPr lang="en" sz="2400">
                <a:solidFill>
                  <a:schemeClr val="dk1"/>
                </a:solidFill>
                <a:highlight>
                  <a:srgbClr val="FFFFFF"/>
                </a:highlight>
                <a:latin typeface="Roboto"/>
                <a:ea typeface="Roboto"/>
                <a:cs typeface="Roboto"/>
                <a:sym typeface="Roboto"/>
              </a:rPr>
              <a:t>All the ways of a man are clean in his own sight,</a:t>
            </a:r>
            <a:endParaRPr sz="2400">
              <a:solidFill>
                <a:schemeClr val="dk1"/>
              </a:solidFill>
              <a:highlight>
                <a:srgbClr val="FFFFFF"/>
              </a:highlight>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sz="2400">
                <a:solidFill>
                  <a:schemeClr val="dk1"/>
                </a:solidFill>
                <a:highlight>
                  <a:srgbClr val="FFFFFF"/>
                </a:highlight>
                <a:latin typeface="Roboto"/>
                <a:ea typeface="Roboto"/>
                <a:cs typeface="Roboto"/>
                <a:sym typeface="Roboto"/>
              </a:rPr>
              <a:t>But the Lord weighs the motives.</a:t>
            </a:r>
            <a:endParaRPr sz="2400">
              <a:solidFill>
                <a:schemeClr val="dk1"/>
              </a:solidFill>
              <a:highlight>
                <a:srgbClr val="FFFFFF"/>
              </a:highlight>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b="1" lang="en" sz="2400">
                <a:solidFill>
                  <a:schemeClr val="dk1"/>
                </a:solidFill>
                <a:highlight>
                  <a:srgbClr val="FFFFFF"/>
                </a:highlight>
                <a:latin typeface="Roboto"/>
                <a:ea typeface="Roboto"/>
                <a:cs typeface="Roboto"/>
                <a:sym typeface="Roboto"/>
              </a:rPr>
              <a:t>3 </a:t>
            </a:r>
            <a:r>
              <a:rPr lang="en" sz="2400">
                <a:solidFill>
                  <a:schemeClr val="dk1"/>
                </a:solidFill>
                <a:highlight>
                  <a:srgbClr val="FFFFFF"/>
                </a:highlight>
                <a:latin typeface="Roboto"/>
                <a:ea typeface="Roboto"/>
                <a:cs typeface="Roboto"/>
                <a:sym typeface="Roboto"/>
              </a:rPr>
              <a:t>Commit your works to the Lord</a:t>
            </a:r>
            <a:endParaRPr sz="2400">
              <a:solidFill>
                <a:schemeClr val="dk1"/>
              </a:solidFill>
              <a:highlight>
                <a:srgbClr val="FFFFFF"/>
              </a:highlight>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sz="2400">
                <a:solidFill>
                  <a:schemeClr val="dk1"/>
                </a:solidFill>
                <a:highlight>
                  <a:srgbClr val="FFFFFF"/>
                </a:highlight>
                <a:latin typeface="Roboto"/>
                <a:ea typeface="Roboto"/>
                <a:cs typeface="Roboto"/>
                <a:sym typeface="Roboto"/>
              </a:rPr>
              <a:t>And your plans will be established.</a:t>
            </a:r>
            <a:endParaRPr sz="2400">
              <a:solidFill>
                <a:schemeClr val="dk1"/>
              </a:solidFill>
              <a:highlight>
                <a:srgbClr val="FFFFFF"/>
              </a:highlight>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b="1" lang="en" sz="2400">
                <a:solidFill>
                  <a:schemeClr val="dk1"/>
                </a:solidFill>
                <a:highlight>
                  <a:srgbClr val="FFFFFF"/>
                </a:highlight>
                <a:latin typeface="Roboto"/>
                <a:ea typeface="Roboto"/>
                <a:cs typeface="Roboto"/>
                <a:sym typeface="Roboto"/>
              </a:rPr>
              <a:t>4 </a:t>
            </a:r>
            <a:r>
              <a:rPr lang="en" sz="2400">
                <a:solidFill>
                  <a:schemeClr val="dk1"/>
                </a:solidFill>
                <a:highlight>
                  <a:srgbClr val="FFFFFF"/>
                </a:highlight>
                <a:latin typeface="Roboto"/>
                <a:ea typeface="Roboto"/>
                <a:cs typeface="Roboto"/>
                <a:sym typeface="Roboto"/>
              </a:rPr>
              <a:t>The Lord has made everything for its own purpose,</a:t>
            </a:r>
            <a:endParaRPr sz="2400">
              <a:solidFill>
                <a:schemeClr val="dk1"/>
              </a:solidFill>
              <a:highlight>
                <a:srgbClr val="FFFFFF"/>
              </a:highlight>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sz="2400">
                <a:solidFill>
                  <a:schemeClr val="dk1"/>
                </a:solidFill>
                <a:highlight>
                  <a:srgbClr val="FFFFFF"/>
                </a:highlight>
                <a:latin typeface="Roboto"/>
                <a:ea typeface="Roboto"/>
                <a:cs typeface="Roboto"/>
                <a:sym typeface="Roboto"/>
              </a:rPr>
              <a:t>Even the wicked for the day of evil.</a:t>
            </a:r>
            <a:endParaRPr sz="2400">
              <a:solidFill>
                <a:schemeClr val="dk1"/>
              </a:solidFill>
              <a:highlight>
                <a:srgbClr val="FFFFFF"/>
              </a:highlight>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b="1" lang="en" sz="2400">
                <a:solidFill>
                  <a:schemeClr val="dk1"/>
                </a:solidFill>
                <a:highlight>
                  <a:srgbClr val="FFFFFF"/>
                </a:highlight>
                <a:latin typeface="Roboto"/>
                <a:ea typeface="Roboto"/>
                <a:cs typeface="Roboto"/>
                <a:sym typeface="Roboto"/>
              </a:rPr>
              <a:t>5 </a:t>
            </a:r>
            <a:r>
              <a:rPr lang="en" sz="2400">
                <a:solidFill>
                  <a:schemeClr val="dk1"/>
                </a:solidFill>
                <a:highlight>
                  <a:srgbClr val="FFFFFF"/>
                </a:highlight>
                <a:latin typeface="Roboto"/>
                <a:ea typeface="Roboto"/>
                <a:cs typeface="Roboto"/>
                <a:sym typeface="Roboto"/>
              </a:rPr>
              <a:t>Everyone who is proud in heart is an abomination to the Lord;  Assuredly, he will not be unpunished.</a:t>
            </a:r>
            <a:endParaRPr sz="24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3000">
                <a:highlight>
                  <a:srgbClr val="FFFFFF"/>
                </a:highlight>
                <a:latin typeface="Roboto"/>
                <a:ea typeface="Roboto"/>
                <a:cs typeface="Roboto"/>
                <a:sym typeface="Roboto"/>
              </a:rPr>
              <a:t>Proverbs 16:18-19</a:t>
            </a:r>
            <a:endParaRPr sz="3000"/>
          </a:p>
        </p:txBody>
      </p:sp>
      <p:sp>
        <p:nvSpPr>
          <p:cNvPr id="133" name="Google Shape;133;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lang="en" sz="3000">
                <a:solidFill>
                  <a:schemeClr val="dk1"/>
                </a:solidFill>
                <a:highlight>
                  <a:srgbClr val="FFFFFF"/>
                </a:highlight>
                <a:latin typeface="Roboto"/>
                <a:ea typeface="Roboto"/>
                <a:cs typeface="Roboto"/>
                <a:sym typeface="Roboto"/>
              </a:rPr>
              <a:t>18  </a:t>
            </a:r>
            <a:r>
              <a:rPr lang="en" sz="3000">
                <a:solidFill>
                  <a:schemeClr val="dk1"/>
                </a:solidFill>
                <a:highlight>
                  <a:srgbClr val="FFFFFF"/>
                </a:highlight>
                <a:latin typeface="Roboto"/>
                <a:ea typeface="Roboto"/>
                <a:cs typeface="Roboto"/>
                <a:sym typeface="Roboto"/>
              </a:rPr>
              <a:t>Pride </a:t>
            </a:r>
            <a:r>
              <a:rPr i="1" lang="en" sz="3000">
                <a:solidFill>
                  <a:schemeClr val="dk1"/>
                </a:solidFill>
                <a:highlight>
                  <a:srgbClr val="FFFFFF"/>
                </a:highlight>
                <a:latin typeface="Roboto"/>
                <a:ea typeface="Roboto"/>
                <a:cs typeface="Roboto"/>
                <a:sym typeface="Roboto"/>
              </a:rPr>
              <a:t>goes</a:t>
            </a:r>
            <a:r>
              <a:rPr lang="en" sz="3000">
                <a:solidFill>
                  <a:schemeClr val="dk1"/>
                </a:solidFill>
                <a:highlight>
                  <a:srgbClr val="FFFFFF"/>
                </a:highlight>
                <a:latin typeface="Roboto"/>
                <a:ea typeface="Roboto"/>
                <a:cs typeface="Roboto"/>
                <a:sym typeface="Roboto"/>
              </a:rPr>
              <a:t> before destruction,</a:t>
            </a:r>
            <a:endParaRPr sz="3000">
              <a:solidFill>
                <a:schemeClr val="dk1"/>
              </a:solidFill>
              <a:highlight>
                <a:srgbClr val="FFFFFF"/>
              </a:highlight>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sz="3000">
                <a:solidFill>
                  <a:schemeClr val="dk1"/>
                </a:solidFill>
                <a:highlight>
                  <a:srgbClr val="FFFFFF"/>
                </a:highlight>
                <a:latin typeface="Roboto"/>
                <a:ea typeface="Roboto"/>
                <a:cs typeface="Roboto"/>
                <a:sym typeface="Roboto"/>
              </a:rPr>
              <a:t>And a haughty spirit before stumbling.</a:t>
            </a:r>
            <a:endParaRPr sz="3000">
              <a:solidFill>
                <a:schemeClr val="dk1"/>
              </a:solidFill>
              <a:highlight>
                <a:srgbClr val="FFFFFF"/>
              </a:highlight>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b="1" lang="en" sz="3000">
                <a:solidFill>
                  <a:schemeClr val="dk1"/>
                </a:solidFill>
                <a:highlight>
                  <a:srgbClr val="FFFFFF"/>
                </a:highlight>
                <a:latin typeface="Roboto"/>
                <a:ea typeface="Roboto"/>
                <a:cs typeface="Roboto"/>
                <a:sym typeface="Roboto"/>
              </a:rPr>
              <a:t>19  </a:t>
            </a:r>
            <a:r>
              <a:rPr lang="en" sz="3000">
                <a:solidFill>
                  <a:schemeClr val="dk1"/>
                </a:solidFill>
                <a:highlight>
                  <a:srgbClr val="FFFFFF"/>
                </a:highlight>
                <a:latin typeface="Roboto"/>
                <a:ea typeface="Roboto"/>
                <a:cs typeface="Roboto"/>
                <a:sym typeface="Roboto"/>
              </a:rPr>
              <a:t>It is better to be </a:t>
            </a:r>
            <a:r>
              <a:rPr lang="en" sz="3000" u="sng">
                <a:solidFill>
                  <a:schemeClr val="dk1"/>
                </a:solidFill>
                <a:highlight>
                  <a:srgbClr val="FFFFFF"/>
                </a:highlight>
                <a:latin typeface="Roboto"/>
                <a:ea typeface="Roboto"/>
                <a:cs typeface="Roboto"/>
                <a:sym typeface="Roboto"/>
              </a:rPr>
              <a:t>humble</a:t>
            </a:r>
            <a:r>
              <a:rPr lang="en" sz="3000">
                <a:solidFill>
                  <a:schemeClr val="dk1"/>
                </a:solidFill>
                <a:highlight>
                  <a:srgbClr val="FFFFFF"/>
                </a:highlight>
                <a:latin typeface="Roboto"/>
                <a:ea typeface="Roboto"/>
                <a:cs typeface="Roboto"/>
                <a:sym typeface="Roboto"/>
              </a:rPr>
              <a:t> in spirit with the lowly</a:t>
            </a:r>
            <a:endParaRPr sz="3000">
              <a:solidFill>
                <a:schemeClr val="dk1"/>
              </a:solidFill>
              <a:highlight>
                <a:srgbClr val="FFFFFF"/>
              </a:highlight>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sz="3000">
                <a:solidFill>
                  <a:schemeClr val="dk1"/>
                </a:solidFill>
                <a:highlight>
                  <a:srgbClr val="FFFFFF"/>
                </a:highlight>
                <a:latin typeface="Roboto"/>
                <a:ea typeface="Roboto"/>
                <a:cs typeface="Roboto"/>
                <a:sym typeface="Roboto"/>
              </a:rPr>
              <a:t>Than to divide the spoil with the proud.</a:t>
            </a:r>
            <a:endParaRPr sz="30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3000">
                <a:highlight>
                  <a:srgbClr val="FFFFFF"/>
                </a:highlight>
                <a:latin typeface="Roboto"/>
                <a:ea typeface="Roboto"/>
                <a:cs typeface="Roboto"/>
                <a:sym typeface="Roboto"/>
              </a:rPr>
              <a:t>Proverbs 25:21-22 </a:t>
            </a:r>
            <a:endParaRPr sz="3000"/>
          </a:p>
        </p:txBody>
      </p:sp>
      <p:sp>
        <p:nvSpPr>
          <p:cNvPr id="139" name="Google Shape;139;p2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lang="en" sz="3000">
                <a:solidFill>
                  <a:schemeClr val="dk1"/>
                </a:solidFill>
                <a:highlight>
                  <a:srgbClr val="FFFFFF"/>
                </a:highlight>
                <a:latin typeface="Roboto"/>
                <a:ea typeface="Roboto"/>
                <a:cs typeface="Roboto"/>
                <a:sym typeface="Roboto"/>
              </a:rPr>
              <a:t>21 </a:t>
            </a:r>
            <a:r>
              <a:rPr lang="en" sz="3000">
                <a:solidFill>
                  <a:schemeClr val="dk1"/>
                </a:solidFill>
                <a:highlight>
                  <a:srgbClr val="FFFFFF"/>
                </a:highlight>
                <a:latin typeface="Roboto"/>
                <a:ea typeface="Roboto"/>
                <a:cs typeface="Roboto"/>
                <a:sym typeface="Roboto"/>
              </a:rPr>
              <a:t>If your enemy is hungry, give him food to eat;</a:t>
            </a:r>
            <a:endParaRPr sz="3000">
              <a:solidFill>
                <a:schemeClr val="dk1"/>
              </a:solidFill>
              <a:highlight>
                <a:srgbClr val="FFFFFF"/>
              </a:highlight>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sz="3000">
                <a:solidFill>
                  <a:schemeClr val="dk1"/>
                </a:solidFill>
                <a:highlight>
                  <a:srgbClr val="FFFFFF"/>
                </a:highlight>
                <a:latin typeface="Roboto"/>
                <a:ea typeface="Roboto"/>
                <a:cs typeface="Roboto"/>
                <a:sym typeface="Roboto"/>
              </a:rPr>
              <a:t>And if he is thirsty, give him water to drink;</a:t>
            </a:r>
            <a:endParaRPr sz="3000">
              <a:solidFill>
                <a:schemeClr val="dk1"/>
              </a:solidFill>
              <a:highlight>
                <a:srgbClr val="FFFFFF"/>
              </a:highlight>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b="1" lang="en" sz="3000">
                <a:solidFill>
                  <a:schemeClr val="dk1"/>
                </a:solidFill>
                <a:highlight>
                  <a:srgbClr val="FFFFFF"/>
                </a:highlight>
                <a:latin typeface="Roboto"/>
                <a:ea typeface="Roboto"/>
                <a:cs typeface="Roboto"/>
                <a:sym typeface="Roboto"/>
              </a:rPr>
              <a:t>22 </a:t>
            </a:r>
            <a:r>
              <a:rPr lang="en" sz="3000">
                <a:solidFill>
                  <a:schemeClr val="dk1"/>
                </a:solidFill>
                <a:highlight>
                  <a:srgbClr val="FFFFFF"/>
                </a:highlight>
                <a:latin typeface="Roboto"/>
                <a:ea typeface="Roboto"/>
                <a:cs typeface="Roboto"/>
                <a:sym typeface="Roboto"/>
              </a:rPr>
              <a:t>For you will heap burning coals on his head,</a:t>
            </a:r>
            <a:endParaRPr sz="3000">
              <a:solidFill>
                <a:schemeClr val="dk1"/>
              </a:solidFill>
              <a:highlight>
                <a:srgbClr val="FFFFFF"/>
              </a:highlight>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sz="3000">
                <a:solidFill>
                  <a:schemeClr val="dk1"/>
                </a:solidFill>
                <a:highlight>
                  <a:srgbClr val="FFFFFF"/>
                </a:highlight>
                <a:latin typeface="Roboto"/>
                <a:ea typeface="Roboto"/>
                <a:cs typeface="Roboto"/>
                <a:sym typeface="Roboto"/>
              </a:rPr>
              <a:t>And the Lord will reward you.</a:t>
            </a:r>
            <a:endParaRPr sz="30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3000">
                <a:highlight>
                  <a:srgbClr val="FFFFFF"/>
                </a:highlight>
                <a:latin typeface="Roboto"/>
                <a:ea typeface="Roboto"/>
                <a:cs typeface="Roboto"/>
                <a:sym typeface="Roboto"/>
              </a:rPr>
              <a:t>Romans 12:17-21</a:t>
            </a:r>
            <a:endParaRPr sz="3000"/>
          </a:p>
        </p:txBody>
      </p:sp>
      <p:sp>
        <p:nvSpPr>
          <p:cNvPr id="145" name="Google Shape;145;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lang="en" sz="3000">
                <a:solidFill>
                  <a:schemeClr val="dk1"/>
                </a:solidFill>
                <a:highlight>
                  <a:srgbClr val="FFFFFF"/>
                </a:highlight>
                <a:latin typeface="Roboto"/>
                <a:ea typeface="Roboto"/>
                <a:cs typeface="Roboto"/>
                <a:sym typeface="Roboto"/>
              </a:rPr>
              <a:t>17 </a:t>
            </a:r>
            <a:r>
              <a:rPr lang="en" sz="3000">
                <a:solidFill>
                  <a:schemeClr val="dk1"/>
                </a:solidFill>
                <a:highlight>
                  <a:srgbClr val="FFFFFF"/>
                </a:highlight>
                <a:latin typeface="Roboto"/>
                <a:ea typeface="Roboto"/>
                <a:cs typeface="Roboto"/>
                <a:sym typeface="Roboto"/>
              </a:rPr>
              <a:t>Never pay back evil for evil to anyone. </a:t>
            </a:r>
            <a:r>
              <a:rPr b="1" lang="en" sz="3000">
                <a:solidFill>
                  <a:schemeClr val="dk1"/>
                </a:solidFill>
                <a:highlight>
                  <a:srgbClr val="FFFFFF"/>
                </a:highlight>
                <a:latin typeface="Roboto"/>
                <a:ea typeface="Roboto"/>
                <a:cs typeface="Roboto"/>
                <a:sym typeface="Roboto"/>
              </a:rPr>
              <a:t>(In other words, Fight the Good Fight)</a:t>
            </a:r>
            <a:r>
              <a:rPr lang="en" sz="3000">
                <a:solidFill>
                  <a:schemeClr val="dk1"/>
                </a:solidFill>
                <a:highlight>
                  <a:srgbClr val="FFFFFF"/>
                </a:highlight>
                <a:latin typeface="Roboto"/>
                <a:ea typeface="Roboto"/>
                <a:cs typeface="Roboto"/>
                <a:sym typeface="Roboto"/>
              </a:rPr>
              <a:t> Respect what is right in the sight of all men. </a:t>
            </a:r>
            <a:r>
              <a:rPr b="1" lang="en" sz="3000">
                <a:solidFill>
                  <a:schemeClr val="dk1"/>
                </a:solidFill>
                <a:highlight>
                  <a:srgbClr val="FFFFFF"/>
                </a:highlight>
                <a:latin typeface="Roboto"/>
                <a:ea typeface="Roboto"/>
                <a:cs typeface="Roboto"/>
                <a:sym typeface="Roboto"/>
              </a:rPr>
              <a:t>18 </a:t>
            </a:r>
            <a:r>
              <a:rPr lang="en" sz="3000">
                <a:solidFill>
                  <a:schemeClr val="dk1"/>
                </a:solidFill>
                <a:highlight>
                  <a:srgbClr val="FFFFFF"/>
                </a:highlight>
                <a:latin typeface="Roboto"/>
                <a:ea typeface="Roboto"/>
                <a:cs typeface="Roboto"/>
                <a:sym typeface="Roboto"/>
              </a:rPr>
              <a:t>If possible, so far as it depends on you, be at peace with all men. </a:t>
            </a:r>
            <a:endParaRPr sz="30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51" name="Google Shape;151;p29"/>
          <p:cNvSpPr txBox="1"/>
          <p:nvPr>
            <p:ph idx="1" type="body"/>
          </p:nvPr>
        </p:nvSpPr>
        <p:spPr>
          <a:xfrm>
            <a:off x="311700" y="1152475"/>
            <a:ext cx="8520600" cy="3576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2800">
                <a:solidFill>
                  <a:schemeClr val="dk1"/>
                </a:solidFill>
                <a:highlight>
                  <a:srgbClr val="FFFFFF"/>
                </a:highlight>
                <a:latin typeface="Roboto"/>
                <a:ea typeface="Roboto"/>
                <a:cs typeface="Roboto"/>
                <a:sym typeface="Roboto"/>
              </a:rPr>
              <a:t>19 </a:t>
            </a:r>
            <a:r>
              <a:rPr lang="en" sz="2800">
                <a:solidFill>
                  <a:schemeClr val="dk1"/>
                </a:solidFill>
                <a:highlight>
                  <a:srgbClr val="FFFFFF"/>
                </a:highlight>
                <a:latin typeface="Roboto"/>
                <a:ea typeface="Roboto"/>
                <a:cs typeface="Roboto"/>
                <a:sym typeface="Roboto"/>
              </a:rPr>
              <a:t>Never take your own revenge, beloved, but leave room for the wrath </a:t>
            </a:r>
            <a:r>
              <a:rPr i="1" lang="en" sz="2800">
                <a:solidFill>
                  <a:schemeClr val="dk1"/>
                </a:solidFill>
                <a:highlight>
                  <a:srgbClr val="FFFFFF"/>
                </a:highlight>
                <a:latin typeface="Roboto"/>
                <a:ea typeface="Roboto"/>
                <a:cs typeface="Roboto"/>
                <a:sym typeface="Roboto"/>
              </a:rPr>
              <a:t>of God</a:t>
            </a:r>
            <a:r>
              <a:rPr lang="en" sz="2800">
                <a:solidFill>
                  <a:schemeClr val="dk1"/>
                </a:solidFill>
                <a:highlight>
                  <a:srgbClr val="FFFFFF"/>
                </a:highlight>
                <a:latin typeface="Roboto"/>
                <a:ea typeface="Roboto"/>
                <a:cs typeface="Roboto"/>
                <a:sym typeface="Roboto"/>
              </a:rPr>
              <a:t>, for it is written, “Vengeance is Mine, I will repay,” says the Lord. </a:t>
            </a:r>
            <a:r>
              <a:rPr b="1" lang="en" sz="2800">
                <a:solidFill>
                  <a:schemeClr val="dk1"/>
                </a:solidFill>
                <a:highlight>
                  <a:srgbClr val="FFFFFF"/>
                </a:highlight>
                <a:latin typeface="Roboto"/>
                <a:ea typeface="Roboto"/>
                <a:cs typeface="Roboto"/>
                <a:sym typeface="Roboto"/>
              </a:rPr>
              <a:t>20 </a:t>
            </a:r>
            <a:r>
              <a:rPr lang="en" sz="2800">
                <a:solidFill>
                  <a:schemeClr val="dk1"/>
                </a:solidFill>
                <a:highlight>
                  <a:srgbClr val="FFFFFF"/>
                </a:highlight>
                <a:latin typeface="Roboto"/>
                <a:ea typeface="Roboto"/>
                <a:cs typeface="Roboto"/>
                <a:sym typeface="Roboto"/>
              </a:rPr>
              <a:t>“But if your enemy is hungry, feed him, and if he is thirsty, give him a drink; for in so doing you will heap burning coals on his head.” </a:t>
            </a:r>
            <a:r>
              <a:rPr b="1" lang="en" sz="2800">
                <a:solidFill>
                  <a:schemeClr val="dk1"/>
                </a:solidFill>
                <a:highlight>
                  <a:srgbClr val="FFFFFF"/>
                </a:highlight>
                <a:latin typeface="Roboto"/>
                <a:ea typeface="Roboto"/>
                <a:cs typeface="Roboto"/>
                <a:sym typeface="Roboto"/>
              </a:rPr>
              <a:t>21 </a:t>
            </a:r>
            <a:r>
              <a:rPr lang="en" sz="2800">
                <a:solidFill>
                  <a:schemeClr val="dk1"/>
                </a:solidFill>
                <a:highlight>
                  <a:srgbClr val="FFFFFF"/>
                </a:highlight>
                <a:latin typeface="Roboto"/>
                <a:ea typeface="Roboto"/>
                <a:cs typeface="Roboto"/>
                <a:sym typeface="Roboto"/>
              </a:rPr>
              <a:t>Do not be overcome by evil, but overcome evil with good.</a:t>
            </a:r>
            <a:endParaRPr sz="28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3000">
                <a:highlight>
                  <a:srgbClr val="FFFFFF"/>
                </a:highlight>
                <a:latin typeface="Roboto"/>
                <a:ea typeface="Roboto"/>
                <a:cs typeface="Roboto"/>
                <a:sym typeface="Roboto"/>
              </a:rPr>
              <a:t>2 Timothy 4:7-8 </a:t>
            </a:r>
            <a:endParaRPr sz="3000"/>
          </a:p>
        </p:txBody>
      </p:sp>
      <p:sp>
        <p:nvSpPr>
          <p:cNvPr id="157" name="Google Shape;157;p3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lang="en" sz="3000">
                <a:solidFill>
                  <a:schemeClr val="dk1"/>
                </a:solidFill>
                <a:highlight>
                  <a:srgbClr val="FFFFFF"/>
                </a:highlight>
                <a:latin typeface="Roboto"/>
                <a:ea typeface="Roboto"/>
                <a:cs typeface="Roboto"/>
                <a:sym typeface="Roboto"/>
              </a:rPr>
              <a:t>7 </a:t>
            </a:r>
            <a:r>
              <a:rPr lang="en" sz="3000" u="sng">
                <a:solidFill>
                  <a:schemeClr val="dk1"/>
                </a:solidFill>
                <a:highlight>
                  <a:srgbClr val="FFFFFF"/>
                </a:highlight>
                <a:latin typeface="Roboto"/>
                <a:ea typeface="Roboto"/>
                <a:cs typeface="Roboto"/>
                <a:sym typeface="Roboto"/>
              </a:rPr>
              <a:t>I have</a:t>
            </a:r>
            <a:r>
              <a:rPr lang="en" sz="3000">
                <a:solidFill>
                  <a:schemeClr val="dk1"/>
                </a:solidFill>
                <a:highlight>
                  <a:srgbClr val="FFFFFF"/>
                </a:highlight>
                <a:latin typeface="Roboto"/>
                <a:ea typeface="Roboto"/>
                <a:cs typeface="Roboto"/>
                <a:sym typeface="Roboto"/>
              </a:rPr>
              <a:t> fought the good fight, </a:t>
            </a:r>
            <a:r>
              <a:rPr lang="en" sz="3000" u="sng">
                <a:solidFill>
                  <a:schemeClr val="dk1"/>
                </a:solidFill>
                <a:highlight>
                  <a:srgbClr val="FFFFFF"/>
                </a:highlight>
                <a:latin typeface="Roboto"/>
                <a:ea typeface="Roboto"/>
                <a:cs typeface="Roboto"/>
                <a:sym typeface="Roboto"/>
              </a:rPr>
              <a:t>I have</a:t>
            </a:r>
            <a:r>
              <a:rPr lang="en" sz="3000">
                <a:solidFill>
                  <a:schemeClr val="dk1"/>
                </a:solidFill>
                <a:highlight>
                  <a:srgbClr val="FFFFFF"/>
                </a:highlight>
                <a:latin typeface="Roboto"/>
                <a:ea typeface="Roboto"/>
                <a:cs typeface="Roboto"/>
                <a:sym typeface="Roboto"/>
              </a:rPr>
              <a:t> finished the course, </a:t>
            </a:r>
            <a:r>
              <a:rPr lang="en" sz="3000" u="sng">
                <a:solidFill>
                  <a:schemeClr val="dk1"/>
                </a:solidFill>
                <a:highlight>
                  <a:srgbClr val="FFFFFF"/>
                </a:highlight>
                <a:latin typeface="Roboto"/>
                <a:ea typeface="Roboto"/>
                <a:cs typeface="Roboto"/>
                <a:sym typeface="Roboto"/>
              </a:rPr>
              <a:t>I have </a:t>
            </a:r>
            <a:r>
              <a:rPr lang="en" sz="3000">
                <a:solidFill>
                  <a:schemeClr val="dk1"/>
                </a:solidFill>
                <a:highlight>
                  <a:srgbClr val="FFFFFF"/>
                </a:highlight>
                <a:latin typeface="Roboto"/>
                <a:ea typeface="Roboto"/>
                <a:cs typeface="Roboto"/>
                <a:sym typeface="Roboto"/>
              </a:rPr>
              <a:t>kept the faith; </a:t>
            </a:r>
            <a:r>
              <a:rPr b="1" lang="en" sz="3000">
                <a:solidFill>
                  <a:schemeClr val="dk1"/>
                </a:solidFill>
                <a:highlight>
                  <a:srgbClr val="FFFFFF"/>
                </a:highlight>
                <a:latin typeface="Roboto"/>
                <a:ea typeface="Roboto"/>
                <a:cs typeface="Roboto"/>
                <a:sym typeface="Roboto"/>
              </a:rPr>
              <a:t>8 </a:t>
            </a:r>
            <a:r>
              <a:rPr lang="en" sz="3000">
                <a:solidFill>
                  <a:schemeClr val="dk1"/>
                </a:solidFill>
                <a:highlight>
                  <a:srgbClr val="FFFFFF"/>
                </a:highlight>
                <a:latin typeface="Roboto"/>
                <a:ea typeface="Roboto"/>
                <a:cs typeface="Roboto"/>
                <a:sym typeface="Roboto"/>
              </a:rPr>
              <a:t>in the future there is laid up for me the crown of righteousness, which the Lord, the righteous Judge, will award to me on that day; and not only to me, but also to all who have loved His appearing.</a:t>
            </a:r>
            <a:endParaRPr sz="30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3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3000">
                <a:highlight>
                  <a:srgbClr val="FFFFFF"/>
                </a:highlight>
                <a:latin typeface="Roboto"/>
                <a:ea typeface="Roboto"/>
                <a:cs typeface="Roboto"/>
                <a:sym typeface="Roboto"/>
              </a:rPr>
              <a:t>Matthew 6:24</a:t>
            </a:r>
            <a:endParaRPr sz="3000"/>
          </a:p>
        </p:txBody>
      </p:sp>
      <p:sp>
        <p:nvSpPr>
          <p:cNvPr id="163" name="Google Shape;163;p3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lang="en" sz="3000">
                <a:solidFill>
                  <a:schemeClr val="dk1"/>
                </a:solidFill>
                <a:highlight>
                  <a:srgbClr val="FFFFFF"/>
                </a:highlight>
                <a:latin typeface="Roboto"/>
                <a:ea typeface="Roboto"/>
                <a:cs typeface="Roboto"/>
                <a:sym typeface="Roboto"/>
              </a:rPr>
              <a:t>24 </a:t>
            </a:r>
            <a:r>
              <a:rPr lang="en" sz="3000">
                <a:solidFill>
                  <a:schemeClr val="dk1"/>
                </a:solidFill>
                <a:highlight>
                  <a:srgbClr val="FFFFFF"/>
                </a:highlight>
                <a:latin typeface="Roboto"/>
                <a:ea typeface="Roboto"/>
                <a:cs typeface="Roboto"/>
                <a:sym typeface="Roboto"/>
              </a:rPr>
              <a:t>“No one can serve two masters; for either he will hate the one and love the other, or he will be devoted to one and despise the other. You cannot serve God and wealth.</a:t>
            </a:r>
            <a:endParaRPr sz="30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1200"/>
              </a:spcBef>
              <a:spcAft>
                <a:spcPts val="1200"/>
              </a:spcAft>
              <a:buClr>
                <a:schemeClr val="dk1"/>
              </a:buClr>
              <a:buSzPts val="1100"/>
              <a:buFont typeface="Arial"/>
              <a:buNone/>
            </a:pPr>
            <a:r>
              <a:rPr b="1" lang="en" sz="3000">
                <a:latin typeface="Roboto"/>
                <a:ea typeface="Roboto"/>
                <a:cs typeface="Roboto"/>
                <a:sym typeface="Roboto"/>
              </a:rPr>
              <a:t>Luke 10:1-16 </a:t>
            </a:r>
            <a:endParaRPr sz="3000"/>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1200"/>
              </a:spcBef>
              <a:spcAft>
                <a:spcPts val="1200"/>
              </a:spcAft>
              <a:buClr>
                <a:schemeClr val="dk1"/>
              </a:buClr>
              <a:buSzPts val="1100"/>
              <a:buFont typeface="Arial"/>
              <a:buNone/>
            </a:pPr>
            <a:r>
              <a:rPr b="1" lang="en" sz="3000">
                <a:solidFill>
                  <a:schemeClr val="dk1"/>
                </a:solidFill>
                <a:latin typeface="Roboto"/>
                <a:ea typeface="Roboto"/>
                <a:cs typeface="Roboto"/>
                <a:sym typeface="Roboto"/>
              </a:rPr>
              <a:t>1 </a:t>
            </a:r>
            <a:r>
              <a:rPr lang="en" sz="3000">
                <a:solidFill>
                  <a:schemeClr val="dk1"/>
                </a:solidFill>
                <a:latin typeface="Roboto"/>
                <a:ea typeface="Roboto"/>
                <a:cs typeface="Roboto"/>
                <a:sym typeface="Roboto"/>
              </a:rPr>
              <a:t>Now after this the Lord appointed seventy others, and sent them in pairs ahead of Him to every city and place where He Himself was going to come. </a:t>
            </a:r>
            <a:r>
              <a:rPr b="1" lang="en" sz="3000">
                <a:solidFill>
                  <a:schemeClr val="dk1"/>
                </a:solidFill>
                <a:latin typeface="Roboto"/>
                <a:ea typeface="Roboto"/>
                <a:cs typeface="Roboto"/>
                <a:sym typeface="Roboto"/>
              </a:rPr>
              <a:t>2 </a:t>
            </a:r>
            <a:r>
              <a:rPr lang="en" sz="3000">
                <a:solidFill>
                  <a:schemeClr val="dk1"/>
                </a:solidFill>
                <a:latin typeface="Roboto"/>
                <a:ea typeface="Roboto"/>
                <a:cs typeface="Roboto"/>
                <a:sym typeface="Roboto"/>
              </a:rPr>
              <a:t>And He was saying to them, “The harvest is plentiful, but the </a:t>
            </a:r>
            <a:r>
              <a:rPr lang="en" sz="3000" u="sng">
                <a:solidFill>
                  <a:schemeClr val="dk1"/>
                </a:solidFill>
                <a:latin typeface="Roboto"/>
                <a:ea typeface="Roboto"/>
                <a:cs typeface="Roboto"/>
                <a:sym typeface="Roboto"/>
              </a:rPr>
              <a:t>laborers</a:t>
            </a:r>
            <a:r>
              <a:rPr lang="en" sz="3000">
                <a:solidFill>
                  <a:schemeClr val="dk1"/>
                </a:solidFill>
                <a:latin typeface="Roboto"/>
                <a:ea typeface="Roboto"/>
                <a:cs typeface="Roboto"/>
                <a:sym typeface="Roboto"/>
              </a:rPr>
              <a:t> are few; therefore beseech the Lord of the harvest to send out </a:t>
            </a:r>
            <a:r>
              <a:rPr lang="en" sz="3000" u="sng">
                <a:solidFill>
                  <a:schemeClr val="dk1"/>
                </a:solidFill>
                <a:latin typeface="Roboto"/>
                <a:ea typeface="Roboto"/>
                <a:cs typeface="Roboto"/>
                <a:sym typeface="Roboto"/>
              </a:rPr>
              <a:t>laborers</a:t>
            </a:r>
            <a:r>
              <a:rPr lang="en" sz="3000">
                <a:solidFill>
                  <a:schemeClr val="dk1"/>
                </a:solidFill>
                <a:latin typeface="Roboto"/>
                <a:ea typeface="Roboto"/>
                <a:cs typeface="Roboto"/>
                <a:sym typeface="Roboto"/>
              </a:rPr>
              <a:t> into His harvest.</a:t>
            </a:r>
            <a:endParaRPr sz="30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ctr">
              <a:lnSpc>
                <a:spcPct val="115000"/>
              </a:lnSpc>
              <a:spcBef>
                <a:spcPts val="0"/>
              </a:spcBef>
              <a:spcAft>
                <a:spcPts val="0"/>
              </a:spcAft>
              <a:buClr>
                <a:schemeClr val="dk1"/>
              </a:buClr>
              <a:buSzPct val="33333"/>
              <a:buFont typeface="Arial"/>
              <a:buNone/>
            </a:pPr>
            <a:r>
              <a:rPr lang="en" sz="3300">
                <a:highlight>
                  <a:srgbClr val="FFFFFF"/>
                </a:highlight>
                <a:latin typeface="Roboto"/>
                <a:ea typeface="Roboto"/>
                <a:cs typeface="Roboto"/>
                <a:sym typeface="Roboto"/>
              </a:rPr>
              <a:t>James 4:4 </a:t>
            </a:r>
            <a:endParaRPr sz="3300"/>
          </a:p>
        </p:txBody>
      </p:sp>
      <p:sp>
        <p:nvSpPr>
          <p:cNvPr id="169" name="Google Shape;169;p3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lang="en" sz="3000">
                <a:solidFill>
                  <a:schemeClr val="dk1"/>
                </a:solidFill>
                <a:highlight>
                  <a:srgbClr val="FFFFFF"/>
                </a:highlight>
                <a:latin typeface="Roboto"/>
                <a:ea typeface="Roboto"/>
                <a:cs typeface="Roboto"/>
                <a:sym typeface="Roboto"/>
              </a:rPr>
              <a:t>4 </a:t>
            </a:r>
            <a:r>
              <a:rPr lang="en" sz="3000">
                <a:solidFill>
                  <a:schemeClr val="dk1"/>
                </a:solidFill>
                <a:highlight>
                  <a:srgbClr val="FFFFFF"/>
                </a:highlight>
                <a:latin typeface="Roboto"/>
                <a:ea typeface="Roboto"/>
                <a:cs typeface="Roboto"/>
                <a:sym typeface="Roboto"/>
              </a:rPr>
              <a:t>You </a:t>
            </a:r>
            <a:r>
              <a:rPr lang="en" sz="3000" u="sng">
                <a:solidFill>
                  <a:schemeClr val="dk1"/>
                </a:solidFill>
                <a:highlight>
                  <a:srgbClr val="FFFFFF"/>
                </a:highlight>
                <a:latin typeface="Roboto"/>
                <a:ea typeface="Roboto"/>
                <a:cs typeface="Roboto"/>
                <a:sym typeface="Roboto"/>
              </a:rPr>
              <a:t>adulteresses</a:t>
            </a:r>
            <a:r>
              <a:rPr lang="en" sz="3000">
                <a:solidFill>
                  <a:schemeClr val="dk1"/>
                </a:solidFill>
                <a:highlight>
                  <a:srgbClr val="FFFFFF"/>
                </a:highlight>
                <a:latin typeface="Roboto"/>
                <a:ea typeface="Roboto"/>
                <a:cs typeface="Roboto"/>
                <a:sym typeface="Roboto"/>
              </a:rPr>
              <a:t>, do you not know that friendship with the world is hostility toward God? Therefore whoever wishes to be a friend of the world makes himself an enemy of God.</a:t>
            </a:r>
            <a:endParaRPr sz="30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3000">
                <a:highlight>
                  <a:srgbClr val="FFFFFF"/>
                </a:highlight>
                <a:latin typeface="Roboto"/>
                <a:ea typeface="Roboto"/>
                <a:cs typeface="Roboto"/>
                <a:sym typeface="Roboto"/>
              </a:rPr>
              <a:t>Revelation 3:16 </a:t>
            </a:r>
            <a:endParaRPr sz="3000"/>
          </a:p>
        </p:txBody>
      </p:sp>
      <p:sp>
        <p:nvSpPr>
          <p:cNvPr id="175" name="Google Shape;175;p3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t/>
            </a:r>
            <a:endParaRPr sz="3000">
              <a:solidFill>
                <a:schemeClr val="dk1"/>
              </a:solidFill>
              <a:highlight>
                <a:srgbClr val="FFFFFF"/>
              </a:highlight>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sz="3000">
                <a:solidFill>
                  <a:schemeClr val="dk1"/>
                </a:solidFill>
                <a:highlight>
                  <a:srgbClr val="FFFFFF"/>
                </a:highlight>
                <a:latin typeface="Roboto"/>
                <a:ea typeface="Roboto"/>
                <a:cs typeface="Roboto"/>
                <a:sym typeface="Roboto"/>
              </a:rPr>
              <a:t>So because you are lukewarm, and neither hot nor cold, I will spit you out of My mouth.</a:t>
            </a:r>
            <a:endParaRPr sz="30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3000">
                <a:highlight>
                  <a:srgbClr val="FFFFFF"/>
                </a:highlight>
                <a:latin typeface="Roboto"/>
                <a:ea typeface="Roboto"/>
                <a:cs typeface="Roboto"/>
                <a:sym typeface="Roboto"/>
              </a:rPr>
              <a:t>1 Corinthians 10:1-12 </a:t>
            </a:r>
            <a:endParaRPr sz="3000"/>
          </a:p>
        </p:txBody>
      </p:sp>
      <p:sp>
        <p:nvSpPr>
          <p:cNvPr id="181" name="Google Shape;181;p3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1200"/>
              </a:spcAft>
              <a:buClr>
                <a:schemeClr val="dk1"/>
              </a:buClr>
              <a:buSzPts val="1100"/>
              <a:buFont typeface="Arial"/>
              <a:buNone/>
            </a:pPr>
            <a:r>
              <a:rPr b="1" lang="en" sz="3000">
                <a:solidFill>
                  <a:schemeClr val="dk1"/>
                </a:solidFill>
                <a:highlight>
                  <a:srgbClr val="FFFFFF"/>
                </a:highlight>
                <a:latin typeface="Roboto"/>
                <a:ea typeface="Roboto"/>
                <a:cs typeface="Roboto"/>
                <a:sym typeface="Roboto"/>
              </a:rPr>
              <a:t>1 </a:t>
            </a:r>
            <a:r>
              <a:rPr lang="en" sz="3000">
                <a:solidFill>
                  <a:schemeClr val="dk1"/>
                </a:solidFill>
                <a:highlight>
                  <a:srgbClr val="FFFFFF"/>
                </a:highlight>
                <a:latin typeface="Roboto"/>
                <a:ea typeface="Roboto"/>
                <a:cs typeface="Roboto"/>
                <a:sym typeface="Roboto"/>
              </a:rPr>
              <a:t>For I do not want you to be unaware, brethren, that our fathers were all under the cloud and all passed through the sea; </a:t>
            </a:r>
            <a:r>
              <a:rPr b="1" lang="en" sz="3000">
                <a:solidFill>
                  <a:schemeClr val="dk1"/>
                </a:solidFill>
                <a:highlight>
                  <a:srgbClr val="FFFFFF"/>
                </a:highlight>
                <a:latin typeface="Roboto"/>
                <a:ea typeface="Roboto"/>
                <a:cs typeface="Roboto"/>
                <a:sym typeface="Roboto"/>
              </a:rPr>
              <a:t>2 </a:t>
            </a:r>
            <a:r>
              <a:rPr lang="en" sz="3000">
                <a:solidFill>
                  <a:schemeClr val="dk1"/>
                </a:solidFill>
                <a:highlight>
                  <a:srgbClr val="FFFFFF"/>
                </a:highlight>
                <a:latin typeface="Roboto"/>
                <a:ea typeface="Roboto"/>
                <a:cs typeface="Roboto"/>
                <a:sym typeface="Roboto"/>
              </a:rPr>
              <a:t>and all were baptized into Moses in the cloud and in the sea; </a:t>
            </a:r>
            <a:r>
              <a:rPr b="1" lang="en" sz="3000">
                <a:solidFill>
                  <a:schemeClr val="dk1"/>
                </a:solidFill>
                <a:highlight>
                  <a:srgbClr val="FFFFFF"/>
                </a:highlight>
                <a:latin typeface="Roboto"/>
                <a:ea typeface="Roboto"/>
                <a:cs typeface="Roboto"/>
                <a:sym typeface="Roboto"/>
              </a:rPr>
              <a:t>3 </a:t>
            </a:r>
            <a:r>
              <a:rPr lang="en" sz="3000">
                <a:solidFill>
                  <a:schemeClr val="dk1"/>
                </a:solidFill>
                <a:highlight>
                  <a:srgbClr val="FFFFFF"/>
                </a:highlight>
                <a:latin typeface="Roboto"/>
                <a:ea typeface="Roboto"/>
                <a:cs typeface="Roboto"/>
                <a:sym typeface="Roboto"/>
              </a:rPr>
              <a:t>and all ate the same spiritual foo</a:t>
            </a:r>
            <a:r>
              <a:rPr lang="en">
                <a:solidFill>
                  <a:schemeClr val="dk1"/>
                </a:solidFill>
                <a:highlight>
                  <a:srgbClr val="FFFFFF"/>
                </a:highlight>
                <a:latin typeface="Roboto"/>
                <a:ea typeface="Roboto"/>
                <a:cs typeface="Roboto"/>
                <a:sym typeface="Roboto"/>
              </a:rPr>
              <a:t>d;</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87" name="Google Shape;187;p3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1200"/>
              </a:spcAft>
              <a:buClr>
                <a:schemeClr val="dk1"/>
              </a:buClr>
              <a:buSzPts val="1100"/>
              <a:buFont typeface="Arial"/>
              <a:buNone/>
            </a:pPr>
            <a:r>
              <a:rPr lang="en" sz="3000">
                <a:solidFill>
                  <a:schemeClr val="dk1"/>
                </a:solidFill>
                <a:highlight>
                  <a:srgbClr val="FFFFFF"/>
                </a:highlight>
                <a:latin typeface="Roboto"/>
                <a:ea typeface="Roboto"/>
                <a:cs typeface="Roboto"/>
                <a:sym typeface="Roboto"/>
              </a:rPr>
              <a:t> </a:t>
            </a:r>
            <a:r>
              <a:rPr b="1" lang="en" sz="3000">
                <a:solidFill>
                  <a:schemeClr val="dk1"/>
                </a:solidFill>
                <a:highlight>
                  <a:srgbClr val="FFFFFF"/>
                </a:highlight>
                <a:latin typeface="Roboto"/>
                <a:ea typeface="Roboto"/>
                <a:cs typeface="Roboto"/>
                <a:sym typeface="Roboto"/>
              </a:rPr>
              <a:t>4 </a:t>
            </a:r>
            <a:r>
              <a:rPr lang="en" sz="3000">
                <a:solidFill>
                  <a:schemeClr val="dk1"/>
                </a:solidFill>
                <a:highlight>
                  <a:srgbClr val="FFFFFF"/>
                </a:highlight>
                <a:latin typeface="Roboto"/>
                <a:ea typeface="Roboto"/>
                <a:cs typeface="Roboto"/>
                <a:sym typeface="Roboto"/>
              </a:rPr>
              <a:t>and all drank the same spiritual drink, for they were drinking from a spiritual rock which followed them; and the rock was Christ. </a:t>
            </a:r>
            <a:r>
              <a:rPr b="1" lang="en" sz="3000">
                <a:solidFill>
                  <a:schemeClr val="dk1"/>
                </a:solidFill>
                <a:highlight>
                  <a:srgbClr val="FFFFFF"/>
                </a:highlight>
                <a:latin typeface="Roboto"/>
                <a:ea typeface="Roboto"/>
                <a:cs typeface="Roboto"/>
                <a:sym typeface="Roboto"/>
              </a:rPr>
              <a:t>5 </a:t>
            </a:r>
            <a:r>
              <a:rPr lang="en" sz="3000">
                <a:solidFill>
                  <a:schemeClr val="dk1"/>
                </a:solidFill>
                <a:highlight>
                  <a:srgbClr val="FFFFFF"/>
                </a:highlight>
                <a:latin typeface="Roboto"/>
                <a:ea typeface="Roboto"/>
                <a:cs typeface="Roboto"/>
                <a:sym typeface="Roboto"/>
              </a:rPr>
              <a:t>Nevertheless, with most of them God was not well-pleased; for they were laid low in the wilderness.</a:t>
            </a:r>
            <a:endParaRPr sz="30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93" name="Google Shape;193;p3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1200"/>
              </a:spcAft>
              <a:buClr>
                <a:schemeClr val="dk1"/>
              </a:buClr>
              <a:buSzPts val="1100"/>
              <a:buFont typeface="Arial"/>
              <a:buNone/>
            </a:pPr>
            <a:r>
              <a:rPr b="1" lang="en" sz="3000">
                <a:solidFill>
                  <a:schemeClr val="dk1"/>
                </a:solidFill>
                <a:highlight>
                  <a:srgbClr val="FFFFFF"/>
                </a:highlight>
                <a:latin typeface="Roboto"/>
                <a:ea typeface="Roboto"/>
                <a:cs typeface="Roboto"/>
                <a:sym typeface="Roboto"/>
              </a:rPr>
              <a:t>6 </a:t>
            </a:r>
            <a:r>
              <a:rPr lang="en" sz="3000">
                <a:solidFill>
                  <a:schemeClr val="dk1"/>
                </a:solidFill>
                <a:highlight>
                  <a:srgbClr val="FFFFFF"/>
                </a:highlight>
                <a:latin typeface="Roboto"/>
                <a:ea typeface="Roboto"/>
                <a:cs typeface="Roboto"/>
                <a:sym typeface="Roboto"/>
              </a:rPr>
              <a:t>Now these things happened as examples for us, so that we would not crave evil things as they also craved. </a:t>
            </a:r>
            <a:r>
              <a:rPr b="1" lang="en" sz="3000">
                <a:solidFill>
                  <a:schemeClr val="dk1"/>
                </a:solidFill>
                <a:highlight>
                  <a:srgbClr val="FFFFFF"/>
                </a:highlight>
                <a:latin typeface="Roboto"/>
                <a:ea typeface="Roboto"/>
                <a:cs typeface="Roboto"/>
                <a:sym typeface="Roboto"/>
              </a:rPr>
              <a:t>7 </a:t>
            </a:r>
            <a:r>
              <a:rPr lang="en" sz="3000">
                <a:solidFill>
                  <a:schemeClr val="dk1"/>
                </a:solidFill>
                <a:highlight>
                  <a:srgbClr val="FFFFFF"/>
                </a:highlight>
                <a:latin typeface="Roboto"/>
                <a:ea typeface="Roboto"/>
                <a:cs typeface="Roboto"/>
                <a:sym typeface="Roboto"/>
              </a:rPr>
              <a:t>Do not be idolaters, as some of them were; as it is written, “</a:t>
            </a:r>
            <a:r>
              <a:rPr lang="en" sz="3000" u="sng">
                <a:solidFill>
                  <a:schemeClr val="dk1"/>
                </a:solidFill>
                <a:highlight>
                  <a:srgbClr val="FFFFFF"/>
                </a:highlight>
                <a:latin typeface="Roboto"/>
                <a:ea typeface="Roboto"/>
                <a:cs typeface="Roboto"/>
                <a:sym typeface="Roboto"/>
              </a:rPr>
              <a:t>The people sat down to eat and drink, and stood up to play.”</a:t>
            </a:r>
            <a:r>
              <a:rPr lang="en" sz="3000">
                <a:solidFill>
                  <a:schemeClr val="dk1"/>
                </a:solidFill>
                <a:highlight>
                  <a:srgbClr val="FFFFFF"/>
                </a:highlight>
                <a:latin typeface="Roboto"/>
                <a:ea typeface="Roboto"/>
                <a:cs typeface="Roboto"/>
                <a:sym typeface="Roboto"/>
              </a:rPr>
              <a:t> </a:t>
            </a:r>
            <a:endParaRPr sz="30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199" name="Google Shape;199;p3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1200"/>
              </a:spcAft>
              <a:buClr>
                <a:schemeClr val="dk1"/>
              </a:buClr>
              <a:buSzPts val="1100"/>
              <a:buFont typeface="Arial"/>
              <a:buNone/>
            </a:pPr>
            <a:r>
              <a:rPr b="1" lang="en" sz="3000">
                <a:solidFill>
                  <a:schemeClr val="dk1"/>
                </a:solidFill>
                <a:highlight>
                  <a:srgbClr val="FFFFFF"/>
                </a:highlight>
                <a:latin typeface="Roboto"/>
                <a:ea typeface="Roboto"/>
                <a:cs typeface="Roboto"/>
                <a:sym typeface="Roboto"/>
              </a:rPr>
              <a:t>8 </a:t>
            </a:r>
            <a:r>
              <a:rPr lang="en" sz="3000">
                <a:solidFill>
                  <a:schemeClr val="dk1"/>
                </a:solidFill>
                <a:highlight>
                  <a:srgbClr val="FFFFFF"/>
                </a:highlight>
                <a:latin typeface="Roboto"/>
                <a:ea typeface="Roboto"/>
                <a:cs typeface="Roboto"/>
                <a:sym typeface="Roboto"/>
              </a:rPr>
              <a:t>Nor let us act immorally, as some of them did, and twenty-three thousand fell in one day. </a:t>
            </a:r>
            <a:r>
              <a:rPr b="1" lang="en" sz="3000">
                <a:solidFill>
                  <a:schemeClr val="dk1"/>
                </a:solidFill>
                <a:highlight>
                  <a:srgbClr val="FFFFFF"/>
                </a:highlight>
                <a:latin typeface="Roboto"/>
                <a:ea typeface="Roboto"/>
                <a:cs typeface="Roboto"/>
                <a:sym typeface="Roboto"/>
              </a:rPr>
              <a:t>9 </a:t>
            </a:r>
            <a:r>
              <a:rPr lang="en" sz="3000">
                <a:solidFill>
                  <a:schemeClr val="dk1"/>
                </a:solidFill>
                <a:highlight>
                  <a:srgbClr val="FFFFFF"/>
                </a:highlight>
                <a:latin typeface="Roboto"/>
                <a:ea typeface="Roboto"/>
                <a:cs typeface="Roboto"/>
                <a:sym typeface="Roboto"/>
              </a:rPr>
              <a:t>Nor let us try the Lord, as some of them did, and were destroyed by the serpents. </a:t>
            </a:r>
            <a:r>
              <a:rPr b="1" lang="en" sz="3000">
                <a:solidFill>
                  <a:schemeClr val="dk1"/>
                </a:solidFill>
                <a:highlight>
                  <a:srgbClr val="FFFFFF"/>
                </a:highlight>
                <a:latin typeface="Roboto"/>
                <a:ea typeface="Roboto"/>
                <a:cs typeface="Roboto"/>
                <a:sym typeface="Roboto"/>
              </a:rPr>
              <a:t>10 </a:t>
            </a:r>
            <a:r>
              <a:rPr lang="en" sz="3000">
                <a:solidFill>
                  <a:schemeClr val="dk1"/>
                </a:solidFill>
                <a:highlight>
                  <a:srgbClr val="FFFFFF"/>
                </a:highlight>
                <a:latin typeface="Roboto"/>
                <a:ea typeface="Roboto"/>
                <a:cs typeface="Roboto"/>
                <a:sym typeface="Roboto"/>
              </a:rPr>
              <a:t>Nor grumble, as some of them did, and were destroyed by the destroyer.</a:t>
            </a:r>
            <a:endParaRPr sz="30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205" name="Google Shape;205;p3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1200"/>
              </a:spcBef>
              <a:spcAft>
                <a:spcPts val="1200"/>
              </a:spcAft>
              <a:buClr>
                <a:schemeClr val="dk1"/>
              </a:buClr>
              <a:buSzPts val="1100"/>
              <a:buFont typeface="Arial"/>
              <a:buNone/>
            </a:pPr>
            <a:r>
              <a:rPr b="1" lang="en" sz="3000">
                <a:solidFill>
                  <a:schemeClr val="dk1"/>
                </a:solidFill>
                <a:highlight>
                  <a:srgbClr val="FFFFFF"/>
                </a:highlight>
                <a:latin typeface="Roboto"/>
                <a:ea typeface="Roboto"/>
                <a:cs typeface="Roboto"/>
                <a:sym typeface="Roboto"/>
              </a:rPr>
              <a:t>11 </a:t>
            </a:r>
            <a:r>
              <a:rPr lang="en" sz="3000">
                <a:solidFill>
                  <a:schemeClr val="dk1"/>
                </a:solidFill>
                <a:highlight>
                  <a:srgbClr val="FFFFFF"/>
                </a:highlight>
                <a:latin typeface="Roboto"/>
                <a:ea typeface="Roboto"/>
                <a:cs typeface="Roboto"/>
                <a:sym typeface="Roboto"/>
              </a:rPr>
              <a:t>Now these things happened to them as an example, and they were written for our instruction, upon whom the ends of the ages have come. </a:t>
            </a:r>
            <a:r>
              <a:rPr b="1" lang="en" sz="3000">
                <a:solidFill>
                  <a:schemeClr val="dk1"/>
                </a:solidFill>
                <a:highlight>
                  <a:srgbClr val="FFFFFF"/>
                </a:highlight>
                <a:latin typeface="Roboto"/>
                <a:ea typeface="Roboto"/>
                <a:cs typeface="Roboto"/>
                <a:sym typeface="Roboto"/>
              </a:rPr>
              <a:t>12 </a:t>
            </a:r>
            <a:r>
              <a:rPr lang="en" sz="3000">
                <a:solidFill>
                  <a:schemeClr val="dk1"/>
                </a:solidFill>
                <a:highlight>
                  <a:srgbClr val="FFFFFF"/>
                </a:highlight>
                <a:latin typeface="Roboto"/>
                <a:ea typeface="Roboto"/>
                <a:cs typeface="Roboto"/>
                <a:sym typeface="Roboto"/>
              </a:rPr>
              <a:t>Therefore let him who thinks he stands take heed that he does not fall.</a:t>
            </a:r>
            <a:endParaRPr sz="30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3000">
                <a:highlight>
                  <a:srgbClr val="FFFFFF"/>
                </a:highlight>
                <a:latin typeface="Roboto"/>
                <a:ea typeface="Roboto"/>
                <a:cs typeface="Roboto"/>
                <a:sym typeface="Roboto"/>
              </a:rPr>
              <a:t>Psalms 90:2</a:t>
            </a:r>
            <a:endParaRPr sz="3000"/>
          </a:p>
        </p:txBody>
      </p:sp>
      <p:sp>
        <p:nvSpPr>
          <p:cNvPr id="211" name="Google Shape;211;p3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lang="en" sz="3000">
                <a:solidFill>
                  <a:schemeClr val="dk1"/>
                </a:solidFill>
                <a:highlight>
                  <a:srgbClr val="FFFFFF"/>
                </a:highlight>
                <a:latin typeface="Roboto"/>
                <a:ea typeface="Roboto"/>
                <a:cs typeface="Roboto"/>
                <a:sym typeface="Roboto"/>
              </a:rPr>
              <a:t>Before the mountains were born</a:t>
            </a:r>
            <a:endParaRPr sz="3000">
              <a:solidFill>
                <a:schemeClr val="dk1"/>
              </a:solidFill>
              <a:highlight>
                <a:srgbClr val="FFFFFF"/>
              </a:highlight>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sz="3000">
                <a:solidFill>
                  <a:schemeClr val="dk1"/>
                </a:solidFill>
                <a:highlight>
                  <a:srgbClr val="FFFFFF"/>
                </a:highlight>
                <a:latin typeface="Roboto"/>
                <a:ea typeface="Roboto"/>
                <a:cs typeface="Roboto"/>
                <a:sym typeface="Roboto"/>
              </a:rPr>
              <a:t>Or You gave birth to the earth and the world,</a:t>
            </a:r>
            <a:endParaRPr sz="3000">
              <a:solidFill>
                <a:schemeClr val="dk1"/>
              </a:solidFill>
              <a:highlight>
                <a:srgbClr val="FFFFFF"/>
              </a:highlight>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 sz="3000">
                <a:solidFill>
                  <a:schemeClr val="dk1"/>
                </a:solidFill>
                <a:highlight>
                  <a:srgbClr val="FFFFFF"/>
                </a:highlight>
                <a:latin typeface="Roboto"/>
                <a:ea typeface="Roboto"/>
                <a:cs typeface="Roboto"/>
                <a:sym typeface="Roboto"/>
              </a:rPr>
              <a:t>Even from everlasting to everlasting, You are God.</a:t>
            </a:r>
            <a:endParaRPr sz="30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1200"/>
              </a:spcBef>
              <a:spcAft>
                <a:spcPts val="1200"/>
              </a:spcAft>
              <a:buClr>
                <a:schemeClr val="dk1"/>
              </a:buClr>
              <a:buSzPts val="1100"/>
              <a:buFont typeface="Arial"/>
              <a:buNone/>
            </a:pPr>
            <a:r>
              <a:rPr b="1" lang="en" sz="3000">
                <a:solidFill>
                  <a:schemeClr val="dk1"/>
                </a:solidFill>
                <a:latin typeface="Roboto"/>
                <a:ea typeface="Roboto"/>
                <a:cs typeface="Roboto"/>
                <a:sym typeface="Roboto"/>
              </a:rPr>
              <a:t>3 </a:t>
            </a:r>
            <a:r>
              <a:rPr lang="en" sz="3000">
                <a:solidFill>
                  <a:schemeClr val="dk1"/>
                </a:solidFill>
                <a:latin typeface="Roboto"/>
                <a:ea typeface="Roboto"/>
                <a:cs typeface="Roboto"/>
                <a:sym typeface="Roboto"/>
              </a:rPr>
              <a:t>Go; behold, I send you out as </a:t>
            </a:r>
            <a:r>
              <a:rPr lang="en" sz="3000" u="sng">
                <a:solidFill>
                  <a:schemeClr val="dk1"/>
                </a:solidFill>
                <a:latin typeface="Roboto"/>
                <a:ea typeface="Roboto"/>
                <a:cs typeface="Roboto"/>
                <a:sym typeface="Roboto"/>
              </a:rPr>
              <a:t>lambs in the midst of wolves</a:t>
            </a:r>
            <a:r>
              <a:rPr lang="en" sz="3000">
                <a:solidFill>
                  <a:schemeClr val="dk1"/>
                </a:solidFill>
                <a:latin typeface="Roboto"/>
                <a:ea typeface="Roboto"/>
                <a:cs typeface="Roboto"/>
                <a:sym typeface="Roboto"/>
              </a:rPr>
              <a:t>. </a:t>
            </a:r>
            <a:r>
              <a:rPr b="1" lang="en" sz="3000">
                <a:solidFill>
                  <a:schemeClr val="dk1"/>
                </a:solidFill>
                <a:latin typeface="Roboto"/>
                <a:ea typeface="Roboto"/>
                <a:cs typeface="Roboto"/>
                <a:sym typeface="Roboto"/>
              </a:rPr>
              <a:t>4 </a:t>
            </a:r>
            <a:r>
              <a:rPr lang="en" sz="3000">
                <a:solidFill>
                  <a:schemeClr val="dk1"/>
                </a:solidFill>
                <a:latin typeface="Roboto"/>
                <a:ea typeface="Roboto"/>
                <a:cs typeface="Roboto"/>
                <a:sym typeface="Roboto"/>
              </a:rPr>
              <a:t>Carry no money belt, no bag, no shoes; and greet no one on the way. </a:t>
            </a:r>
            <a:r>
              <a:rPr b="1" lang="en" sz="3000">
                <a:solidFill>
                  <a:schemeClr val="dk1"/>
                </a:solidFill>
                <a:latin typeface="Roboto"/>
                <a:ea typeface="Roboto"/>
                <a:cs typeface="Roboto"/>
                <a:sym typeface="Roboto"/>
              </a:rPr>
              <a:t>5 </a:t>
            </a:r>
            <a:r>
              <a:rPr lang="en" sz="3000">
                <a:solidFill>
                  <a:schemeClr val="dk1"/>
                </a:solidFill>
                <a:latin typeface="Roboto"/>
                <a:ea typeface="Roboto"/>
                <a:cs typeface="Roboto"/>
                <a:sym typeface="Roboto"/>
              </a:rPr>
              <a:t>Whatever house you enter, first say, ‘Peace </a:t>
            </a:r>
            <a:r>
              <a:rPr i="1" lang="en" sz="3000">
                <a:solidFill>
                  <a:schemeClr val="dk1"/>
                </a:solidFill>
                <a:latin typeface="Roboto"/>
                <a:ea typeface="Roboto"/>
                <a:cs typeface="Roboto"/>
                <a:sym typeface="Roboto"/>
              </a:rPr>
              <a:t>be</a:t>
            </a:r>
            <a:r>
              <a:rPr lang="en" sz="3000">
                <a:solidFill>
                  <a:schemeClr val="dk1"/>
                </a:solidFill>
                <a:latin typeface="Roboto"/>
                <a:ea typeface="Roboto"/>
                <a:cs typeface="Roboto"/>
                <a:sym typeface="Roboto"/>
              </a:rPr>
              <a:t> to this house.’ </a:t>
            </a:r>
            <a:r>
              <a:rPr b="1" lang="en" sz="3000">
                <a:solidFill>
                  <a:schemeClr val="dk1"/>
                </a:solidFill>
                <a:latin typeface="Roboto"/>
                <a:ea typeface="Roboto"/>
                <a:cs typeface="Roboto"/>
                <a:sym typeface="Roboto"/>
              </a:rPr>
              <a:t>6 </a:t>
            </a:r>
            <a:r>
              <a:rPr lang="en" sz="3000">
                <a:solidFill>
                  <a:schemeClr val="dk1"/>
                </a:solidFill>
                <a:latin typeface="Roboto"/>
                <a:ea typeface="Roboto"/>
                <a:cs typeface="Roboto"/>
                <a:sym typeface="Roboto"/>
              </a:rPr>
              <a:t>If a man of peace is there, your peace will rest on him; but if not, it will return to you. </a:t>
            </a:r>
            <a:endParaRPr sz="3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3" name="Google Shape;7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1200"/>
              </a:spcBef>
              <a:spcAft>
                <a:spcPts val="1200"/>
              </a:spcAft>
              <a:buClr>
                <a:schemeClr val="dk1"/>
              </a:buClr>
              <a:buSzPts val="1100"/>
              <a:buFont typeface="Arial"/>
              <a:buNone/>
            </a:pPr>
            <a:r>
              <a:rPr b="1" lang="en" sz="3100">
                <a:solidFill>
                  <a:schemeClr val="dk1"/>
                </a:solidFill>
                <a:latin typeface="Roboto"/>
                <a:ea typeface="Roboto"/>
                <a:cs typeface="Roboto"/>
                <a:sym typeface="Roboto"/>
              </a:rPr>
              <a:t>7 </a:t>
            </a:r>
            <a:r>
              <a:rPr lang="en" sz="3100">
                <a:solidFill>
                  <a:schemeClr val="dk1"/>
                </a:solidFill>
                <a:latin typeface="Roboto"/>
                <a:ea typeface="Roboto"/>
                <a:cs typeface="Roboto"/>
                <a:sym typeface="Roboto"/>
              </a:rPr>
              <a:t>Stay in that house, eating and drinking what they give you; for the </a:t>
            </a:r>
            <a:r>
              <a:rPr lang="en" sz="3100" u="sng">
                <a:solidFill>
                  <a:schemeClr val="dk1"/>
                </a:solidFill>
                <a:latin typeface="Roboto"/>
                <a:ea typeface="Roboto"/>
                <a:cs typeface="Roboto"/>
                <a:sym typeface="Roboto"/>
              </a:rPr>
              <a:t>laborer</a:t>
            </a:r>
            <a:r>
              <a:rPr lang="en" sz="3100">
                <a:solidFill>
                  <a:schemeClr val="dk1"/>
                </a:solidFill>
                <a:latin typeface="Roboto"/>
                <a:ea typeface="Roboto"/>
                <a:cs typeface="Roboto"/>
                <a:sym typeface="Roboto"/>
              </a:rPr>
              <a:t> is worthy of his wages. Do not keep moving from house to house. </a:t>
            </a:r>
            <a:r>
              <a:rPr b="1" lang="en" sz="3100">
                <a:solidFill>
                  <a:schemeClr val="dk1"/>
                </a:solidFill>
                <a:latin typeface="Roboto"/>
                <a:ea typeface="Roboto"/>
                <a:cs typeface="Roboto"/>
                <a:sym typeface="Roboto"/>
              </a:rPr>
              <a:t>8 </a:t>
            </a:r>
            <a:r>
              <a:rPr lang="en" sz="3100">
                <a:solidFill>
                  <a:schemeClr val="dk1"/>
                </a:solidFill>
                <a:latin typeface="Roboto"/>
                <a:ea typeface="Roboto"/>
                <a:cs typeface="Roboto"/>
                <a:sym typeface="Roboto"/>
              </a:rPr>
              <a:t>Whatever city you enter and they receive you, eat what is set before you; </a:t>
            </a:r>
            <a:endParaRPr sz="31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79" name="Google Shape;79;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1200"/>
              </a:spcBef>
              <a:spcAft>
                <a:spcPts val="1200"/>
              </a:spcAft>
              <a:buClr>
                <a:schemeClr val="dk1"/>
              </a:buClr>
              <a:buSzPts val="1100"/>
              <a:buFont typeface="Arial"/>
              <a:buNone/>
            </a:pPr>
            <a:r>
              <a:rPr b="1" lang="en" sz="3000">
                <a:solidFill>
                  <a:schemeClr val="dk1"/>
                </a:solidFill>
                <a:latin typeface="Roboto"/>
                <a:ea typeface="Roboto"/>
                <a:cs typeface="Roboto"/>
                <a:sym typeface="Roboto"/>
              </a:rPr>
              <a:t>9 </a:t>
            </a:r>
            <a:r>
              <a:rPr lang="en" sz="3000">
                <a:solidFill>
                  <a:schemeClr val="dk1"/>
                </a:solidFill>
                <a:latin typeface="Roboto"/>
                <a:ea typeface="Roboto"/>
                <a:cs typeface="Roboto"/>
                <a:sym typeface="Roboto"/>
              </a:rPr>
              <a:t>and heal those in it who are sick, and say to them, ‘The </a:t>
            </a:r>
            <a:r>
              <a:rPr lang="en" sz="3000" u="sng">
                <a:solidFill>
                  <a:schemeClr val="dk1"/>
                </a:solidFill>
                <a:latin typeface="Roboto"/>
                <a:ea typeface="Roboto"/>
                <a:cs typeface="Roboto"/>
                <a:sym typeface="Roboto"/>
              </a:rPr>
              <a:t>kingdom of God</a:t>
            </a:r>
            <a:r>
              <a:rPr lang="en" sz="3000">
                <a:solidFill>
                  <a:schemeClr val="dk1"/>
                </a:solidFill>
                <a:latin typeface="Roboto"/>
                <a:ea typeface="Roboto"/>
                <a:cs typeface="Roboto"/>
                <a:sym typeface="Roboto"/>
              </a:rPr>
              <a:t> has come near to you.’ </a:t>
            </a:r>
            <a:r>
              <a:rPr b="1" lang="en" sz="3000">
                <a:solidFill>
                  <a:schemeClr val="dk1"/>
                </a:solidFill>
                <a:latin typeface="Roboto"/>
                <a:ea typeface="Roboto"/>
                <a:cs typeface="Roboto"/>
                <a:sym typeface="Roboto"/>
              </a:rPr>
              <a:t>10 </a:t>
            </a:r>
            <a:r>
              <a:rPr lang="en" sz="3000">
                <a:solidFill>
                  <a:schemeClr val="dk1"/>
                </a:solidFill>
                <a:latin typeface="Roboto"/>
                <a:ea typeface="Roboto"/>
                <a:cs typeface="Roboto"/>
                <a:sym typeface="Roboto"/>
              </a:rPr>
              <a:t>But whatever city you enter and they do not receive you, go out into its streets and say,</a:t>
            </a:r>
            <a:endParaRPr sz="30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85" name="Google Shape;85;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1200"/>
              </a:spcBef>
              <a:spcAft>
                <a:spcPts val="1200"/>
              </a:spcAft>
              <a:buClr>
                <a:schemeClr val="dk1"/>
              </a:buClr>
              <a:buSzPts val="1100"/>
              <a:buFont typeface="Arial"/>
              <a:buNone/>
            </a:pPr>
            <a:r>
              <a:rPr b="1" lang="en" sz="3000">
                <a:solidFill>
                  <a:schemeClr val="dk1"/>
                </a:solidFill>
                <a:latin typeface="Roboto"/>
                <a:ea typeface="Roboto"/>
                <a:cs typeface="Roboto"/>
                <a:sym typeface="Roboto"/>
              </a:rPr>
              <a:t>11 </a:t>
            </a:r>
            <a:r>
              <a:rPr lang="en" sz="3000">
                <a:solidFill>
                  <a:schemeClr val="dk1"/>
                </a:solidFill>
                <a:latin typeface="Roboto"/>
                <a:ea typeface="Roboto"/>
                <a:cs typeface="Roboto"/>
                <a:sym typeface="Roboto"/>
              </a:rPr>
              <a:t>‘Even the dust of your city which clings to our feet we wipe off </a:t>
            </a:r>
            <a:r>
              <a:rPr i="1" lang="en" sz="3000">
                <a:solidFill>
                  <a:schemeClr val="dk1"/>
                </a:solidFill>
                <a:latin typeface="Roboto"/>
                <a:ea typeface="Roboto"/>
                <a:cs typeface="Roboto"/>
                <a:sym typeface="Roboto"/>
              </a:rPr>
              <a:t>in protest</a:t>
            </a:r>
            <a:r>
              <a:rPr lang="en" sz="3000">
                <a:solidFill>
                  <a:schemeClr val="dk1"/>
                </a:solidFill>
                <a:latin typeface="Roboto"/>
                <a:ea typeface="Roboto"/>
                <a:cs typeface="Roboto"/>
                <a:sym typeface="Roboto"/>
              </a:rPr>
              <a:t> against you; yet be sure of this, that the </a:t>
            </a:r>
            <a:r>
              <a:rPr lang="en" sz="3000" u="sng">
                <a:solidFill>
                  <a:schemeClr val="dk1"/>
                </a:solidFill>
                <a:latin typeface="Roboto"/>
                <a:ea typeface="Roboto"/>
                <a:cs typeface="Roboto"/>
                <a:sym typeface="Roboto"/>
              </a:rPr>
              <a:t>kingdom of God</a:t>
            </a:r>
            <a:r>
              <a:rPr lang="en" sz="3000">
                <a:solidFill>
                  <a:schemeClr val="dk1"/>
                </a:solidFill>
                <a:latin typeface="Roboto"/>
                <a:ea typeface="Roboto"/>
                <a:cs typeface="Roboto"/>
                <a:sym typeface="Roboto"/>
              </a:rPr>
              <a:t> has come near.’ </a:t>
            </a:r>
            <a:r>
              <a:rPr b="1" lang="en" sz="3000">
                <a:solidFill>
                  <a:schemeClr val="dk1"/>
                </a:solidFill>
                <a:latin typeface="Roboto"/>
                <a:ea typeface="Roboto"/>
                <a:cs typeface="Roboto"/>
                <a:sym typeface="Roboto"/>
              </a:rPr>
              <a:t>12 </a:t>
            </a:r>
            <a:r>
              <a:rPr lang="en" sz="3000">
                <a:solidFill>
                  <a:schemeClr val="dk1"/>
                </a:solidFill>
                <a:latin typeface="Roboto"/>
                <a:ea typeface="Roboto"/>
                <a:cs typeface="Roboto"/>
                <a:sym typeface="Roboto"/>
              </a:rPr>
              <a:t>I say to you, it will be more tolerable in that day for Sodom than for that city.</a:t>
            </a:r>
            <a:endParaRPr sz="30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91" name="Google Shape;91;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1200"/>
              </a:spcBef>
              <a:spcAft>
                <a:spcPts val="1200"/>
              </a:spcAft>
              <a:buClr>
                <a:schemeClr val="dk1"/>
              </a:buClr>
              <a:buSzPts val="1100"/>
              <a:buFont typeface="Arial"/>
              <a:buNone/>
            </a:pPr>
            <a:r>
              <a:rPr b="1" lang="en" sz="3000">
                <a:solidFill>
                  <a:schemeClr val="dk1"/>
                </a:solidFill>
                <a:latin typeface="Roboto"/>
                <a:ea typeface="Roboto"/>
                <a:cs typeface="Roboto"/>
                <a:sym typeface="Roboto"/>
              </a:rPr>
              <a:t>13 </a:t>
            </a:r>
            <a:r>
              <a:rPr lang="en" sz="3000">
                <a:solidFill>
                  <a:schemeClr val="dk1"/>
                </a:solidFill>
                <a:latin typeface="Roboto"/>
                <a:ea typeface="Roboto"/>
                <a:cs typeface="Roboto"/>
                <a:sym typeface="Roboto"/>
              </a:rPr>
              <a:t>“Woe to you, Chorazin! Woe to you, Bethsaida! For if the miracles had been performed in Tyre and Sidon which occurred in you, they would have repented long ago, sitting in sackcloth and ashes. </a:t>
            </a:r>
            <a:r>
              <a:rPr b="1" lang="en" sz="3000">
                <a:solidFill>
                  <a:schemeClr val="dk1"/>
                </a:solidFill>
                <a:latin typeface="Roboto"/>
                <a:ea typeface="Roboto"/>
                <a:cs typeface="Roboto"/>
                <a:sym typeface="Roboto"/>
              </a:rPr>
              <a:t>14 </a:t>
            </a:r>
            <a:r>
              <a:rPr lang="en" sz="3000">
                <a:solidFill>
                  <a:schemeClr val="dk1"/>
                </a:solidFill>
                <a:latin typeface="Roboto"/>
                <a:ea typeface="Roboto"/>
                <a:cs typeface="Roboto"/>
                <a:sym typeface="Roboto"/>
              </a:rPr>
              <a:t>But it will be more tolerable for Tyre and Sidon in the judgment than for you. </a:t>
            </a:r>
            <a:endParaRPr sz="30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t/>
            </a:r>
            <a:endParaRPr/>
          </a:p>
        </p:txBody>
      </p:sp>
      <p:sp>
        <p:nvSpPr>
          <p:cNvPr id="97" name="Google Shape;97;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lnSpc>
                <a:spcPct val="100000"/>
              </a:lnSpc>
              <a:spcBef>
                <a:spcPts val="1200"/>
              </a:spcBef>
              <a:spcAft>
                <a:spcPts val="0"/>
              </a:spcAft>
              <a:buClr>
                <a:schemeClr val="dk1"/>
              </a:buClr>
              <a:buSzPts val="1100"/>
              <a:buFont typeface="Arial"/>
              <a:buNone/>
            </a:pPr>
            <a:r>
              <a:rPr b="1" lang="en" sz="3000">
                <a:solidFill>
                  <a:schemeClr val="dk1"/>
                </a:solidFill>
                <a:latin typeface="Roboto"/>
                <a:ea typeface="Roboto"/>
                <a:cs typeface="Roboto"/>
                <a:sym typeface="Roboto"/>
              </a:rPr>
              <a:t>15 </a:t>
            </a:r>
            <a:r>
              <a:rPr lang="en" sz="3000">
                <a:solidFill>
                  <a:schemeClr val="dk1"/>
                </a:solidFill>
                <a:latin typeface="Roboto"/>
                <a:ea typeface="Roboto"/>
                <a:cs typeface="Roboto"/>
                <a:sym typeface="Roboto"/>
              </a:rPr>
              <a:t>And you, Capernaum, will not be exalted to heaven, will you? You will be brought down to Hades!</a:t>
            </a:r>
            <a:endParaRPr sz="3000">
              <a:solidFill>
                <a:schemeClr val="dk1"/>
              </a:solidFill>
              <a:latin typeface="Roboto"/>
              <a:ea typeface="Roboto"/>
              <a:cs typeface="Roboto"/>
              <a:sym typeface="Roboto"/>
            </a:endParaRPr>
          </a:p>
          <a:p>
            <a:pPr indent="0" lvl="0" marL="0" rtl="0" algn="l">
              <a:lnSpc>
                <a:spcPct val="100000"/>
              </a:lnSpc>
              <a:spcBef>
                <a:spcPts val="1200"/>
              </a:spcBef>
              <a:spcAft>
                <a:spcPts val="1200"/>
              </a:spcAft>
              <a:buClr>
                <a:schemeClr val="dk1"/>
              </a:buClr>
              <a:buSzPts val="1100"/>
              <a:buFont typeface="Arial"/>
              <a:buNone/>
            </a:pPr>
            <a:r>
              <a:rPr b="1" lang="en" sz="3000">
                <a:solidFill>
                  <a:schemeClr val="dk1"/>
                </a:solidFill>
                <a:latin typeface="Roboto"/>
                <a:ea typeface="Roboto"/>
                <a:cs typeface="Roboto"/>
                <a:sym typeface="Roboto"/>
              </a:rPr>
              <a:t>16 </a:t>
            </a:r>
            <a:r>
              <a:rPr lang="en" sz="3000">
                <a:solidFill>
                  <a:schemeClr val="dk1"/>
                </a:solidFill>
                <a:latin typeface="Roboto"/>
                <a:ea typeface="Roboto"/>
                <a:cs typeface="Roboto"/>
                <a:sym typeface="Roboto"/>
              </a:rPr>
              <a:t>“The one who listens to you listens to Me, and the one who rejects you rejects Me; and he who rejects Me rejects the One who sent Me.”</a:t>
            </a:r>
            <a:endParaRPr sz="30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n" sz="3000"/>
              <a:t>Luke 10:17-18</a:t>
            </a:r>
            <a:endParaRPr sz="3000"/>
          </a:p>
        </p:txBody>
      </p:sp>
      <p:sp>
        <p:nvSpPr>
          <p:cNvPr id="103" name="Google Shape;103;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Clr>
                <a:schemeClr val="dk1"/>
              </a:buClr>
              <a:buSzPts val="1100"/>
              <a:buFont typeface="Arial"/>
              <a:buNone/>
            </a:pPr>
            <a:r>
              <a:rPr b="1" lang="en" sz="3000">
                <a:solidFill>
                  <a:schemeClr val="dk1"/>
                </a:solidFill>
                <a:highlight>
                  <a:srgbClr val="FFFFFF"/>
                </a:highlight>
                <a:latin typeface="Roboto"/>
                <a:ea typeface="Roboto"/>
                <a:cs typeface="Roboto"/>
                <a:sym typeface="Roboto"/>
              </a:rPr>
              <a:t>17 </a:t>
            </a:r>
            <a:r>
              <a:rPr lang="en" sz="3000">
                <a:solidFill>
                  <a:schemeClr val="dk1"/>
                </a:solidFill>
                <a:highlight>
                  <a:srgbClr val="FFFFFF"/>
                </a:highlight>
                <a:latin typeface="Roboto"/>
                <a:ea typeface="Roboto"/>
                <a:cs typeface="Roboto"/>
                <a:sym typeface="Roboto"/>
              </a:rPr>
              <a:t>The seventy returned with joy, saying, “Lord, even the demons are subject to us in Your name.” </a:t>
            </a:r>
            <a:r>
              <a:rPr b="1" lang="en" sz="3000">
                <a:solidFill>
                  <a:schemeClr val="dk1"/>
                </a:solidFill>
                <a:highlight>
                  <a:srgbClr val="FFFFFF"/>
                </a:highlight>
                <a:latin typeface="Roboto"/>
                <a:ea typeface="Roboto"/>
                <a:cs typeface="Roboto"/>
                <a:sym typeface="Roboto"/>
              </a:rPr>
              <a:t>18 </a:t>
            </a:r>
            <a:r>
              <a:rPr lang="en" sz="3000">
                <a:solidFill>
                  <a:schemeClr val="dk1"/>
                </a:solidFill>
                <a:highlight>
                  <a:srgbClr val="FFFFFF"/>
                </a:highlight>
                <a:latin typeface="Roboto"/>
                <a:ea typeface="Roboto"/>
                <a:cs typeface="Roboto"/>
                <a:sym typeface="Roboto"/>
              </a:rPr>
              <a:t>And He said to them, “I was watching Satan fall from heaven like lightning.”  </a:t>
            </a:r>
            <a:endParaRPr sz="3000">
              <a:solidFill>
                <a:schemeClr val="dk1"/>
              </a:solidFill>
              <a:highlight>
                <a:srgbClr val="FFFFFF"/>
              </a:highlight>
              <a:latin typeface="Roboto"/>
              <a:ea typeface="Roboto"/>
              <a:cs typeface="Roboto"/>
              <a:sym typeface="Roboto"/>
            </a:endParaRPr>
          </a:p>
          <a:p>
            <a:pPr indent="0" lvl="0" marL="0" rtl="0" algn="l">
              <a:spcBef>
                <a:spcPts val="0"/>
              </a:spcBef>
              <a:spcAft>
                <a:spcPts val="120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