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4"/>
  </p:notesMasterIdLst>
  <p:sldIdLst>
    <p:sldId id="288" r:id="rId2"/>
    <p:sldId id="289" r:id="rId3"/>
    <p:sldId id="290" r:id="rId4"/>
    <p:sldId id="291" r:id="rId5"/>
    <p:sldId id="292" r:id="rId6"/>
    <p:sldId id="294" r:id="rId7"/>
    <p:sldId id="293" r:id="rId8"/>
    <p:sldId id="295" r:id="rId9"/>
    <p:sldId id="296" r:id="rId10"/>
    <p:sldId id="297" r:id="rId11"/>
    <p:sldId id="298" r:id="rId12"/>
    <p:sldId id="299" r:id="rId13"/>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Lst>
  <p:sldSz cx="9144000" cy="5143500" type="screen16x9"/>
  <p:notesSz cx="6858000" cy="9144000"/>
  <p:embeddedFontLst>
    <p:embeddedFont>
      <p:font typeface="Century Gothic" panose="020B0502020202020204" pitchFamily="34" charset="0"/>
      <p:regular r:id="rId35"/>
      <p:bold r:id="rId36"/>
      <p:italic r:id="rId37"/>
      <p:boldItalic r:id="rId38"/>
    </p:embeddedFont>
    <p:embeddedFont>
      <p:font typeface="Chamberi Super Display" panose="02040503080505020303" pitchFamily="18" charset="0"/>
      <p:regular r:id="rId39"/>
    </p:embeddedFont>
    <p:embeddedFont>
      <p:font typeface="Wingdings 3" panose="05040102010807070707" pitchFamily="18" charset="2"/>
      <p:regular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92" d="100"/>
          <a:sy n="92" d="100"/>
        </p:scale>
        <p:origin x="75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5967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2708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6652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9381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428691bf6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428691bf6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428691bf6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428691bf6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1428691bf6a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1428691bf6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428691bf6a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428691bf6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428691bf6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428691bf6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28691bf6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28691bf6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2241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428691bf6a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428691bf6a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1428691bf6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1428691bf6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428691bf6a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428691bf6a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428691bf6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428691bf6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428691bf6a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1428691bf6a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428691bf6a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428691bf6a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428691bf6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428691bf6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428691bf6a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428691bf6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428691bf6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428691bf6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428691bf6a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428691bf6a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8629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428691bf6a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428691bf6a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428691bf6a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428691bf6a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0085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2114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2674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2218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7286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562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1541081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8675847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858863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66286622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1966953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371626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6170951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7408022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3480921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9155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88684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1909840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6971694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232529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2043380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5335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8/6/2022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6550595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8929384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4AAD347D-5ACD-4C99-B74B-A9C85AD731AF}" type="datetimeFigureOut">
              <a:rPr lang="en-US" dirty="0"/>
              <a:t>8/6/2022</a:t>
            </a:fld>
            <a:endParaRPr lang="en-US" dirty="0"/>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606448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156891" cy="303753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baseline="30000" dirty="0">
                <a:effectLst/>
                <a:latin typeface="Chamberi Super Display" panose="02040503080505020303" pitchFamily="18" charset="0"/>
              </a:rPr>
              <a:t>1</a:t>
            </a:r>
            <a:r>
              <a:rPr lang="en-US" sz="3200" b="1" dirty="0">
                <a:effectLst/>
                <a:latin typeface="Chamberi Super Display" panose="02040503080505020303" pitchFamily="18" charset="0"/>
              </a:rPr>
              <a:t> At that time Abijah the son of Jeroboam became sick. </a:t>
            </a:r>
            <a:r>
              <a:rPr lang="en-US" sz="3200" b="1" baseline="30000" dirty="0">
                <a:effectLst/>
                <a:latin typeface="Chamberi Super Display" panose="02040503080505020303" pitchFamily="18" charset="0"/>
              </a:rPr>
              <a:t>2 </a:t>
            </a:r>
            <a:r>
              <a:rPr lang="en-US" sz="3200" b="1" dirty="0">
                <a:effectLst/>
                <a:latin typeface="Chamberi Super Display" panose="02040503080505020303" pitchFamily="18" charset="0"/>
              </a:rPr>
              <a:t>And Jeroboam said to his wife, “Now arise and disguise yourself so that they will not know that you are the wife of Jeroboam, and go to Shiloh. Behold, </a:t>
            </a:r>
            <a:r>
              <a:rPr lang="en-US" sz="3200" b="1" dirty="0" err="1">
                <a:effectLst/>
                <a:latin typeface="Chamberi Super Display" panose="02040503080505020303" pitchFamily="18" charset="0"/>
              </a:rPr>
              <a:t>Ahijah</a:t>
            </a:r>
            <a:r>
              <a:rPr lang="en-US" sz="3200" b="1" dirty="0">
                <a:effectLst/>
                <a:latin typeface="Chamberi Super Display" panose="02040503080505020303" pitchFamily="18" charset="0"/>
              </a:rPr>
              <a:t> the prophet is there, who said regarding me that I would be king over this people.</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26419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2800" b="1" baseline="30000" dirty="0">
                <a:effectLst/>
                <a:latin typeface="Chamberi Super Display" panose="02040503080505020303" pitchFamily="18" charset="0"/>
              </a:rPr>
              <a:t>15 </a:t>
            </a:r>
            <a:r>
              <a:rPr lang="en-US" sz="2800" b="1" dirty="0">
                <a:effectLst/>
                <a:latin typeface="Chamberi Super Display" panose="02040503080505020303" pitchFamily="18" charset="0"/>
              </a:rPr>
              <a:t>“For the </a:t>
            </a:r>
            <a:r>
              <a:rPr lang="en-US" sz="2800" b="1" cap="small" dirty="0">
                <a:effectLst/>
                <a:latin typeface="Chamberi Super Display" panose="02040503080505020303" pitchFamily="18" charset="0"/>
              </a:rPr>
              <a:t>Lord</a:t>
            </a:r>
            <a:r>
              <a:rPr lang="en-US" sz="2800" b="1" dirty="0">
                <a:effectLst/>
                <a:latin typeface="Chamberi Super Display" panose="02040503080505020303" pitchFamily="18" charset="0"/>
              </a:rPr>
              <a:t> will strike Israel, just as a reed sways in the water; and He will uproot Israel from this good land which He gave to their fathers, and will scatter them beyond the Euphrates River, because they have made their </a:t>
            </a:r>
            <a:r>
              <a:rPr lang="en-US" sz="2800" b="1" dirty="0" err="1">
                <a:effectLst/>
                <a:latin typeface="Chamberi Super Display" panose="02040503080505020303" pitchFamily="18" charset="0"/>
              </a:rPr>
              <a:t>Asherim</a:t>
            </a:r>
            <a:r>
              <a:rPr lang="en-US" sz="2800" b="1" dirty="0">
                <a:effectLst/>
                <a:latin typeface="Chamberi Super Display" panose="02040503080505020303" pitchFamily="18" charset="0"/>
              </a:rPr>
              <a:t>, provoking the </a:t>
            </a:r>
            <a:r>
              <a:rPr lang="en-US" sz="2800" b="1" cap="small" dirty="0">
                <a:effectLst/>
                <a:latin typeface="Chamberi Super Display" panose="02040503080505020303" pitchFamily="18" charset="0"/>
              </a:rPr>
              <a:t>Lord</a:t>
            </a:r>
            <a:r>
              <a:rPr lang="en-US" sz="2800" b="1" dirty="0">
                <a:effectLst/>
                <a:latin typeface="Chamberi Super Display" panose="02040503080505020303" pitchFamily="18" charset="0"/>
              </a:rPr>
              <a:t> to anger. </a:t>
            </a:r>
            <a:r>
              <a:rPr lang="en-US" sz="2800" b="1" baseline="30000" dirty="0">
                <a:effectLst/>
                <a:latin typeface="Chamberi Super Display" panose="02040503080505020303" pitchFamily="18" charset="0"/>
              </a:rPr>
              <a:t>16 </a:t>
            </a:r>
            <a:r>
              <a:rPr lang="en-US" sz="2800" b="1" dirty="0">
                <a:effectLst/>
                <a:latin typeface="Chamberi Super Display" panose="02040503080505020303" pitchFamily="18" charset="0"/>
              </a:rPr>
              <a:t>He will give up Israel because of the sins of Jeroboam, which he committed and with which he misled Israel into sin.”</a:t>
            </a:r>
          </a:p>
        </p:txBody>
      </p:sp>
    </p:spTree>
    <p:extLst>
      <p:ext uri="{BB962C8B-B14F-4D97-AF65-F5344CB8AC3E}">
        <p14:creationId xmlns:p14="http://schemas.microsoft.com/office/powerpoint/2010/main" val="4095880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i="0" baseline="30000" dirty="0">
                <a:effectLst/>
                <a:latin typeface="Chamberi Super Display" panose="02040503080505020303" pitchFamily="18" charset="0"/>
              </a:rPr>
              <a:t>17 </a:t>
            </a:r>
            <a:r>
              <a:rPr lang="en-US" sz="3200" b="1" i="0" dirty="0">
                <a:effectLst/>
                <a:latin typeface="Chamberi Super Display" panose="02040503080505020303" pitchFamily="18" charset="0"/>
              </a:rPr>
              <a:t>Then Jeroboam’s wife arose and departed, and came to Tirzah. As she was entering the threshold of the house, the child died. </a:t>
            </a:r>
            <a:r>
              <a:rPr lang="en-US" sz="3200" b="1" i="0" baseline="30000" dirty="0">
                <a:effectLst/>
                <a:latin typeface="Chamberi Super Display" panose="02040503080505020303" pitchFamily="18" charset="0"/>
              </a:rPr>
              <a:t>18 </a:t>
            </a:r>
            <a:r>
              <a:rPr lang="en-US" sz="3200" b="1" i="0" dirty="0">
                <a:effectLst/>
                <a:latin typeface="Chamberi Super Display" panose="02040503080505020303" pitchFamily="18" charset="0"/>
              </a:rPr>
              <a:t>Then all Israel buried him and mourned for him, in accordance with the word of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which He had spoken through His servant </a:t>
            </a:r>
            <a:r>
              <a:rPr lang="en-US" sz="3200" b="1" i="0" dirty="0" err="1">
                <a:effectLst/>
                <a:latin typeface="Chamberi Super Display" panose="02040503080505020303" pitchFamily="18" charset="0"/>
              </a:rPr>
              <a:t>Ahijah</a:t>
            </a:r>
            <a:r>
              <a:rPr lang="en-US" sz="3200" b="1" i="0" dirty="0">
                <a:effectLst/>
                <a:latin typeface="Chamberi Super Display" panose="02040503080505020303" pitchFamily="18" charset="0"/>
              </a:rPr>
              <a:t> the prophet.</a:t>
            </a:r>
            <a:endParaRPr lang="en-US" sz="2800" b="1" dirty="0">
              <a:effectLst/>
              <a:latin typeface="Chamberi Super Display" panose="02040503080505020303" pitchFamily="18" charset="0"/>
            </a:endParaRPr>
          </a:p>
        </p:txBody>
      </p:sp>
    </p:spTree>
    <p:extLst>
      <p:ext uri="{BB962C8B-B14F-4D97-AF65-F5344CB8AC3E}">
        <p14:creationId xmlns:p14="http://schemas.microsoft.com/office/powerpoint/2010/main" val="2275131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baseline="30000" dirty="0">
                <a:effectLst/>
                <a:latin typeface="Chamberi Super Display" panose="02040503080505020303" pitchFamily="18" charset="0"/>
              </a:rPr>
              <a:t>19 </a:t>
            </a:r>
            <a:r>
              <a:rPr lang="en-US" sz="3200" b="1" dirty="0">
                <a:effectLst/>
                <a:latin typeface="Chamberi Super Display" panose="02040503080505020303" pitchFamily="18" charset="0"/>
              </a:rPr>
              <a:t>Now as for the rest of the acts of Jeroboam, how he made war and how he reigned, behold, they are written in the Book of the Chronicles of the Kings of Israel. </a:t>
            </a:r>
            <a:r>
              <a:rPr lang="en-US" sz="3200" b="1" baseline="30000" dirty="0">
                <a:effectLst/>
                <a:latin typeface="Chamberi Super Display" panose="02040503080505020303" pitchFamily="18" charset="0"/>
              </a:rPr>
              <a:t>20 </a:t>
            </a:r>
            <a:r>
              <a:rPr lang="en-US" sz="3200" b="1" dirty="0">
                <a:effectLst/>
                <a:latin typeface="Chamberi Super Display" panose="02040503080505020303" pitchFamily="18" charset="0"/>
              </a:rPr>
              <a:t>And the time that Jeroboam reigned was twenty-two years; and he lay down with his fathers, and his son Nadab reigned in his place.</a:t>
            </a:r>
          </a:p>
        </p:txBody>
      </p:sp>
    </p:spTree>
    <p:extLst>
      <p:ext uri="{BB962C8B-B14F-4D97-AF65-F5344CB8AC3E}">
        <p14:creationId xmlns:p14="http://schemas.microsoft.com/office/powerpoint/2010/main" val="2213541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Shape 53"/>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9143771" cy="35480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2815271"/>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64" name="Freeform: Shape 63">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41649"/>
            <a:ext cx="9144000" cy="2101851"/>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4" name="Google Shape;54;p13"/>
          <p:cNvSpPr txBox="1">
            <a:spLocks noGrp="1"/>
          </p:cNvSpPr>
          <p:nvPr>
            <p:ph type="ctrTitle"/>
          </p:nvPr>
        </p:nvSpPr>
        <p:spPr>
          <a:xfrm>
            <a:off x="724128" y="467678"/>
            <a:ext cx="7695743" cy="2642914"/>
          </a:xfrm>
          <a:prstGeom prst="rect">
            <a:avLst/>
          </a:prstGeom>
        </p:spPr>
        <p:txBody>
          <a:bodyPr spcFirstLastPara="1" lIns="91425" tIns="91425" rIns="91425" bIns="91425" anchorCtr="0">
            <a:normAutofit/>
          </a:bodyPr>
          <a:lstStyle/>
          <a:p>
            <a:pPr marL="0" lvl="0" indent="0" algn="ctr" rtl="0">
              <a:spcBef>
                <a:spcPts val="0"/>
              </a:spcBef>
              <a:spcAft>
                <a:spcPts val="0"/>
              </a:spcAft>
              <a:buClr>
                <a:schemeClr val="dk1"/>
              </a:buClr>
              <a:buSzPct val="26190"/>
              <a:buFont typeface="Arial"/>
              <a:buNone/>
            </a:pPr>
            <a:r>
              <a:rPr lang="en-US" sz="6000" b="1" dirty="0">
                <a:latin typeface="Chamberi Super Display" panose="02040503080505020303" pitchFamily="18" charset="0"/>
              </a:rPr>
              <a:t>Do we make God our Backup Plan</a:t>
            </a:r>
          </a:p>
        </p:txBody>
      </p:sp>
      <p:sp>
        <p:nvSpPr>
          <p:cNvPr id="55" name="Google Shape;55;p13"/>
          <p:cNvSpPr txBox="1">
            <a:spLocks noGrp="1"/>
          </p:cNvSpPr>
          <p:nvPr>
            <p:ph type="subTitle" idx="1"/>
          </p:nvPr>
        </p:nvSpPr>
        <p:spPr>
          <a:xfrm>
            <a:off x="724128" y="3583035"/>
            <a:ext cx="7695743" cy="907322"/>
          </a:xfrm>
          <a:prstGeom prst="rect">
            <a:avLst/>
          </a:prstGeom>
        </p:spPr>
        <p:txBody>
          <a:bodyPr spcFirstLastPara="1" lIns="91425" tIns="91425" rIns="91425" bIns="91425" anchorCtr="0">
            <a:normAutofit/>
          </a:bodyPr>
          <a:lstStyle/>
          <a:p>
            <a:pPr marL="0" lvl="0" indent="0" algn="ctr" rtl="0">
              <a:spcBef>
                <a:spcPts val="0"/>
              </a:spcBef>
              <a:spcAft>
                <a:spcPts val="600"/>
              </a:spcAft>
              <a:buClr>
                <a:schemeClr val="dk1"/>
              </a:buClr>
              <a:buSzPts val="1100"/>
              <a:buFont typeface="Arial"/>
              <a:buNone/>
            </a:pPr>
            <a:r>
              <a:rPr lang="en-US" sz="2800" b="1" dirty="0">
                <a:solidFill>
                  <a:schemeClr val="bg2"/>
                </a:solidFill>
                <a:latin typeface="Chamberi Super Display" panose="02040503080505020303" pitchFamily="18" charset="0"/>
              </a:rPr>
              <a:t>Sins of Jeroboam 1 Kings 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55">
                                            <p:txEl>
                                              <p:pRg st="0" end="0"/>
                                            </p:txEl>
                                          </p:spTgt>
                                        </p:tgtEl>
                                        <p:attrNameLst>
                                          <p:attrName>style.visibility</p:attrName>
                                        </p:attrNameLst>
                                      </p:cBhvr>
                                      <p:to>
                                        <p:strVal val="visible"/>
                                      </p:to>
                                    </p:set>
                                    <p:animEffect transition="in" filter="fade">
                                      <p:cBhvr>
                                        <p:cTn id="7" dur="400"/>
                                        <p:tgtEl>
                                          <p:spTgt spid="55">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54"/>
                                        </p:tgtEl>
                                        <p:attrNameLst>
                                          <p:attrName>style.visibility</p:attrName>
                                        </p:attrNameLst>
                                      </p:cBhvr>
                                      <p:to>
                                        <p:strVal val="visible"/>
                                      </p:to>
                                    </p:set>
                                    <p:animEffect transition="in" filter="fade">
                                      <p:cBhvr>
                                        <p:cTn id="10" dur="4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60" name="Google Shape;60;p14"/>
          <p:cNvSpPr txBox="1">
            <a:spLocks noGrp="1"/>
          </p:cNvSpPr>
          <p:nvPr>
            <p:ph type="title"/>
          </p:nvPr>
        </p:nvSpPr>
        <p:spPr>
          <a:xfrm>
            <a:off x="311700" y="445025"/>
            <a:ext cx="2949293"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Despair</a:t>
            </a:r>
            <a:endParaRPr sz="4400" b="1"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69" name="Google Shape;69;p1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3"/>
        <p:cNvGrpSpPr/>
        <p:nvPr/>
      </p:nvGrpSpPr>
      <p:grpSpPr>
        <a:xfrm>
          <a:off x="0" y="0"/>
          <a:ext cx="0" cy="0"/>
          <a:chOff x="0" y="0"/>
          <a:chExt cx="0" cy="0"/>
        </a:xfrm>
      </p:grpSpPr>
      <p:pic>
        <p:nvPicPr>
          <p:cNvPr id="81" name="Picture 80">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83" name="Picture 82">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85" name="Oval 84">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87" name="Picture 86">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89" name="Picture 88">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91" name="Rectangle 90">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3" name="Rectangle 92">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4" name="Google Shape;74;p16"/>
          <p:cNvSpPr txBox="1">
            <a:spLocks noGrp="1"/>
          </p:cNvSpPr>
          <p:nvPr>
            <p:ph type="title"/>
          </p:nvPr>
        </p:nvSpPr>
        <p:spPr>
          <a:xfrm>
            <a:off x="6143943" y="994410"/>
            <a:ext cx="2514282" cy="2299880"/>
          </a:xfrm>
          <a:prstGeom prst="rect">
            <a:avLst/>
          </a:prstGeom>
        </p:spPr>
        <p:txBody>
          <a:bodyPr spcFirstLastPara="1" vert="horz" lIns="91440" tIns="45720" rIns="91440" bIns="45720" rtlCol="0" anchor="b" anchorCtr="0">
            <a:normAutofit/>
          </a:bodyPr>
          <a:lstStyle/>
          <a:p>
            <a:pPr marL="0" lvl="0" indent="0" defTabSz="457200">
              <a:spcBef>
                <a:spcPct val="0"/>
              </a:spcBef>
              <a:spcAft>
                <a:spcPts val="0"/>
              </a:spcAft>
            </a:pPr>
            <a:r>
              <a:rPr lang="en-US" sz="4000" b="1" i="0" kern="1200" dirty="0">
                <a:solidFill>
                  <a:srgbClr val="EBEBEB"/>
                </a:solidFill>
                <a:latin typeface="Chamberi Super Display" panose="02040503080505020303" pitchFamily="18" charset="0"/>
              </a:rPr>
              <a:t>Hypocrisy</a:t>
            </a:r>
          </a:p>
        </p:txBody>
      </p:sp>
      <p:sp>
        <p:nvSpPr>
          <p:cNvPr id="95"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597760" y="0"/>
            <a:ext cx="419604" cy="2782230"/>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97" name="Freeform: Shape 96">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857465" cy="51435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9" name="Rectangle 98">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76" name="Google Shape;76;p16" descr="Text&#10;&#10;Description automatically generated"/>
          <p:cNvPicPr preferRelativeResize="0"/>
          <p:nvPr/>
        </p:nvPicPr>
        <p:blipFill>
          <a:blip r:embed="rId7"/>
          <a:stretch>
            <a:fillRect/>
          </a:stretch>
        </p:blipFill>
        <p:spPr>
          <a:xfrm>
            <a:off x="748586" y="485773"/>
            <a:ext cx="4171604" cy="4171604"/>
          </a:xfrm>
          <a:prstGeom prst="rect">
            <a:avLst/>
          </a:prstGeom>
          <a:noFill/>
          <a:effectLst/>
        </p:spPr>
      </p:pic>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0" y="0"/>
            <a:ext cx="9144000" cy="5143500"/>
          </a:xfrm>
          <a:prstGeom prst="rect">
            <a:avLst/>
          </a:prstGeom>
          <a:noFill/>
          <a:ln>
            <a:noFill/>
          </a:ln>
        </p:spPr>
      </p:pic>
      <p:sp>
        <p:nvSpPr>
          <p:cNvPr id="81" name="Google Shape;81;p17"/>
          <p:cNvSpPr txBox="1">
            <a:spLocks noGrp="1"/>
          </p:cNvSpPr>
          <p:nvPr>
            <p:ph type="title"/>
          </p:nvPr>
        </p:nvSpPr>
        <p:spPr>
          <a:xfrm>
            <a:off x="311700" y="445025"/>
            <a:ext cx="721282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What Prayer Should Be!</a:t>
            </a:r>
            <a:endParaRPr sz="4400" b="1"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90" name="Google Shape;90;p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88" name="Google Shape;88;p18"/>
          <p:cNvSpPr txBox="1">
            <a:spLocks noGrp="1"/>
          </p:cNvSpPr>
          <p:nvPr>
            <p:ph type="title"/>
          </p:nvPr>
        </p:nvSpPr>
        <p:spPr>
          <a:xfrm>
            <a:off x="311700" y="14757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Last Resort?</a:t>
            </a:r>
            <a:endParaRPr sz="4400" b="1"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
        <p:cNvGrpSpPr/>
        <p:nvPr/>
      </p:nvGrpSpPr>
      <p:grpSpPr>
        <a:xfrm>
          <a:off x="0" y="0"/>
          <a:ext cx="0" cy="0"/>
          <a:chOff x="0" y="0"/>
          <a:chExt cx="0" cy="0"/>
        </a:xfrm>
      </p:grpSpPr>
      <p:pic>
        <p:nvPicPr>
          <p:cNvPr id="101" name="Picture 10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03" name="Picture 10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05" name="Oval 10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7" name="Picture 10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09" name="Picture 10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11" name="Rectangle 11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3" name="Rectangle 11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5" name="Rectangle 11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19" name="Freeform: Shape 11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95" name="Google Shape;95;p19"/>
          <p:cNvSpPr txBox="1">
            <a:spLocks noGrp="1"/>
          </p:cNvSpPr>
          <p:nvPr>
            <p:ph type="title"/>
          </p:nvPr>
        </p:nvSpPr>
        <p:spPr>
          <a:xfrm>
            <a:off x="1141809" y="206902"/>
            <a:ext cx="7515225" cy="1050398"/>
          </a:xfrm>
          <a:prstGeom prst="rect">
            <a:avLst/>
          </a:prstGeom>
        </p:spPr>
        <p:txBody>
          <a:bodyPr spcFirstLastPara="1" vert="horz" lIns="91440" tIns="45720" rIns="91440" bIns="45720" rtlCol="0" anchor="ctr" anchorCtr="0">
            <a:noAutofit/>
          </a:bodyPr>
          <a:lstStyle/>
          <a:p>
            <a:pPr marL="0" lvl="0" indent="0" defTabSz="457200">
              <a:spcBef>
                <a:spcPct val="0"/>
              </a:spcBef>
              <a:spcAft>
                <a:spcPts val="0"/>
              </a:spcAft>
            </a:pPr>
            <a:r>
              <a:rPr lang="en-US" sz="4400" b="1" i="0" kern="1200" dirty="0">
                <a:solidFill>
                  <a:srgbClr val="FFFFFF"/>
                </a:solidFill>
                <a:latin typeface="Chamberi Super Display" panose="02040503080505020303" pitchFamily="18" charset="0"/>
              </a:rPr>
              <a:t>Great Leaders Follow God!</a:t>
            </a:r>
          </a:p>
        </p:txBody>
      </p:sp>
      <p:sp>
        <p:nvSpPr>
          <p:cNvPr id="96" name="Google Shape;96;p19"/>
          <p:cNvSpPr txBox="1">
            <a:spLocks noGrp="1"/>
          </p:cNvSpPr>
          <p:nvPr>
            <p:ph type="body" idx="1"/>
          </p:nvPr>
        </p:nvSpPr>
        <p:spPr>
          <a:xfrm>
            <a:off x="827484" y="2072640"/>
            <a:ext cx="7644487"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600" b="1" dirty="0">
                <a:latin typeface="Chamberi Super Display" panose="02040503080505020303" pitchFamily="18" charset="0"/>
              </a:rPr>
              <a:t>Hebrews 13:7 </a:t>
            </a:r>
          </a:p>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7</a:t>
            </a:r>
            <a:r>
              <a:rPr lang="en-US" sz="3200" b="1" dirty="0">
                <a:highlight>
                  <a:srgbClr val="FFFFFF"/>
                </a:highlight>
                <a:latin typeface="Chamberi Super Display" panose="02040503080505020303" pitchFamily="18" charset="0"/>
                <a:sym typeface="Roboto"/>
              </a:rPr>
              <a:t> Remember those who led you, who spoke the word of God to you; and considering the result of their conduct, imitate their faith. </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156891" cy="3037530"/>
          </a:xfrm>
          <a:prstGeom prst="rect">
            <a:avLst/>
          </a:prstGeom>
        </p:spPr>
        <p:txBody>
          <a:bodyPr spcFirstLastPara="1" wrap="square" lIns="91425" tIns="91425" rIns="91425" bIns="91425" anchor="t" anchorCtr="0">
            <a:noAutofit/>
          </a:bodyPr>
          <a:lstStyle/>
          <a:p>
            <a:pPr marL="114300" indent="0" algn="l">
              <a:buNone/>
            </a:pPr>
            <a:r>
              <a:rPr lang="en-US" sz="3200" b="1" i="0" baseline="30000" dirty="0">
                <a:effectLst/>
                <a:latin typeface="Chamberi Super Display" panose="02040503080505020303" pitchFamily="18" charset="0"/>
              </a:rPr>
              <a:t>3 </a:t>
            </a:r>
            <a:r>
              <a:rPr lang="en-US" sz="3200" b="1" i="0" dirty="0">
                <a:effectLst/>
                <a:latin typeface="Chamberi Super Display" panose="02040503080505020303" pitchFamily="18" charset="0"/>
              </a:rPr>
              <a:t>Take ten loaves with you, </a:t>
            </a:r>
            <a:r>
              <a:rPr lang="en-US" sz="3200" b="1" i="1" dirty="0">
                <a:effectLst/>
                <a:latin typeface="Chamberi Super Display" panose="02040503080505020303" pitchFamily="18" charset="0"/>
              </a:rPr>
              <a:t>some</a:t>
            </a:r>
            <a:r>
              <a:rPr lang="en-US" sz="3200" b="1" i="0" dirty="0">
                <a:effectLst/>
                <a:latin typeface="Chamberi Super Display" panose="02040503080505020303" pitchFamily="18" charset="0"/>
              </a:rPr>
              <a:t> pastries, and a jar of honey, and go to him. He will tell you what will happen to the boy.”</a:t>
            </a:r>
          </a:p>
          <a:p>
            <a:pPr marL="114300" indent="0" algn="l">
              <a:buNone/>
            </a:pPr>
            <a:r>
              <a:rPr lang="en-US" sz="3200" b="1" i="0" baseline="30000" dirty="0">
                <a:effectLst/>
                <a:latin typeface="Chamberi Super Display" panose="02040503080505020303" pitchFamily="18" charset="0"/>
              </a:rPr>
              <a:t>4 </a:t>
            </a:r>
            <a:r>
              <a:rPr lang="en-US" sz="3200" b="1" i="0" dirty="0">
                <a:effectLst/>
                <a:latin typeface="Chamberi Super Display" panose="02040503080505020303" pitchFamily="18" charset="0"/>
              </a:rPr>
              <a:t>And Jeroboam’s wife did so, and set out and went to Shiloh, and came to the house of </a:t>
            </a:r>
            <a:r>
              <a:rPr lang="en-US" sz="3200" b="1" i="0" dirty="0" err="1">
                <a:effectLst/>
                <a:latin typeface="Chamberi Super Display" panose="02040503080505020303" pitchFamily="18" charset="0"/>
              </a:rPr>
              <a:t>Ahijah</a:t>
            </a:r>
            <a:r>
              <a:rPr lang="en-US" sz="3200" b="1" i="0" dirty="0">
                <a:effectLst/>
                <a:latin typeface="Chamberi Super Display" panose="02040503080505020303" pitchFamily="18" charset="0"/>
              </a:rPr>
              <a:t>. Now </a:t>
            </a:r>
            <a:r>
              <a:rPr lang="en-US" sz="3200" b="1" i="0" dirty="0" err="1">
                <a:effectLst/>
                <a:latin typeface="Chamberi Super Display" panose="02040503080505020303" pitchFamily="18" charset="0"/>
              </a:rPr>
              <a:t>Ahijah</a:t>
            </a:r>
            <a:r>
              <a:rPr lang="en-US" sz="3200" b="1" i="0" dirty="0">
                <a:effectLst/>
                <a:latin typeface="Chamberi Super Display" panose="02040503080505020303" pitchFamily="18" charset="0"/>
              </a:rPr>
              <a:t> could not see because his eyes were glossy from his old age.</a:t>
            </a:r>
          </a:p>
        </p:txBody>
      </p:sp>
    </p:spTree>
    <p:extLst>
      <p:ext uri="{BB962C8B-B14F-4D97-AF65-F5344CB8AC3E}">
        <p14:creationId xmlns:p14="http://schemas.microsoft.com/office/powerpoint/2010/main" val="873710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0"/>
        <p:cNvGrpSpPr/>
        <p:nvPr/>
      </p:nvGrpSpPr>
      <p:grpSpPr>
        <a:xfrm>
          <a:off x="0" y="0"/>
          <a:ext cx="0" cy="0"/>
          <a:chOff x="0" y="0"/>
          <a:chExt cx="0" cy="0"/>
        </a:xfrm>
      </p:grpSpPr>
      <p:pic>
        <p:nvPicPr>
          <p:cNvPr id="107" name="Picture 10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09" name="Picture 10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11" name="Oval 1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13" name="Picture 1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15" name="Picture 1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17" name="Rectangle 1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9" name="Rectangle 1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1" name="Rectangle 1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25" name="Freeform: Shape 1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01" name="Google Shape;101;p20"/>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Clr>
                <a:schemeClr val="dk1"/>
              </a:buClr>
              <a:buSzPts val="1100"/>
            </a:pPr>
            <a:r>
              <a:rPr lang="en-US" sz="4400" b="1" i="0" kern="1200" dirty="0">
                <a:solidFill>
                  <a:srgbClr val="FFFFFF"/>
                </a:solidFill>
                <a:latin typeface="Chamberi Super Display" panose="02040503080505020303" pitchFamily="18" charset="0"/>
              </a:rPr>
              <a:t>Numbers 32:23</a:t>
            </a:r>
          </a:p>
        </p:txBody>
      </p:sp>
      <p:sp>
        <p:nvSpPr>
          <p:cNvPr id="102" name="Google Shape;102;p20"/>
          <p:cNvSpPr txBox="1">
            <a:spLocks noGrp="1"/>
          </p:cNvSpPr>
          <p:nvPr>
            <p:ph type="body" idx="1"/>
          </p:nvPr>
        </p:nvSpPr>
        <p:spPr>
          <a:xfrm>
            <a:off x="827484" y="2072640"/>
            <a:ext cx="6709905" cy="2613659"/>
          </a:xfrm>
          <a:prstGeom prst="rect">
            <a:avLst/>
          </a:prstGeom>
        </p:spPr>
        <p:txBody>
          <a:bodyPr spcFirstLastPara="1" vert="horz" lIns="91440" tIns="45720" rIns="91440" bIns="45720" rtlCol="0" anchorCtr="0">
            <a:norm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23</a:t>
            </a:r>
            <a:r>
              <a:rPr lang="en-US" sz="3200" b="1" dirty="0">
                <a:highlight>
                  <a:srgbClr val="FFFFFF"/>
                </a:highlight>
                <a:latin typeface="Chamberi Super Display" panose="02040503080505020303" pitchFamily="18" charset="0"/>
                <a:sym typeface="Roboto"/>
              </a:rPr>
              <a:t> But if ye will not do so, behold, ye have sinned against the Lord: and be sure your sin will find you out.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9" name="Google Shape;109;p21"/>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7" name="Google Shape;107;p21"/>
          <p:cNvSpPr txBox="1">
            <a:spLocks noGrp="1"/>
          </p:cNvSpPr>
          <p:nvPr>
            <p:ph type="title"/>
          </p:nvPr>
        </p:nvSpPr>
        <p:spPr>
          <a:xfrm>
            <a:off x="4836404" y="3606866"/>
            <a:ext cx="448063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Soothsayers and Magicians</a:t>
            </a:r>
            <a:endParaRPr sz="44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6" name="Google Shape;116;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4" name="Google Shape;114;p22"/>
          <p:cNvSpPr txBox="1">
            <a:spLocks noGrp="1"/>
          </p:cNvSpPr>
          <p:nvPr>
            <p:ph type="title"/>
          </p:nvPr>
        </p:nvSpPr>
        <p:spPr>
          <a:xfrm>
            <a:off x="91363" y="0"/>
            <a:ext cx="2387433"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Disguise</a:t>
            </a:r>
            <a:endParaRPr sz="4400" b="1" dirty="0">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
        <p:cNvGrpSpPr/>
        <p:nvPr/>
      </p:nvGrpSpPr>
      <p:grpSpPr>
        <a:xfrm>
          <a:off x="0" y="0"/>
          <a:ext cx="0" cy="0"/>
          <a:chOff x="0" y="0"/>
          <a:chExt cx="0" cy="0"/>
        </a:xfrm>
      </p:grpSpPr>
      <p:pic>
        <p:nvPicPr>
          <p:cNvPr id="127" name="Picture 12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29" name="Picture 12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31" name="Oval 13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3" name="Picture 13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35" name="Picture 13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37" name="Rectangle 13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1" name="Rectangle 14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5" name="Freeform: Shape 14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21" name="Google Shape;121;p23"/>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Clr>
                <a:schemeClr val="dk1"/>
              </a:buClr>
              <a:buSzPts val="1100"/>
            </a:pPr>
            <a:r>
              <a:rPr lang="en-US" sz="4400" b="1" i="0" kern="1200" dirty="0">
                <a:solidFill>
                  <a:srgbClr val="FFFFFF"/>
                </a:solidFill>
                <a:latin typeface="Chamberi Super Display" panose="02040503080505020303" pitchFamily="18" charset="0"/>
              </a:rPr>
              <a:t>1 Kings 14:6</a:t>
            </a:r>
          </a:p>
        </p:txBody>
      </p:sp>
      <p:sp>
        <p:nvSpPr>
          <p:cNvPr id="122" name="Google Shape;122;p23"/>
          <p:cNvSpPr txBox="1">
            <a:spLocks noGrp="1"/>
          </p:cNvSpPr>
          <p:nvPr>
            <p:ph type="body" idx="1"/>
          </p:nvPr>
        </p:nvSpPr>
        <p:spPr>
          <a:xfrm>
            <a:off x="827484" y="2072640"/>
            <a:ext cx="786482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6</a:t>
            </a:r>
            <a:r>
              <a:rPr lang="en-US" sz="3200" b="1" dirty="0">
                <a:highlight>
                  <a:srgbClr val="FFFFFF"/>
                </a:highlight>
                <a:latin typeface="Chamberi Super Display" panose="02040503080505020303" pitchFamily="18" charset="0"/>
                <a:sym typeface="Roboto"/>
              </a:rPr>
              <a:t> When </a:t>
            </a:r>
            <a:r>
              <a:rPr lang="en-US" sz="3200" b="1" dirty="0" err="1">
                <a:highlight>
                  <a:srgbClr val="FFFFFF"/>
                </a:highlight>
                <a:latin typeface="Chamberi Super Display" panose="02040503080505020303" pitchFamily="18" charset="0"/>
                <a:sym typeface="Roboto"/>
              </a:rPr>
              <a:t>Ahijah</a:t>
            </a:r>
            <a:r>
              <a:rPr lang="en-US" sz="3200" b="1" dirty="0">
                <a:highlight>
                  <a:srgbClr val="FFFFFF"/>
                </a:highlight>
                <a:latin typeface="Chamberi Super Display" panose="02040503080505020303" pitchFamily="18" charset="0"/>
                <a:sym typeface="Roboto"/>
              </a:rPr>
              <a:t> heard the sound of her feet coming in the doorway, he said, “Come in, wife of Jeroboam, why do you pretend to be another woman? For I am sent to you with a </a:t>
            </a:r>
            <a:r>
              <a:rPr lang="en-US" sz="3200" b="1" u="sng" dirty="0">
                <a:highlight>
                  <a:srgbClr val="FFFFFF"/>
                </a:highlight>
                <a:latin typeface="Chamberi Super Display" panose="02040503080505020303" pitchFamily="18" charset="0"/>
                <a:sym typeface="Roboto"/>
              </a:rPr>
              <a:t>harsh message</a:t>
            </a:r>
            <a:r>
              <a:rPr lang="en-US" sz="3200" b="1" dirty="0">
                <a:highlight>
                  <a:srgbClr val="FFFFFF"/>
                </a:highlight>
                <a:latin typeface="Chamberi Super Display" panose="02040503080505020303" pitchFamily="18" charset="0"/>
                <a:sym typeface="Roboto"/>
              </a:rPr>
              <a: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6"/>
        <p:cNvGrpSpPr/>
        <p:nvPr/>
      </p:nvGrpSpPr>
      <p:grpSpPr>
        <a:xfrm>
          <a:off x="0" y="0"/>
          <a:ext cx="0" cy="0"/>
          <a:chOff x="0" y="0"/>
          <a:chExt cx="0" cy="0"/>
        </a:xfrm>
      </p:grpSpPr>
      <p:pic>
        <p:nvPicPr>
          <p:cNvPr id="133" name="Picture 132">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35" name="Picture 134">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37" name="Oval 136">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9" name="Picture 138">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41" name="Picture 140">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3" name="Rectangle 142">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5" name="Rectangle 14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7" name="Rectangle 14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51" name="Freeform: Shape 15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27" name="Google Shape;127;p24"/>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Clr>
                <a:schemeClr val="dk1"/>
              </a:buClr>
              <a:buSzPts val="1100"/>
            </a:pPr>
            <a:r>
              <a:rPr lang="en-US" sz="4400" b="1" i="0" kern="1200" dirty="0">
                <a:solidFill>
                  <a:srgbClr val="FFFFFF"/>
                </a:solidFill>
                <a:latin typeface="Chamberi Super Display" panose="02040503080505020303" pitchFamily="18" charset="0"/>
              </a:rPr>
              <a:t>Psalms 139:1-2</a:t>
            </a:r>
          </a:p>
        </p:txBody>
      </p:sp>
      <p:sp>
        <p:nvSpPr>
          <p:cNvPr id="128" name="Google Shape;128;p24"/>
          <p:cNvSpPr txBox="1">
            <a:spLocks noGrp="1"/>
          </p:cNvSpPr>
          <p:nvPr>
            <p:ph type="body" idx="1"/>
          </p:nvPr>
        </p:nvSpPr>
        <p:spPr>
          <a:xfrm>
            <a:off x="827484" y="2072640"/>
            <a:ext cx="774382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Font typeface="Wingdings 3" charset="2"/>
              <a:buChar char=""/>
            </a:pPr>
            <a:r>
              <a:rPr lang="en-US" sz="3200" b="1" baseline="30000" dirty="0">
                <a:highlight>
                  <a:srgbClr val="FFFFFF"/>
                </a:highlight>
                <a:latin typeface="Chamberi Super Display" panose="02040503080505020303" pitchFamily="18" charset="0"/>
                <a:sym typeface="Roboto"/>
              </a:rPr>
              <a:t>1</a:t>
            </a:r>
            <a:r>
              <a:rPr lang="en-US" sz="3200" b="1" dirty="0">
                <a:highlight>
                  <a:srgbClr val="FFFFFF"/>
                </a:highlight>
                <a:latin typeface="Chamberi Super Display" panose="02040503080505020303" pitchFamily="18" charset="0"/>
                <a:sym typeface="Roboto"/>
              </a:rPr>
              <a:t> O Lord, You have searched me and known me.</a:t>
            </a:r>
          </a:p>
          <a:p>
            <a:pPr marL="0" lvl="0" indent="0" defTabSz="457200">
              <a:spcBef>
                <a:spcPts val="1000"/>
              </a:spcBef>
              <a:buSzPct val="80000"/>
              <a:buFont typeface="Wingdings 3" charset="2"/>
              <a:buChar char=""/>
            </a:pPr>
            <a:r>
              <a:rPr lang="en-US" sz="3200" b="1" baseline="30000" dirty="0">
                <a:highlight>
                  <a:srgbClr val="FFFFFF"/>
                </a:highlight>
                <a:latin typeface="Chamberi Super Display" panose="02040503080505020303" pitchFamily="18" charset="0"/>
                <a:sym typeface="Roboto"/>
              </a:rPr>
              <a:t>2</a:t>
            </a:r>
            <a:r>
              <a:rPr lang="en-US" sz="3200" b="1" dirty="0">
                <a:highlight>
                  <a:srgbClr val="FFFFFF"/>
                </a:highlight>
                <a:latin typeface="Chamberi Super Display" panose="02040503080505020303" pitchFamily="18" charset="0"/>
                <a:sym typeface="Roboto"/>
              </a:rPr>
              <a:t> You know when I sit down and when I rise up;</a:t>
            </a:r>
          </a:p>
          <a:p>
            <a:pPr marL="0" lvl="0" indent="0" defTabSz="457200">
              <a:spcBef>
                <a:spcPts val="1000"/>
              </a:spcBef>
              <a:buSzPct val="80000"/>
              <a:buFont typeface="Wingdings 3" charset="2"/>
              <a:buChar char=""/>
            </a:pPr>
            <a:r>
              <a:rPr lang="en-US" sz="3200" b="1" dirty="0">
                <a:highlight>
                  <a:srgbClr val="FFFFFF"/>
                </a:highlight>
                <a:latin typeface="Chamberi Super Display" panose="02040503080505020303" pitchFamily="18" charset="0"/>
                <a:sym typeface="Roboto"/>
              </a:rPr>
              <a:t>You understand my thought from afar.</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2"/>
        <p:cNvGrpSpPr/>
        <p:nvPr/>
      </p:nvGrpSpPr>
      <p:grpSpPr>
        <a:xfrm>
          <a:off x="0" y="0"/>
          <a:ext cx="0" cy="0"/>
          <a:chOff x="0" y="0"/>
          <a:chExt cx="0" cy="0"/>
        </a:xfrm>
      </p:grpSpPr>
      <p:pic>
        <p:nvPicPr>
          <p:cNvPr id="139" name="Picture 13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41" name="Picture 14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43" name="Oval 14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5" name="Picture 14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47" name="Picture 14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9" name="Rectangle 14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1" name="Rectangle 15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53" name="Rectangle 15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57" name="Freeform: Shape 15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33" name="Google Shape;133;p25"/>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pPr>
            <a:r>
              <a:rPr lang="en-US" sz="4400" b="1" i="0" kern="1200" dirty="0">
                <a:solidFill>
                  <a:srgbClr val="FFFFFF"/>
                </a:solidFill>
                <a:latin typeface="Chamberi Super Display" panose="02040503080505020303" pitchFamily="18" charset="0"/>
              </a:rPr>
              <a:t>Hebrews 4:13</a:t>
            </a:r>
          </a:p>
        </p:txBody>
      </p:sp>
      <p:sp>
        <p:nvSpPr>
          <p:cNvPr id="134" name="Google Shape;134;p25"/>
          <p:cNvSpPr txBox="1">
            <a:spLocks noGrp="1"/>
          </p:cNvSpPr>
          <p:nvPr>
            <p:ph type="body" idx="1"/>
          </p:nvPr>
        </p:nvSpPr>
        <p:spPr>
          <a:xfrm>
            <a:off x="827484" y="2072640"/>
            <a:ext cx="765550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13</a:t>
            </a:r>
            <a:r>
              <a:rPr lang="en-US" sz="3200" b="1" dirty="0">
                <a:highlight>
                  <a:srgbClr val="FFFFFF"/>
                </a:highlight>
                <a:latin typeface="Chamberi Super Display" panose="02040503080505020303" pitchFamily="18" charset="0"/>
                <a:sym typeface="Roboto"/>
              </a:rPr>
              <a:t> And there is no creature hidden from His sight, but all things are open and laid bare to the eyes of Him with whom we have to do.</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p:cNvGrpSpPr/>
        <p:nvPr/>
      </p:nvGrpSpPr>
      <p:grpSpPr>
        <a:xfrm>
          <a:off x="0" y="0"/>
          <a:ext cx="0" cy="0"/>
          <a:chOff x="0" y="0"/>
          <a:chExt cx="0" cy="0"/>
        </a:xfrm>
      </p:grpSpPr>
      <p:pic>
        <p:nvPicPr>
          <p:cNvPr id="145" name="Picture 144">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47" name="Picture 146">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49" name="Oval 148">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1" name="Picture 150">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53" name="Picture 152">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55" name="Rectangle 154">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7" name="Rectangle 156">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59" name="Rectangle 158">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1"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63" name="Freeform: Shape 162">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39" name="Google Shape;139;p26"/>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Clr>
                <a:schemeClr val="dk1"/>
              </a:buClr>
              <a:buSzPts val="1100"/>
            </a:pPr>
            <a:r>
              <a:rPr lang="en-US" sz="4400" b="1" i="0" kern="1200" dirty="0">
                <a:solidFill>
                  <a:srgbClr val="FFFFFF"/>
                </a:solidFill>
                <a:latin typeface="Chamberi Super Display" panose="02040503080505020303" pitchFamily="18" charset="0"/>
                <a:sym typeface="Roboto"/>
              </a:rPr>
              <a:t>Hebrews 10:25</a:t>
            </a:r>
            <a:endParaRPr lang="en-US" sz="4400" b="1" i="0" kern="1200" dirty="0">
              <a:solidFill>
                <a:srgbClr val="FFFFFF"/>
              </a:solidFill>
              <a:latin typeface="Chamberi Super Display" panose="02040503080505020303" pitchFamily="18" charset="0"/>
            </a:endParaRPr>
          </a:p>
        </p:txBody>
      </p:sp>
      <p:sp>
        <p:nvSpPr>
          <p:cNvPr id="140" name="Google Shape;140;p26"/>
          <p:cNvSpPr txBox="1">
            <a:spLocks noGrp="1"/>
          </p:cNvSpPr>
          <p:nvPr>
            <p:ph type="body" idx="1"/>
          </p:nvPr>
        </p:nvSpPr>
        <p:spPr>
          <a:xfrm>
            <a:off x="827484" y="2072640"/>
            <a:ext cx="789787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25</a:t>
            </a:r>
            <a:r>
              <a:rPr lang="en-US" sz="3200" b="1" dirty="0">
                <a:highlight>
                  <a:srgbClr val="FFFFFF"/>
                </a:highlight>
                <a:latin typeface="Chamberi Super Display" panose="02040503080505020303" pitchFamily="18" charset="0"/>
                <a:sym typeface="Roboto"/>
              </a:rPr>
              <a:t> not forsaking our own assembling together, as is the habit of some, but encouraging one another; and all the more as you see the day drawing near.</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4"/>
        <p:cNvGrpSpPr/>
        <p:nvPr/>
      </p:nvGrpSpPr>
      <p:grpSpPr>
        <a:xfrm>
          <a:off x="0" y="0"/>
          <a:ext cx="0" cy="0"/>
          <a:chOff x="0" y="0"/>
          <a:chExt cx="0" cy="0"/>
        </a:xfrm>
      </p:grpSpPr>
      <p:pic>
        <p:nvPicPr>
          <p:cNvPr id="151" name="Picture 15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53" name="Picture 15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55" name="Oval 15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7" name="Picture 15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59" name="Picture 15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61" name="Rectangle 16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3" name="Rectangle 16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5" name="Rectangle 16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69" name="Freeform: Shape 16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45" name="Google Shape;145;p27"/>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SzPts val="990"/>
            </a:pPr>
            <a:r>
              <a:rPr lang="en-US" sz="4400" b="1" i="0" kern="1200" dirty="0">
                <a:solidFill>
                  <a:srgbClr val="FFFFFF"/>
                </a:solidFill>
                <a:latin typeface="Chamberi Super Display" panose="02040503080505020303" pitchFamily="18" charset="0"/>
              </a:rPr>
              <a:t>1 Kings 14:12</a:t>
            </a:r>
          </a:p>
        </p:txBody>
      </p:sp>
      <p:sp>
        <p:nvSpPr>
          <p:cNvPr id="146" name="Google Shape;146;p27"/>
          <p:cNvSpPr txBox="1">
            <a:spLocks noGrp="1"/>
          </p:cNvSpPr>
          <p:nvPr>
            <p:ph type="body" idx="1"/>
          </p:nvPr>
        </p:nvSpPr>
        <p:spPr>
          <a:xfrm>
            <a:off x="827484" y="2072640"/>
            <a:ext cx="786482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12</a:t>
            </a:r>
            <a:r>
              <a:rPr lang="en-US" sz="3200" b="1" dirty="0">
                <a:highlight>
                  <a:srgbClr val="FFFFFF"/>
                </a:highlight>
                <a:latin typeface="Chamberi Super Display" panose="02040503080505020303" pitchFamily="18" charset="0"/>
                <a:sym typeface="Roboto"/>
              </a:rPr>
              <a:t> Now you, arise, go to your house. When your feet enter the city the child will die.</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145"/>
                                        </p:tgtEl>
                                        <p:attrNameLst>
                                          <p:attrName>style.visibility</p:attrName>
                                        </p:attrNameLst>
                                      </p:cBhvr>
                                      <p:to>
                                        <p:strVal val="visible"/>
                                      </p:to>
                                    </p:set>
                                    <p:animEffect transition="in" filter="fade">
                                      <p:cBhvr>
                                        <p:cTn id="7" dur="7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0"/>
        <p:cNvGrpSpPr/>
        <p:nvPr/>
      </p:nvGrpSpPr>
      <p:grpSpPr>
        <a:xfrm>
          <a:off x="0" y="0"/>
          <a:ext cx="0" cy="0"/>
          <a:chOff x="0" y="0"/>
          <a:chExt cx="0" cy="0"/>
        </a:xfrm>
      </p:grpSpPr>
      <p:pic>
        <p:nvPicPr>
          <p:cNvPr id="157" name="Picture 15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59" name="Picture 15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61" name="Oval 16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3" name="Picture 16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65" name="Picture 16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67" name="Rectangle 16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9" name="Rectangle 16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1" name="Rectangle 17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75" name="Freeform: Shape 17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51" name="Google Shape;151;p28"/>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Clr>
                <a:schemeClr val="dk1"/>
              </a:buClr>
              <a:buSzPts val="1100"/>
            </a:pPr>
            <a:r>
              <a:rPr lang="en-US" sz="4400" b="1" i="0" kern="1200" dirty="0">
                <a:solidFill>
                  <a:srgbClr val="FFFFFF"/>
                </a:solidFill>
                <a:latin typeface="Chamberi Super Display" panose="02040503080505020303" pitchFamily="18" charset="0"/>
                <a:sym typeface="Roboto"/>
              </a:rPr>
              <a:t>1 Kings 14:9</a:t>
            </a:r>
            <a:endParaRPr lang="en-US" sz="4400" b="1" i="0" kern="1200" dirty="0">
              <a:solidFill>
                <a:srgbClr val="FFFFFF"/>
              </a:solidFill>
              <a:latin typeface="Chamberi Super Display" panose="02040503080505020303" pitchFamily="18" charset="0"/>
            </a:endParaRPr>
          </a:p>
        </p:txBody>
      </p:sp>
      <p:sp>
        <p:nvSpPr>
          <p:cNvPr id="152" name="Google Shape;152;p28"/>
          <p:cNvSpPr txBox="1">
            <a:spLocks noGrp="1"/>
          </p:cNvSpPr>
          <p:nvPr>
            <p:ph type="body" idx="1"/>
          </p:nvPr>
        </p:nvSpPr>
        <p:spPr>
          <a:xfrm>
            <a:off x="827484" y="2072640"/>
            <a:ext cx="7930926"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9</a:t>
            </a:r>
            <a:r>
              <a:rPr lang="en-US" sz="3200" b="1" dirty="0">
                <a:highlight>
                  <a:srgbClr val="FFFFFF"/>
                </a:highlight>
                <a:latin typeface="Chamberi Super Display" panose="02040503080505020303" pitchFamily="18" charset="0"/>
                <a:sym typeface="Roboto"/>
              </a:rPr>
              <a:t> you also have done more evil than all who were before you, and have gone and made for yourself other gods and molten images to provoke Me to anger, and have cast Me behind your back-    </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6"/>
        <p:cNvGrpSpPr/>
        <p:nvPr/>
      </p:nvGrpSpPr>
      <p:grpSpPr>
        <a:xfrm>
          <a:off x="0" y="0"/>
          <a:ext cx="0" cy="0"/>
          <a:chOff x="0" y="0"/>
          <a:chExt cx="0" cy="0"/>
        </a:xfrm>
      </p:grpSpPr>
      <p:pic>
        <p:nvPicPr>
          <p:cNvPr id="163" name="Picture 162">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65" name="Picture 164">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67" name="Oval 166">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9" name="Picture 168">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71" name="Picture 170">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73" name="Rectangle 172">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5" name="Rectangle 17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7" name="Rectangle 17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81" name="Freeform: Shape 18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57" name="Google Shape;157;p29"/>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buSzPts val="990"/>
            </a:pPr>
            <a:r>
              <a:rPr lang="en-US" sz="4400" b="1" i="0" kern="1200" dirty="0">
                <a:solidFill>
                  <a:srgbClr val="FFFFFF"/>
                </a:solidFill>
                <a:latin typeface="Chamberi Super Display" panose="02040503080505020303" pitchFamily="18" charset="0"/>
              </a:rPr>
              <a:t>1 Kings 14:13</a:t>
            </a:r>
          </a:p>
        </p:txBody>
      </p:sp>
      <p:sp>
        <p:nvSpPr>
          <p:cNvPr id="158" name="Google Shape;158;p29"/>
          <p:cNvSpPr txBox="1">
            <a:spLocks noGrp="1"/>
          </p:cNvSpPr>
          <p:nvPr>
            <p:ph type="body" idx="1"/>
          </p:nvPr>
        </p:nvSpPr>
        <p:spPr>
          <a:xfrm>
            <a:off x="827484" y="2072640"/>
            <a:ext cx="774382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13</a:t>
            </a:r>
            <a:r>
              <a:rPr lang="en-US" sz="3200" b="1" dirty="0">
                <a:highlight>
                  <a:srgbClr val="FFFFFF"/>
                </a:highlight>
                <a:latin typeface="Chamberi Super Display" panose="02040503080505020303" pitchFamily="18" charset="0"/>
                <a:sym typeface="Roboto"/>
              </a:rPr>
              <a:t> All Israel shall mourn for him and bury him, for he alone of Jeroboam’s family will come to the grave, because in him something good was found toward the Lord God of Israel in the house of Jeroboam.</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156891" cy="3037530"/>
          </a:xfrm>
          <a:prstGeom prst="rect">
            <a:avLst/>
          </a:prstGeom>
        </p:spPr>
        <p:txBody>
          <a:bodyPr spcFirstLastPara="1" wrap="square" lIns="91425" tIns="91425" rIns="91425" bIns="91425" anchor="t" anchorCtr="0">
            <a:noAutofit/>
          </a:bodyPr>
          <a:lstStyle/>
          <a:p>
            <a:pPr marL="114300" indent="0" algn="l">
              <a:buNone/>
            </a:pPr>
            <a:r>
              <a:rPr lang="en-US" sz="3200" b="1" i="0" dirty="0">
                <a:effectLst/>
                <a:latin typeface="Chamberi Super Display" panose="02040503080505020303" pitchFamily="18" charset="0"/>
              </a:rPr>
              <a:t> </a:t>
            </a:r>
            <a:r>
              <a:rPr lang="en-US" sz="3200" b="1" i="0" baseline="30000" dirty="0">
                <a:effectLst/>
                <a:latin typeface="Chamberi Super Display" panose="02040503080505020303" pitchFamily="18" charset="0"/>
              </a:rPr>
              <a:t>5 </a:t>
            </a:r>
            <a:r>
              <a:rPr lang="en-US" sz="3200" b="1" i="0" dirty="0">
                <a:effectLst/>
                <a:latin typeface="Chamberi Super Display" panose="02040503080505020303" pitchFamily="18" charset="0"/>
              </a:rPr>
              <a:t>Now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had said to </a:t>
            </a:r>
            <a:r>
              <a:rPr lang="en-US" sz="3200" b="1" i="0" dirty="0" err="1">
                <a:effectLst/>
                <a:latin typeface="Chamberi Super Display" panose="02040503080505020303" pitchFamily="18" charset="0"/>
              </a:rPr>
              <a:t>Ahijah</a:t>
            </a:r>
            <a:r>
              <a:rPr lang="en-US" sz="3200" b="1" i="0" dirty="0">
                <a:effectLst/>
                <a:latin typeface="Chamberi Super Display" panose="02040503080505020303" pitchFamily="18" charset="0"/>
              </a:rPr>
              <a:t>, “Behold, the wife of Jeroboam is coming to inquire of you about her son, because he is sick. You shall say such and such to her, for it will be when she arrives, that she is going to make herself unrecognizable.”</a:t>
            </a:r>
          </a:p>
        </p:txBody>
      </p:sp>
    </p:spTree>
    <p:extLst>
      <p:ext uri="{BB962C8B-B14F-4D97-AF65-F5344CB8AC3E}">
        <p14:creationId xmlns:p14="http://schemas.microsoft.com/office/powerpoint/2010/main" val="27142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2"/>
        <p:cNvGrpSpPr/>
        <p:nvPr/>
      </p:nvGrpSpPr>
      <p:grpSpPr>
        <a:xfrm>
          <a:off x="0" y="0"/>
          <a:ext cx="0" cy="0"/>
          <a:chOff x="0" y="0"/>
          <a:chExt cx="0" cy="0"/>
        </a:xfrm>
      </p:grpSpPr>
      <p:pic>
        <p:nvPicPr>
          <p:cNvPr id="169" name="Picture 16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71" name="Picture 17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73" name="Oval 17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5" name="Picture 17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77" name="Picture 17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79" name="Rectangle 17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1" name="Rectangle 18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83" name="Rectangle 18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87" name="Freeform: Shape 18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63" name="Google Shape;163;p30"/>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algn="ctr" defTabSz="457200">
              <a:spcBef>
                <a:spcPct val="0"/>
              </a:spcBef>
              <a:spcAft>
                <a:spcPts val="0"/>
              </a:spcAft>
            </a:pPr>
            <a:r>
              <a:rPr lang="en-US" sz="4400" b="1" i="0" kern="1200" dirty="0">
                <a:solidFill>
                  <a:srgbClr val="FFFFFF"/>
                </a:solidFill>
                <a:latin typeface="Chamberi Super Display" panose="02040503080505020303" pitchFamily="18" charset="0"/>
              </a:rPr>
              <a:t>1 Kings 14:14</a:t>
            </a:r>
          </a:p>
        </p:txBody>
      </p:sp>
      <p:sp>
        <p:nvSpPr>
          <p:cNvPr id="164" name="Google Shape;164;p30"/>
          <p:cNvSpPr txBox="1">
            <a:spLocks noGrp="1"/>
          </p:cNvSpPr>
          <p:nvPr>
            <p:ph type="body" idx="1"/>
          </p:nvPr>
        </p:nvSpPr>
        <p:spPr>
          <a:xfrm>
            <a:off x="827484" y="2072640"/>
            <a:ext cx="7644487"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14</a:t>
            </a:r>
            <a:r>
              <a:rPr lang="en-US" sz="3200" b="1" dirty="0">
                <a:highlight>
                  <a:srgbClr val="FFFFFF"/>
                </a:highlight>
                <a:latin typeface="Chamberi Super Display" panose="02040503080505020303" pitchFamily="18" charset="0"/>
                <a:sym typeface="Roboto"/>
              </a:rPr>
              <a:t> Moreover, the Lord will raise up for Himself a king over Israel who will cut off the house of Jeroboam this day and from now on.</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8"/>
        <p:cNvGrpSpPr/>
        <p:nvPr/>
      </p:nvGrpSpPr>
      <p:grpSpPr>
        <a:xfrm>
          <a:off x="0" y="0"/>
          <a:ext cx="0" cy="0"/>
          <a:chOff x="0" y="0"/>
          <a:chExt cx="0" cy="0"/>
        </a:xfrm>
      </p:grpSpPr>
      <p:pic>
        <p:nvPicPr>
          <p:cNvPr id="175" name="Picture 174">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77" name="Picture 176">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79" name="Oval 178">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81" name="Picture 180">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83" name="Picture 182">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85" name="Rectangle 184">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7" name="Rectangle 186">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89" name="Rectangle 188">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1"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93" name="Freeform: Shape 192">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69" name="Google Shape;169;p31"/>
          <p:cNvSpPr txBox="1">
            <a:spLocks noGrp="1"/>
          </p:cNvSpPr>
          <p:nvPr>
            <p:ph type="title"/>
          </p:nvPr>
        </p:nvSpPr>
        <p:spPr>
          <a:xfrm>
            <a:off x="570904" y="340643"/>
            <a:ext cx="8019061" cy="1159323"/>
          </a:xfrm>
          <a:prstGeom prst="rect">
            <a:avLst/>
          </a:prstGeom>
        </p:spPr>
        <p:txBody>
          <a:bodyPr spcFirstLastPara="1" vert="horz" lIns="91440" tIns="45720" rIns="91440" bIns="45720" rtlCol="0" anchor="ctr" anchorCtr="0">
            <a:noAutofit/>
          </a:bodyPr>
          <a:lstStyle/>
          <a:p>
            <a:pPr marL="0" lvl="0" indent="0" algn="ctr" defTabSz="457200">
              <a:lnSpc>
                <a:spcPct val="90000"/>
              </a:lnSpc>
              <a:spcBef>
                <a:spcPct val="0"/>
              </a:spcBef>
              <a:spcAft>
                <a:spcPts val="0"/>
              </a:spcAft>
              <a:buClr>
                <a:schemeClr val="dk1"/>
              </a:buClr>
              <a:buSzPts val="1100"/>
            </a:pPr>
            <a:r>
              <a:rPr lang="en-US" sz="3600" b="1" i="0" kern="1200" dirty="0">
                <a:solidFill>
                  <a:srgbClr val="FFFFFF"/>
                </a:solidFill>
                <a:latin typeface="+mj-lt"/>
                <a:ea typeface="+mj-ea"/>
                <a:cs typeface="+mj-cs"/>
                <a:sym typeface="Roboto"/>
              </a:rPr>
              <a:t>What can we take from this lesson:</a:t>
            </a:r>
            <a:endParaRPr lang="en-US" sz="3600" b="1" i="0" kern="1200" dirty="0">
              <a:solidFill>
                <a:srgbClr val="FFFFFF"/>
              </a:solidFill>
              <a:latin typeface="+mj-lt"/>
              <a:ea typeface="+mj-ea"/>
              <a:cs typeface="+mj-cs"/>
            </a:endParaRPr>
          </a:p>
        </p:txBody>
      </p:sp>
      <p:sp>
        <p:nvSpPr>
          <p:cNvPr id="170" name="Google Shape;170;p31"/>
          <p:cNvSpPr txBox="1">
            <a:spLocks noGrp="1"/>
          </p:cNvSpPr>
          <p:nvPr>
            <p:ph type="body" idx="1"/>
          </p:nvPr>
        </p:nvSpPr>
        <p:spPr>
          <a:xfrm>
            <a:off x="-313" y="1802926"/>
            <a:ext cx="9144313" cy="2613659"/>
          </a:xfrm>
          <a:prstGeom prst="rect">
            <a:avLst/>
          </a:prstGeom>
        </p:spPr>
        <p:txBody>
          <a:bodyPr spcFirstLastPara="1" vert="horz" lIns="91440" tIns="45720" rIns="91440" bIns="45720" rtlCol="0" anchorCtr="0">
            <a:noAutofit/>
          </a:bodyPr>
          <a:lstStyle/>
          <a:p>
            <a:pPr marL="457200" lvl="0" indent="-39370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We cannot hide from God!  There is a consequence for sin!</a:t>
            </a:r>
          </a:p>
          <a:p>
            <a:pPr marL="457200" lvl="0" indent="-39370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God is our God in good times and bad. </a:t>
            </a:r>
          </a:p>
          <a:p>
            <a:pPr marL="457200" lvl="0" indent="-39370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His response relies on the relationship we have with him.</a:t>
            </a:r>
          </a:p>
          <a:p>
            <a:pPr marL="457200" lvl="0" indent="-39370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He will not be our back up plan. 1 Thessalonians 5:17  “Pray without ceasing!”</a:t>
            </a:r>
            <a:endParaRPr lang="en-US" sz="28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
                                            <p:txEl>
                                              <p:pRg st="0" end="0"/>
                                            </p:txEl>
                                          </p:spTgt>
                                        </p:tgtEl>
                                        <p:attrNameLst>
                                          <p:attrName>style.visibility</p:attrName>
                                        </p:attrNameLst>
                                      </p:cBhvr>
                                      <p:to>
                                        <p:strVal val="visible"/>
                                      </p:to>
                                    </p:set>
                                    <p:animEffect transition="in" filter="fade">
                                      <p:cBhvr>
                                        <p:cTn id="7" dur="500"/>
                                        <p:tgtEl>
                                          <p:spTgt spid="1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0">
                                            <p:txEl>
                                              <p:pRg st="1" end="1"/>
                                            </p:txEl>
                                          </p:spTgt>
                                        </p:tgtEl>
                                        <p:attrNameLst>
                                          <p:attrName>style.visibility</p:attrName>
                                        </p:attrNameLst>
                                      </p:cBhvr>
                                      <p:to>
                                        <p:strVal val="visible"/>
                                      </p:to>
                                    </p:set>
                                    <p:animEffect transition="in" filter="fade">
                                      <p:cBhvr>
                                        <p:cTn id="12" dur="500"/>
                                        <p:tgtEl>
                                          <p:spTgt spid="17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0">
                                            <p:txEl>
                                              <p:pRg st="2" end="2"/>
                                            </p:txEl>
                                          </p:spTgt>
                                        </p:tgtEl>
                                        <p:attrNameLst>
                                          <p:attrName>style.visibility</p:attrName>
                                        </p:attrNameLst>
                                      </p:cBhvr>
                                      <p:to>
                                        <p:strVal val="visible"/>
                                      </p:to>
                                    </p:set>
                                    <p:animEffect transition="in" filter="fade">
                                      <p:cBhvr>
                                        <p:cTn id="17" dur="500"/>
                                        <p:tgtEl>
                                          <p:spTgt spid="17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0">
                                            <p:txEl>
                                              <p:pRg st="3" end="3"/>
                                            </p:txEl>
                                          </p:spTgt>
                                        </p:tgtEl>
                                        <p:attrNameLst>
                                          <p:attrName>style.visibility</p:attrName>
                                        </p:attrNameLst>
                                      </p:cBhvr>
                                      <p:to>
                                        <p:strVal val="visible"/>
                                      </p:to>
                                    </p:set>
                                    <p:animEffect transition="in" filter="fade">
                                      <p:cBhvr>
                                        <p:cTn id="22" dur="500"/>
                                        <p:tgtEl>
                                          <p:spTgt spid="17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ign, sunset, silhouette&#10;&#10;Description automatically generated">
            <a:extLst>
              <a:ext uri="{FF2B5EF4-FFF2-40B4-BE49-F238E27FC236}">
                <a16:creationId xmlns:a16="http://schemas.microsoft.com/office/drawing/2014/main" id="{DCD39007-52F6-9DC3-499C-458C9F241371}"/>
              </a:ext>
            </a:extLst>
          </p:cNvPr>
          <p:cNvPicPr>
            <a:picLocks noChangeAspect="1"/>
          </p:cNvPicPr>
          <p:nvPr/>
        </p:nvPicPr>
        <p:blipFill>
          <a:blip r:embed="rId2"/>
          <a:stretch>
            <a:fillRect/>
          </a:stretch>
        </p:blipFill>
        <p:spPr>
          <a:xfrm>
            <a:off x="0" y="7289"/>
            <a:ext cx="9144000" cy="5562238"/>
          </a:xfrm>
          <a:prstGeom prst="rect">
            <a:avLst/>
          </a:prstGeom>
        </p:spPr>
      </p:pic>
    </p:spTree>
    <p:extLst>
      <p:ext uri="{BB962C8B-B14F-4D97-AF65-F5344CB8AC3E}">
        <p14:creationId xmlns:p14="http://schemas.microsoft.com/office/powerpoint/2010/main" val="3522452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baseline="30000" dirty="0">
                <a:effectLst/>
                <a:latin typeface="Chamberi Super Display" panose="02040503080505020303" pitchFamily="18" charset="0"/>
              </a:rPr>
              <a:t>6 </a:t>
            </a:r>
            <a:r>
              <a:rPr lang="en-US" sz="3200" b="1" dirty="0">
                <a:effectLst/>
                <a:latin typeface="Chamberi Super Display" panose="02040503080505020303" pitchFamily="18" charset="0"/>
              </a:rPr>
              <a:t>So when </a:t>
            </a:r>
            <a:r>
              <a:rPr lang="en-US" sz="3200" b="1" dirty="0" err="1">
                <a:effectLst/>
                <a:latin typeface="Chamberi Super Display" panose="02040503080505020303" pitchFamily="18" charset="0"/>
              </a:rPr>
              <a:t>Ahijah</a:t>
            </a:r>
            <a:r>
              <a:rPr lang="en-US" sz="3200" b="1" dirty="0">
                <a:effectLst/>
                <a:latin typeface="Chamberi Super Display" panose="02040503080505020303" pitchFamily="18" charset="0"/>
              </a:rPr>
              <a:t> heard the sound of her feet coming in the doorway, he said, “Come in, wife of Jeroboam; why do you make yourself unrecognizable? Nevertheless, I am sent to you with a harsh message. </a:t>
            </a:r>
            <a:r>
              <a:rPr lang="en-US" sz="3200" b="1" baseline="30000" dirty="0">
                <a:effectLst/>
                <a:latin typeface="Chamberi Super Display" panose="02040503080505020303" pitchFamily="18" charset="0"/>
              </a:rPr>
              <a:t>7 </a:t>
            </a:r>
            <a:r>
              <a:rPr lang="en-US" sz="3200" b="1" dirty="0">
                <a:effectLst/>
                <a:latin typeface="Chamberi Super Display" panose="02040503080505020303" pitchFamily="18" charset="0"/>
              </a:rPr>
              <a:t>Go, say to Jeroboam, ‘This is what the </a:t>
            </a:r>
            <a:r>
              <a:rPr lang="en-US" sz="3200" b="1" cap="small" dirty="0">
                <a:effectLst/>
                <a:latin typeface="Chamberi Super Display" panose="02040503080505020303" pitchFamily="18" charset="0"/>
              </a:rPr>
              <a:t>Lord</a:t>
            </a:r>
            <a:r>
              <a:rPr lang="en-US" sz="3200" b="1" dirty="0">
                <a:effectLst/>
                <a:latin typeface="Chamberi Super Display" panose="02040503080505020303" pitchFamily="18" charset="0"/>
              </a:rPr>
              <a:t>, the God of Israel says: “Because I exalted you from among the people and made you leader over My people Israel, </a:t>
            </a:r>
          </a:p>
        </p:txBody>
      </p:sp>
    </p:spTree>
    <p:extLst>
      <p:ext uri="{BB962C8B-B14F-4D97-AF65-F5344CB8AC3E}">
        <p14:creationId xmlns:p14="http://schemas.microsoft.com/office/powerpoint/2010/main" val="340595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i="0" baseline="30000" dirty="0">
                <a:effectLst/>
                <a:latin typeface="Chamberi Super Display" panose="02040503080505020303" pitchFamily="18" charset="0"/>
              </a:rPr>
              <a:t>8 </a:t>
            </a:r>
            <a:r>
              <a:rPr lang="en-US" sz="3200" b="1" i="0" dirty="0">
                <a:effectLst/>
                <a:latin typeface="Chamberi Super Display" panose="02040503080505020303" pitchFamily="18" charset="0"/>
              </a:rPr>
              <a:t>and tore the kingdom away from the house of David and gave it to you—yet you have not been like My servant David, who kept My commandments and followed Me with all his heart, to do only that which was right in My sight;</a:t>
            </a:r>
            <a:endParaRPr lang="en-US" sz="3200" b="1" dirty="0">
              <a:effectLst/>
              <a:latin typeface="Chamberi Super Display" panose="02040503080505020303" pitchFamily="18" charset="0"/>
            </a:endParaRPr>
          </a:p>
        </p:txBody>
      </p:sp>
    </p:spTree>
    <p:extLst>
      <p:ext uri="{BB962C8B-B14F-4D97-AF65-F5344CB8AC3E}">
        <p14:creationId xmlns:p14="http://schemas.microsoft.com/office/powerpoint/2010/main" val="3010619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i="0" dirty="0">
                <a:effectLst/>
                <a:latin typeface="Chamberi Super Display" panose="02040503080505020303" pitchFamily="18" charset="0"/>
              </a:rPr>
              <a:t> </a:t>
            </a:r>
            <a:r>
              <a:rPr lang="en-US" sz="3200" b="1" i="0" baseline="30000" dirty="0">
                <a:effectLst/>
                <a:latin typeface="Chamberi Super Display" panose="02040503080505020303" pitchFamily="18" charset="0"/>
              </a:rPr>
              <a:t>9 </a:t>
            </a:r>
            <a:r>
              <a:rPr lang="en-US" sz="3200" b="1" i="0" dirty="0">
                <a:effectLst/>
                <a:latin typeface="Chamberi Super Display" panose="02040503080505020303" pitchFamily="18" charset="0"/>
              </a:rPr>
              <a:t>you also have done more evil than all who were before you, and you have gone and made for yourself other gods and cast metal images to provoke Me to anger, and have thrown Me behind your back— </a:t>
            </a:r>
            <a:endParaRPr lang="en-US" sz="3200" b="1" dirty="0">
              <a:effectLst/>
              <a:latin typeface="Chamberi Super Display" panose="02040503080505020303" pitchFamily="18" charset="0"/>
            </a:endParaRPr>
          </a:p>
        </p:txBody>
      </p:sp>
    </p:spTree>
    <p:extLst>
      <p:ext uri="{BB962C8B-B14F-4D97-AF65-F5344CB8AC3E}">
        <p14:creationId xmlns:p14="http://schemas.microsoft.com/office/powerpoint/2010/main" val="284707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2800" b="1" baseline="30000" dirty="0">
                <a:effectLst/>
                <a:latin typeface="Chamberi Super Display" panose="02040503080505020303" pitchFamily="18" charset="0"/>
              </a:rPr>
              <a:t>10 </a:t>
            </a:r>
            <a:r>
              <a:rPr lang="en-US" sz="2800" b="1" dirty="0">
                <a:effectLst/>
                <a:latin typeface="Chamberi Super Display" panose="02040503080505020303" pitchFamily="18" charset="0"/>
              </a:rPr>
              <a:t>therefore behold, I am bringing disaster on the house of Jeroboam, and I will eliminate from Jeroboam every male person, both bond and free in Israel, and I will make a clean sweep of the house of Jeroboam, just as one sweeps away dung until it is all gone. </a:t>
            </a:r>
            <a:r>
              <a:rPr lang="en-US" sz="2800" b="1" baseline="30000" dirty="0">
                <a:effectLst/>
                <a:latin typeface="Chamberi Super Display" panose="02040503080505020303" pitchFamily="18" charset="0"/>
              </a:rPr>
              <a:t>11 </a:t>
            </a:r>
            <a:r>
              <a:rPr lang="en-US" sz="2800" b="1" dirty="0">
                <a:effectLst/>
                <a:latin typeface="Chamberi Super Display" panose="02040503080505020303" pitchFamily="18" charset="0"/>
              </a:rPr>
              <a:t>Anyone belonging to Jeroboam who dies in the city, the dogs will eat. And anyone who dies in the field, the birds of the sky will eat; for the </a:t>
            </a:r>
            <a:r>
              <a:rPr lang="en-US" sz="2800" b="1" cap="small" dirty="0">
                <a:effectLst/>
                <a:latin typeface="Chamberi Super Display" panose="02040503080505020303" pitchFamily="18" charset="0"/>
              </a:rPr>
              <a:t>Lord</a:t>
            </a:r>
            <a:r>
              <a:rPr lang="en-US" sz="2800" b="1" dirty="0">
                <a:effectLst/>
                <a:latin typeface="Chamberi Super Display" panose="02040503080505020303" pitchFamily="18" charset="0"/>
              </a:rPr>
              <a:t> has spoken it.”’ </a:t>
            </a:r>
          </a:p>
        </p:txBody>
      </p:sp>
    </p:spTree>
    <p:extLst>
      <p:ext uri="{BB962C8B-B14F-4D97-AF65-F5344CB8AC3E}">
        <p14:creationId xmlns:p14="http://schemas.microsoft.com/office/powerpoint/2010/main" val="1776179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baseline="30000" dirty="0">
                <a:effectLst/>
                <a:latin typeface="Chamberi Super Display" panose="02040503080505020303" pitchFamily="18" charset="0"/>
              </a:rPr>
              <a:t>12 </a:t>
            </a:r>
            <a:r>
              <a:rPr lang="en-US" sz="3200" b="1" dirty="0">
                <a:effectLst/>
                <a:latin typeface="Chamberi Super Display" panose="02040503080505020303" pitchFamily="18" charset="0"/>
              </a:rPr>
              <a:t>Now you, arise, go to your house. When your feet enter the city the child will die. </a:t>
            </a:r>
            <a:r>
              <a:rPr lang="en-US" sz="3200" b="1" baseline="30000" dirty="0">
                <a:effectLst/>
                <a:latin typeface="Chamberi Super Display" panose="02040503080505020303" pitchFamily="18" charset="0"/>
              </a:rPr>
              <a:t>13 </a:t>
            </a:r>
            <a:r>
              <a:rPr lang="en-US" sz="3200" b="1" dirty="0">
                <a:effectLst/>
                <a:latin typeface="Chamberi Super Display" panose="02040503080505020303" pitchFamily="18" charset="0"/>
              </a:rPr>
              <a:t>Then all Israel will mourn for him and bury him, for he alone of Jeroboam’s family will come to the grave, because in him something good was found toward the </a:t>
            </a:r>
            <a:r>
              <a:rPr lang="en-US" sz="3200" b="1" cap="small" dirty="0">
                <a:effectLst/>
                <a:latin typeface="Chamberi Super Display" panose="02040503080505020303" pitchFamily="18" charset="0"/>
              </a:rPr>
              <a:t>Lord</a:t>
            </a:r>
            <a:r>
              <a:rPr lang="en-US" sz="3200" b="1" dirty="0">
                <a:effectLst/>
                <a:latin typeface="Chamberi Super Display" panose="02040503080505020303" pitchFamily="18" charset="0"/>
              </a:rPr>
              <a:t> God of Israel in the house of Jeroboam. </a:t>
            </a:r>
          </a:p>
        </p:txBody>
      </p:sp>
    </p:spTree>
    <p:extLst>
      <p:ext uri="{BB962C8B-B14F-4D97-AF65-F5344CB8AC3E}">
        <p14:creationId xmlns:p14="http://schemas.microsoft.com/office/powerpoint/2010/main" val="1303236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1 Kings 14:1-20</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759564" cy="3037530"/>
          </a:xfrm>
          <a:prstGeom prst="rect">
            <a:avLst/>
          </a:prstGeom>
        </p:spPr>
        <p:txBody>
          <a:bodyPr spcFirstLastPara="1" wrap="square" lIns="91425" tIns="91425" rIns="91425" bIns="91425" anchor="t" anchorCtr="0">
            <a:noAutofit/>
          </a:bodyPr>
          <a:lstStyle/>
          <a:p>
            <a:pPr marL="114300" indent="0" algn="l">
              <a:buNone/>
            </a:pPr>
            <a:r>
              <a:rPr lang="en-US" sz="3200" b="1" i="0" baseline="30000" dirty="0">
                <a:effectLst/>
                <a:latin typeface="Chamberi Super Display" panose="02040503080505020303" pitchFamily="18" charset="0"/>
              </a:rPr>
              <a:t>14 </a:t>
            </a:r>
            <a:r>
              <a:rPr lang="en-US" sz="3200" b="1" i="0" dirty="0">
                <a:effectLst/>
                <a:latin typeface="Chamberi Super Display" panose="02040503080505020303" pitchFamily="18" charset="0"/>
              </a:rPr>
              <a:t>Moreover,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will raise up for Himself a king over Israel who will eliminate the house of Jeroboam this day and from now on.</a:t>
            </a:r>
            <a:endParaRPr lang="en-US" sz="3200" b="1" dirty="0">
              <a:effectLst/>
              <a:latin typeface="Chamberi Super Display" panose="02040503080505020303" pitchFamily="18" charset="0"/>
            </a:endParaRPr>
          </a:p>
        </p:txBody>
      </p:sp>
    </p:spTree>
    <p:extLst>
      <p:ext uri="{BB962C8B-B14F-4D97-AF65-F5344CB8AC3E}">
        <p14:creationId xmlns:p14="http://schemas.microsoft.com/office/powerpoint/2010/main" val="4989269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0</TotalTime>
  <Words>1242</Words>
  <Application>Microsoft Office PowerPoint</Application>
  <PresentationFormat>On-screen Show (16:9)</PresentationFormat>
  <Paragraphs>61</Paragraphs>
  <Slides>32</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Chamberi Super Display</vt:lpstr>
      <vt:lpstr>Century Gothic</vt:lpstr>
      <vt:lpstr>Arial</vt:lpstr>
      <vt:lpstr>Wingdings 3</vt:lpstr>
      <vt:lpstr>Ion</vt:lpstr>
      <vt:lpstr>1 Kings 14:1-20</vt:lpstr>
      <vt:lpstr>1 Kings 14:1-20</vt:lpstr>
      <vt:lpstr>1 Kings 14:1-20</vt:lpstr>
      <vt:lpstr>1 Kings 14:1-20</vt:lpstr>
      <vt:lpstr>1 Kings 14:1-20</vt:lpstr>
      <vt:lpstr>1 Kings 14:1-20</vt:lpstr>
      <vt:lpstr>1 Kings 14:1-20</vt:lpstr>
      <vt:lpstr>1 Kings 14:1-20</vt:lpstr>
      <vt:lpstr>1 Kings 14:1-20</vt:lpstr>
      <vt:lpstr>1 Kings 14:1-20</vt:lpstr>
      <vt:lpstr>1 Kings 14:1-20</vt:lpstr>
      <vt:lpstr>1 Kings 14:1-20</vt:lpstr>
      <vt:lpstr>Do we make God our Backup Plan</vt:lpstr>
      <vt:lpstr>Despair</vt:lpstr>
      <vt:lpstr>PowerPoint Presentation</vt:lpstr>
      <vt:lpstr>Hypocrisy</vt:lpstr>
      <vt:lpstr>What Prayer Should Be!</vt:lpstr>
      <vt:lpstr>Last Resort?</vt:lpstr>
      <vt:lpstr>Great Leaders Follow God!</vt:lpstr>
      <vt:lpstr>Numbers 32:23</vt:lpstr>
      <vt:lpstr>Soothsayers and Magicians</vt:lpstr>
      <vt:lpstr>Disguise</vt:lpstr>
      <vt:lpstr>1 Kings 14:6</vt:lpstr>
      <vt:lpstr>Psalms 139:1-2</vt:lpstr>
      <vt:lpstr>Hebrews 4:13</vt:lpstr>
      <vt:lpstr>Hebrews 10:25</vt:lpstr>
      <vt:lpstr>1 Kings 14:12</vt:lpstr>
      <vt:lpstr>1 Kings 14:9</vt:lpstr>
      <vt:lpstr>1 Kings 14:13</vt:lpstr>
      <vt:lpstr>1 Kings 14:14</vt:lpstr>
      <vt:lpstr>What can we take from this lesson: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Kings 14:1-20</dc:title>
  <cp:lastModifiedBy>Tim Bowyer</cp:lastModifiedBy>
  <cp:revision>1</cp:revision>
  <dcterms:modified xsi:type="dcterms:W3CDTF">2022-08-07T15:19:37Z</dcterms:modified>
</cp:coreProperties>
</file>