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29"/>
  </p:notesMasterIdLst>
  <p:sldIdLst>
    <p:sldId id="276" r:id="rId2"/>
    <p:sldId id="277" r:id="rId3"/>
    <p:sldId id="278" r:id="rId4"/>
    <p:sldId id="279" r:id="rId5"/>
    <p:sldId id="280" r:id="rId6"/>
    <p:sldId id="281" r:id="rId7"/>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75" r:id="rId21"/>
    <p:sldId id="269" r:id="rId22"/>
    <p:sldId id="270" r:id="rId23"/>
    <p:sldId id="271" r:id="rId24"/>
    <p:sldId id="272" r:id="rId25"/>
    <p:sldId id="273" r:id="rId26"/>
    <p:sldId id="274" r:id="rId27"/>
    <p:sldId id="282" r:id="rId28"/>
  </p:sldIdLst>
  <p:sldSz cx="9144000" cy="5143500" type="screen16x9"/>
  <p:notesSz cx="6858000" cy="9144000"/>
  <p:embeddedFontLst>
    <p:embeddedFont>
      <p:font typeface="Chamberi Super Display" panose="02040503080505020303" pitchFamily="18" charset="0"/>
      <p:regular r:id="rId30"/>
    </p:embeddedFont>
    <p:embeddedFont>
      <p:font typeface="Trebuchet MS" panose="020B0603020202020204" pitchFamily="34" charset="0"/>
      <p:regular r:id="rId31"/>
      <p:bold r:id="rId32"/>
      <p:italic r:id="rId33"/>
      <p:boldItalic r:id="rId3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06"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5494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d41dd58e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d41dd58e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3d41dd58e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3d41dd58e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3d41dd58e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3d41dd58e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3d41dd58e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3d41dd58e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3d41dd58e0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3d41dd58e0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3d41dd58e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3d41dd58e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3d41dd58e0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3d41dd58e0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3d41dd58e0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3d41dd58e0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3d41dd58e0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3d41dd58e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5863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3d41dd58e0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3d41dd58e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3085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3d41dd58e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3d41dd58e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13d41dd58e0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13d41dd58e0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3d41dd58e0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3d41dd58e0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13d41dd58e0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13d41dd58e0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3d41dd58e0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13d41dd58e0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3d41dd58e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13d41dd58e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3398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6268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9615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3d41dd58e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3d41dd58e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2670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3d41dd58e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3d41dd58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3d41dd58e0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3d41dd58e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182138"/>
            <a:ext cx="6726063" cy="206957"/>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3182884"/>
            <a:ext cx="2307831" cy="207705"/>
          </a:xfrm>
          <a:prstGeom prst="rect">
            <a:avLst/>
          </a:prstGeom>
        </p:spPr>
      </p:pic>
      <p:sp>
        <p:nvSpPr>
          <p:cNvPr id="9" name="Rectangle 8"/>
          <p:cNvSpPr/>
          <p:nvPr/>
        </p:nvSpPr>
        <p:spPr bwMode="ltGray">
          <a:xfrm>
            <a:off x="0" y="1942559"/>
            <a:ext cx="6726064" cy="12452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1942559"/>
            <a:ext cx="2307832" cy="12452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1" y="2050282"/>
            <a:ext cx="6108101" cy="1029803"/>
          </a:xfrm>
        </p:spPr>
        <p:txBody>
          <a:bodyPr anchor="b">
            <a:noAutofit/>
          </a:bodyPr>
          <a:lstStyle>
            <a:lvl1pPr algn="r">
              <a:defRPr sz="4050"/>
            </a:lvl1pPr>
          </a:lstStyle>
          <a:p>
            <a:r>
              <a:rPr lang="en-US"/>
              <a:t>Click to edit Master title style</a:t>
            </a:r>
            <a:endParaRPr lang="en-US" dirty="0"/>
          </a:p>
        </p:txBody>
      </p:sp>
      <p:sp>
        <p:nvSpPr>
          <p:cNvPr id="3" name="Subtitle 2"/>
          <p:cNvSpPr>
            <a:spLocks noGrp="1"/>
          </p:cNvSpPr>
          <p:nvPr>
            <p:ph type="subTitle" idx="1"/>
          </p:nvPr>
        </p:nvSpPr>
        <p:spPr>
          <a:xfrm>
            <a:off x="510241" y="3295530"/>
            <a:ext cx="6108101" cy="838265"/>
          </a:xfrm>
        </p:spPr>
        <p:txBody>
          <a:bodyPr>
            <a:normAutofit/>
          </a:bodyPr>
          <a:lstStyle>
            <a:lvl1pPr marL="0" indent="0" algn="r">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941510" y="2062753"/>
            <a:ext cx="878916" cy="1017332"/>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83647139"/>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446471"/>
            <a:ext cx="7828359" cy="240873"/>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4447216"/>
            <a:ext cx="1202248" cy="108203"/>
          </a:xfrm>
          <a:prstGeom prst="rect">
            <a:avLst/>
          </a:prstGeom>
        </p:spPr>
      </p:pic>
      <p:sp>
        <p:nvSpPr>
          <p:cNvPr id="10" name="Rectangle 9"/>
          <p:cNvSpPr/>
          <p:nvPr/>
        </p:nvSpPr>
        <p:spPr bwMode="ltGray">
          <a:xfrm>
            <a:off x="0" y="3425991"/>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939371" y="3425991"/>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2" y="3533713"/>
            <a:ext cx="7210394" cy="339788"/>
          </a:xfrm>
        </p:spPr>
        <p:txBody>
          <a:bodyPr anchor="b">
            <a:normAutofit/>
          </a:bodyPr>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0242" y="457198"/>
            <a:ext cx="7210394" cy="2692181"/>
          </a:xfrm>
          <a:noFill/>
          <a:ln>
            <a:noFill/>
          </a:ln>
          <a:effectLst>
            <a:outerShdw blurRad="76200" dist="63500" dir="5040000" algn="tl" rotWithShape="0">
              <a:srgbClr val="000000">
                <a:alpha val="41000"/>
              </a:srgbClr>
            </a:outerShdw>
          </a:effectLst>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0239" y="3877188"/>
            <a:ext cx="7210397" cy="46722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47092" y="3533482"/>
            <a:ext cx="865613" cy="818092"/>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803001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446471"/>
            <a:ext cx="7828359" cy="240873"/>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4447216"/>
            <a:ext cx="1202248" cy="108203"/>
          </a:xfrm>
          <a:prstGeom prst="rect">
            <a:avLst/>
          </a:prstGeom>
        </p:spPr>
      </p:pic>
      <p:sp>
        <p:nvSpPr>
          <p:cNvPr id="10" name="Rectangle 9"/>
          <p:cNvSpPr/>
          <p:nvPr/>
        </p:nvSpPr>
        <p:spPr bwMode="ltGray">
          <a:xfrm>
            <a:off x="0" y="3425991"/>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939371" y="3425991"/>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1" y="457198"/>
            <a:ext cx="7210394" cy="2694563"/>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510242" y="3533712"/>
            <a:ext cx="7210394" cy="818092"/>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47092" y="3533712"/>
            <a:ext cx="865613" cy="818092"/>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4779854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446471"/>
            <a:ext cx="7828359" cy="240873"/>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4447216"/>
            <a:ext cx="1202248" cy="108203"/>
          </a:xfrm>
          <a:prstGeom prst="rect">
            <a:avLst/>
          </a:prstGeom>
        </p:spPr>
      </p:pic>
      <p:sp>
        <p:nvSpPr>
          <p:cNvPr id="14" name="Rectangle 13"/>
          <p:cNvSpPr/>
          <p:nvPr/>
        </p:nvSpPr>
        <p:spPr bwMode="ltGray">
          <a:xfrm>
            <a:off x="0" y="3425991"/>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7939371" y="3425991"/>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92" y="457199"/>
            <a:ext cx="6539158" cy="2277046"/>
          </a:xfrm>
        </p:spPr>
        <p:txBody>
          <a:bodyPr anchor="ctr"/>
          <a:lstStyle>
            <a:lvl1pPr>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1051717" y="2740034"/>
            <a:ext cx="611743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510242" y="3533712"/>
            <a:ext cx="7210394" cy="81809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47092" y="3532444"/>
            <a:ext cx="865613" cy="818092"/>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6" name="TextBox 15"/>
          <p:cNvSpPr txBox="1"/>
          <p:nvPr/>
        </p:nvSpPr>
        <p:spPr>
          <a:xfrm>
            <a:off x="437679" y="561087"/>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5400" dirty="0">
                <a:solidFill>
                  <a:schemeClr val="tx1"/>
                </a:solidFill>
                <a:effectLst/>
              </a:rPr>
              <a:t>“</a:t>
            </a:r>
          </a:p>
        </p:txBody>
      </p:sp>
      <p:sp>
        <p:nvSpPr>
          <p:cNvPr id="17" name="TextBox 16"/>
          <p:cNvSpPr txBox="1"/>
          <p:nvPr/>
        </p:nvSpPr>
        <p:spPr>
          <a:xfrm>
            <a:off x="7247107" y="2275143"/>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5400" dirty="0">
                <a:solidFill>
                  <a:schemeClr val="tx1"/>
                </a:solidFill>
                <a:effectLst/>
              </a:rPr>
              <a:t>”</a:t>
            </a:r>
          </a:p>
        </p:txBody>
      </p:sp>
    </p:spTree>
    <p:extLst>
      <p:ext uri="{BB962C8B-B14F-4D97-AF65-F5344CB8AC3E}">
        <p14:creationId xmlns:p14="http://schemas.microsoft.com/office/powerpoint/2010/main" val="46118762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446471"/>
            <a:ext cx="7828359" cy="240873"/>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4447216"/>
            <a:ext cx="1202248" cy="108203"/>
          </a:xfrm>
          <a:prstGeom prst="rect">
            <a:avLst/>
          </a:prstGeom>
        </p:spPr>
      </p:pic>
      <p:sp>
        <p:nvSpPr>
          <p:cNvPr id="11" name="Rectangle 10"/>
          <p:cNvSpPr/>
          <p:nvPr/>
        </p:nvSpPr>
        <p:spPr bwMode="ltGray">
          <a:xfrm>
            <a:off x="0" y="3425991"/>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7939371" y="3425991"/>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39" y="3533712"/>
            <a:ext cx="7210397" cy="441401"/>
          </a:xfrm>
        </p:spPr>
        <p:txBody>
          <a:bodyPr anchor="b"/>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510240" y="3975112"/>
            <a:ext cx="7210397" cy="376691"/>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47092" y="3532444"/>
            <a:ext cx="865613" cy="818092"/>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3280076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6" name="Rectangle 15"/>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501917" y="564921"/>
            <a:ext cx="7218720" cy="810704"/>
          </a:xfrm>
        </p:spPr>
        <p:txBody>
          <a:bodyPr/>
          <a:lstStyle/>
          <a:p>
            <a:r>
              <a:rPr lang="en-US"/>
              <a:t>Click to edit Master title style</a:t>
            </a:r>
            <a:endParaRPr lang="en-US" dirty="0"/>
          </a:p>
        </p:txBody>
      </p:sp>
      <p:sp>
        <p:nvSpPr>
          <p:cNvPr id="7" name="Text Placeholder 2"/>
          <p:cNvSpPr>
            <a:spLocks noGrp="1"/>
          </p:cNvSpPr>
          <p:nvPr>
            <p:ph type="body" idx="1"/>
          </p:nvPr>
        </p:nvSpPr>
        <p:spPr>
          <a:xfrm>
            <a:off x="495709" y="1752655"/>
            <a:ext cx="2302526" cy="432197"/>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510241" y="2267005"/>
            <a:ext cx="2287277" cy="2185135"/>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2967019" y="1752655"/>
            <a:ext cx="2297430" cy="432197"/>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2959103" y="2267005"/>
            <a:ext cx="2297430" cy="2185135"/>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418117" y="1752655"/>
            <a:ext cx="2302519" cy="432197"/>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5418117" y="2267005"/>
            <a:ext cx="2302519" cy="2185135"/>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7/17/2022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1215373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7" name="Rectangle 16"/>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510242" y="564921"/>
            <a:ext cx="7210395" cy="810704"/>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10239" y="3223127"/>
            <a:ext cx="2287279" cy="432197"/>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510239" y="1752655"/>
            <a:ext cx="2287279"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510239" y="3655324"/>
            <a:ext cx="2287279" cy="796817"/>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2959103" y="3223127"/>
            <a:ext cx="2297430" cy="432197"/>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2959103" y="1752655"/>
            <a:ext cx="2297430"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2958088" y="3655323"/>
            <a:ext cx="2300473" cy="796817"/>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423009" y="3223127"/>
            <a:ext cx="2297629" cy="432197"/>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423008" y="1752655"/>
            <a:ext cx="2297629"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422915" y="3655321"/>
            <a:ext cx="2300672" cy="796817"/>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7/17/2022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9251757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9" name="Rectangle 8"/>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5282647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6087155" y="1402046"/>
            <a:ext cx="3830241"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7401152" y="4029302"/>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596923" y="457198"/>
            <a:ext cx="805352" cy="32653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457198"/>
            <a:ext cx="6652503" cy="399494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105344" y="4452141"/>
            <a:ext cx="2057400" cy="273844"/>
          </a:xfrm>
        </p:spPr>
        <p:txBody>
          <a:bodyPr/>
          <a:lstStyle/>
          <a:p>
            <a:fld id="{6178E61D-D431-422C-9764-11DAFE33AB63}" type="datetimeFigureOut">
              <a:rPr lang="en-US" smtClean="0"/>
              <a:t>7/17/2022</a:t>
            </a:fld>
            <a:endParaRPr lang="en-US" dirty="0"/>
          </a:p>
        </p:txBody>
      </p:sp>
      <p:sp>
        <p:nvSpPr>
          <p:cNvPr id="5" name="Footer Placeholder 4"/>
          <p:cNvSpPr>
            <a:spLocks noGrp="1"/>
          </p:cNvSpPr>
          <p:nvPr>
            <p:ph type="ftr" sz="quarter" idx="11"/>
          </p:nvPr>
        </p:nvSpPr>
        <p:spPr>
          <a:xfrm>
            <a:off x="510241" y="4452141"/>
            <a:ext cx="4595104" cy="273844"/>
          </a:xfrm>
        </p:spPr>
        <p:txBody>
          <a:bodyPr/>
          <a:lstStyle/>
          <a:p>
            <a:endParaRPr lang="en-US" dirty="0"/>
          </a:p>
        </p:txBody>
      </p:sp>
      <p:sp>
        <p:nvSpPr>
          <p:cNvPr id="6" name="Slide Number Placeholder 5"/>
          <p:cNvSpPr>
            <a:spLocks noGrp="1"/>
          </p:cNvSpPr>
          <p:nvPr>
            <p:ph type="sldNum" sz="quarter" idx="12"/>
          </p:nvPr>
        </p:nvSpPr>
        <p:spPr>
          <a:xfrm>
            <a:off x="7573163" y="4048975"/>
            <a:ext cx="865613" cy="818092"/>
          </a:xfrm>
        </p:spPr>
        <p:txBody>
          <a:bodyPr anchor="t"/>
          <a:lstStyle>
            <a:lvl1pPr algn="ctr">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50656949"/>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005144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7" name="Rectangle 16"/>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6327530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065180"/>
            <a:ext cx="7828359" cy="240873"/>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68" y="3065926"/>
            <a:ext cx="1202248" cy="108203"/>
          </a:xfrm>
          <a:prstGeom prst="rect">
            <a:avLst/>
          </a:prstGeom>
        </p:spPr>
      </p:pic>
      <p:sp>
        <p:nvSpPr>
          <p:cNvPr id="9" name="Rectangle 8"/>
          <p:cNvSpPr/>
          <p:nvPr/>
        </p:nvSpPr>
        <p:spPr bwMode="ltGray">
          <a:xfrm>
            <a:off x="-2" y="20447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7939369" y="20447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2" y="2152421"/>
            <a:ext cx="7210395" cy="818091"/>
          </a:xfrm>
        </p:spPr>
        <p:txBody>
          <a:bodyPr anchor="ctr">
            <a:normAutofit/>
          </a:bodyPr>
          <a:lstStyle>
            <a:lvl1pPr algn="r">
              <a:defRPr sz="2700"/>
            </a:lvl1pPr>
          </a:lstStyle>
          <a:p>
            <a:r>
              <a:rPr lang="en-US"/>
              <a:t>Click to edit Master title style</a:t>
            </a:r>
            <a:endParaRPr lang="en-US" dirty="0"/>
          </a:p>
        </p:txBody>
      </p:sp>
      <p:sp>
        <p:nvSpPr>
          <p:cNvPr id="3" name="Text Placeholder 2"/>
          <p:cNvSpPr>
            <a:spLocks noGrp="1"/>
          </p:cNvSpPr>
          <p:nvPr>
            <p:ph type="body" idx="1"/>
          </p:nvPr>
        </p:nvSpPr>
        <p:spPr>
          <a:xfrm>
            <a:off x="510242" y="3174129"/>
            <a:ext cx="7210395" cy="1278013"/>
          </a:xfrm>
        </p:spPr>
        <p:txBody>
          <a:bodyPr>
            <a:normAutofit/>
          </a:bodyPr>
          <a:lstStyle>
            <a:lvl1pPr marL="0" indent="0" algn="r">
              <a:buNone/>
              <a:defRPr sz="15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7/17/2022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047092" y="2152422"/>
            <a:ext cx="865613" cy="818092"/>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6893493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0" name="Rectangle 9"/>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0240" y="1752655"/>
            <a:ext cx="3523769" cy="2699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195592" y="1752655"/>
            <a:ext cx="3525044" cy="2699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6239920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2" name="Rectangle 11"/>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0" y="564922"/>
            <a:ext cx="7210397" cy="810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79763" y="1752655"/>
            <a:ext cx="3354245" cy="51985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0242" y="2272507"/>
            <a:ext cx="3523766" cy="21796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365116" y="1752655"/>
            <a:ext cx="3355521" cy="519057"/>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195593" y="2272507"/>
            <a:ext cx="3525044" cy="21796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7/17/2022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1470328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8" name="Rectangle 7"/>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7/17/2022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398400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6" name="Rectangle 5"/>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7/17/2022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47730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0" name="Rectangle 9"/>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1" y="564920"/>
            <a:ext cx="7210394" cy="810705"/>
          </a:xfrm>
        </p:spPr>
        <p:txBody>
          <a:bodyPr anchor="ct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a:xfrm>
            <a:off x="3514385" y="1752655"/>
            <a:ext cx="4206252" cy="26994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0241" y="1752654"/>
            <a:ext cx="2842559" cy="2699488"/>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8268621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77680"/>
            <a:ext cx="7828359" cy="240873"/>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9370" y="1478425"/>
            <a:ext cx="1202248" cy="108203"/>
          </a:xfrm>
          <a:prstGeom prst="rect">
            <a:avLst/>
          </a:prstGeom>
        </p:spPr>
      </p:pic>
      <p:sp>
        <p:nvSpPr>
          <p:cNvPr id="10" name="Rectangle 9"/>
          <p:cNvSpPr/>
          <p:nvPr/>
        </p:nvSpPr>
        <p:spPr bwMode="ltGray">
          <a:xfrm>
            <a:off x="0" y="457200"/>
            <a:ext cx="7828359" cy="1026149"/>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7939371" y="457200"/>
            <a:ext cx="1202248" cy="10261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10243" y="564921"/>
            <a:ext cx="7210393" cy="810704"/>
          </a:xfrm>
        </p:spPr>
        <p:txBody>
          <a:bodyPr anchor="ctr">
            <a:normAutofit/>
          </a:bodyPr>
          <a:lstStyle>
            <a:lvl1pPr>
              <a:defRPr sz="2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651250" y="1752656"/>
            <a:ext cx="4069387" cy="2699484"/>
          </a:xfrm>
          <a:noFill/>
          <a:ln>
            <a:noFill/>
          </a:ln>
          <a:effectLst>
            <a:outerShdw blurRad="76200" dist="63500" dir="5040000" algn="tl" rotWithShape="0">
              <a:srgbClr val="000000">
                <a:alpha val="41000"/>
              </a:srgbClr>
            </a:outerShdw>
          </a:effectLst>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0242" y="1752655"/>
            <a:ext cx="2907192" cy="269948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7/17/2022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583377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20">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Placeholder 1"/>
          <p:cNvSpPr>
            <a:spLocks noGrp="1"/>
          </p:cNvSpPr>
          <p:nvPr>
            <p:ph type="title"/>
          </p:nvPr>
        </p:nvSpPr>
        <p:spPr>
          <a:xfrm>
            <a:off x="510241" y="564921"/>
            <a:ext cx="7210396" cy="81070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0241" y="1752655"/>
            <a:ext cx="7210396" cy="26994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63236" y="4452141"/>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9D6E9DEC-419B-4CC5-A080-3B06BD5A8291}" type="datetimeFigureOut">
              <a:rPr lang="en-US" smtClean="0"/>
              <a:t>7/17/2022</a:t>
            </a:fld>
            <a:endParaRPr lang="en-US" dirty="0"/>
          </a:p>
        </p:txBody>
      </p:sp>
      <p:sp>
        <p:nvSpPr>
          <p:cNvPr id="5" name="Footer Placeholder 4"/>
          <p:cNvSpPr>
            <a:spLocks noGrp="1"/>
          </p:cNvSpPr>
          <p:nvPr>
            <p:ph type="ftr" sz="quarter" idx="3"/>
          </p:nvPr>
        </p:nvSpPr>
        <p:spPr>
          <a:xfrm>
            <a:off x="510241" y="4452141"/>
            <a:ext cx="5152995" cy="273844"/>
          </a:xfrm>
          <a:prstGeom prst="rect">
            <a:avLst/>
          </a:prstGeom>
        </p:spPr>
        <p:txBody>
          <a:bodyPr vert="horz" lIns="91440" tIns="45720" rIns="91440" bIns="45720" rtlCol="0" anchor="ctr"/>
          <a:lstStyle>
            <a:lvl1pPr algn="l">
              <a:defRPr sz="78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047092" y="564921"/>
            <a:ext cx="865613" cy="818092"/>
          </a:xfrm>
          <a:prstGeom prst="rect">
            <a:avLst/>
          </a:prstGeom>
        </p:spPr>
        <p:txBody>
          <a:bodyPr vert="horz" lIns="91440" tIns="45720" rIns="91440" bIns="45720" rtlCol="0" anchor="ctr"/>
          <a:lstStyle>
            <a:lvl1pPr algn="l">
              <a:defRPr sz="2700">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547174812"/>
      </p:ext>
    </p:extLst>
  </p:cSld>
  <p:clrMap bg1="dk1" tx1="lt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hf sldNum="0" hdr="0" ftr="0" dt="0"/>
  <p:txStyles>
    <p:titleStyle>
      <a:lvl1pPr algn="l" defTabSz="685800" rtl="0" eaLnBrk="1" latinLnBrk="0" hangingPunct="1">
        <a:lnSpc>
          <a:spcPct val="90000"/>
        </a:lnSpc>
        <a:spcBef>
          <a:spcPct val="0"/>
        </a:spcBef>
        <a:buNone/>
        <a:defRPr sz="27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0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1 Samuel 3:10-21</a:t>
            </a:r>
            <a:endParaRPr lang="en-US" sz="3600" dirty="0">
              <a:solidFill>
                <a:srgbClr val="FFFFFF"/>
              </a:solidFill>
            </a:endParaRPr>
          </a:p>
        </p:txBody>
      </p:sp>
      <p:sp>
        <p:nvSpPr>
          <p:cNvPr id="85" name="Google Shape;85;p18"/>
          <p:cNvSpPr txBox="1">
            <a:spLocks noGrp="1"/>
          </p:cNvSpPr>
          <p:nvPr>
            <p:ph type="body" idx="1"/>
          </p:nvPr>
        </p:nvSpPr>
        <p:spPr>
          <a:xfrm>
            <a:off x="366131" y="1612845"/>
            <a:ext cx="6112081"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effectLst/>
                <a:latin typeface="Chamberi Super Display" panose="02040503080505020303" pitchFamily="18" charset="0"/>
              </a:rPr>
              <a:t>10 </a:t>
            </a:r>
            <a:r>
              <a:rPr lang="en-US" sz="3000" b="1" dirty="0">
                <a:effectLst/>
                <a:latin typeface="Chamberi Super Display" panose="02040503080505020303" pitchFamily="18" charset="0"/>
              </a:rPr>
              <a:t>Then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came and stood, and called as at the other times: “Samuel! Samuel!” And Samuel said, “Speak, for Your servant is listening.” </a:t>
            </a:r>
            <a:r>
              <a:rPr lang="en-US" sz="3000" b="1" baseline="30000" dirty="0">
                <a:effectLst/>
                <a:latin typeface="Chamberi Super Display" panose="02040503080505020303" pitchFamily="18" charset="0"/>
              </a:rPr>
              <a:t>11 </a:t>
            </a:r>
            <a:r>
              <a:rPr lang="en-US" sz="3000" b="1" dirty="0">
                <a:effectLst/>
                <a:latin typeface="Chamberi Super Display" panose="02040503080505020303" pitchFamily="18" charset="0"/>
              </a:rPr>
              <a:t>Then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said to Samuel, “Behold, I am going to do a thing in Israel, and both ears of everyone who hears about it will ring.</a:t>
            </a:r>
            <a:endParaRPr lang="en-US" sz="3000" b="1" dirty="0">
              <a:latin typeface="Chamberi Super Display" panose="02040503080505020303" pitchFamily="18" charset="0"/>
            </a:endParaRPr>
          </a:p>
        </p:txBody>
      </p:sp>
    </p:spTree>
    <p:extLst>
      <p:ext uri="{BB962C8B-B14F-4D97-AF65-F5344CB8AC3E}">
        <p14:creationId xmlns:p14="http://schemas.microsoft.com/office/powerpoint/2010/main" val="2844796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71"/>
        <p:cNvGrpSpPr/>
        <p:nvPr/>
      </p:nvGrpSpPr>
      <p:grpSpPr>
        <a:xfrm>
          <a:off x="0" y="0"/>
          <a:ext cx="0" cy="0"/>
          <a:chOff x="0" y="0"/>
          <a:chExt cx="0" cy="0"/>
        </a:xfrm>
      </p:grpSpPr>
      <p:pic>
        <p:nvPicPr>
          <p:cNvPr id="78" name="Picture 7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0" name="Picture 7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82" name="Picture 8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84" name="Rectangle 8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 name="Rectangle 8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88" name="Rectangle 8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0" name="Picture 8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2" name="Rectangle 9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3395" y="0"/>
            <a:ext cx="566470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4" name="Picture 9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0" y="3754533"/>
            <a:ext cx="3723894" cy="108501"/>
          </a:xfrm>
          <a:prstGeom prst="rect">
            <a:avLst/>
          </a:prstGeom>
        </p:spPr>
      </p:pic>
      <p:sp>
        <p:nvSpPr>
          <p:cNvPr id="96" name="Rectangle 9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79073"/>
            <a:ext cx="3723424" cy="238535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 name="Google Shape;72;p16"/>
          <p:cNvSpPr txBox="1">
            <a:spLocks noGrp="1"/>
          </p:cNvSpPr>
          <p:nvPr>
            <p:ph type="title"/>
          </p:nvPr>
        </p:nvSpPr>
        <p:spPr>
          <a:xfrm>
            <a:off x="510240" y="1547446"/>
            <a:ext cx="2804460" cy="1995789"/>
          </a:xfrm>
          <a:prstGeom prst="rect">
            <a:avLst/>
          </a:prstGeom>
        </p:spPr>
        <p:txBody>
          <a:bodyPr spcFirstLastPara="1" vert="horz" lIns="91440" tIns="45720" rIns="91440" bIns="45720" rtlCol="0" anchor="ctr" anchorCtr="0">
            <a:normAutofit/>
          </a:bodyPr>
          <a:lstStyle/>
          <a:p>
            <a:pPr marL="0" lvl="0" indent="0" algn="r" defTabSz="914400">
              <a:spcBef>
                <a:spcPct val="0"/>
              </a:spcBef>
              <a:spcAft>
                <a:spcPts val="0"/>
              </a:spcAft>
              <a:buSzPts val="990"/>
            </a:pPr>
            <a:r>
              <a:rPr lang="en-US" sz="4000" b="1" dirty="0">
                <a:solidFill>
                  <a:srgbClr val="FFFFFF"/>
                </a:solidFill>
                <a:latin typeface="Chamberi Super Display" panose="02040503080505020303" pitchFamily="18" charset="0"/>
              </a:rPr>
              <a:t>Hebrew Word</a:t>
            </a:r>
          </a:p>
        </p:txBody>
      </p:sp>
      <p:sp>
        <p:nvSpPr>
          <p:cNvPr id="73" name="Google Shape;73;p16"/>
          <p:cNvSpPr txBox="1">
            <a:spLocks noGrp="1"/>
          </p:cNvSpPr>
          <p:nvPr>
            <p:ph type="body" idx="1"/>
          </p:nvPr>
        </p:nvSpPr>
        <p:spPr>
          <a:xfrm>
            <a:off x="3965995" y="495829"/>
            <a:ext cx="5182107" cy="4127326"/>
          </a:xfrm>
          <a:prstGeom prst="rect">
            <a:avLst/>
          </a:prstGeom>
        </p:spPr>
        <p:txBody>
          <a:bodyPr spcFirstLastPara="1" vert="horz" lIns="91440" tIns="45720" rIns="91440" bIns="45720" rtlCol="0" anchor="ctr" anchorCtr="0">
            <a:normAutofit/>
          </a:bodyPr>
          <a:lstStyle/>
          <a:p>
            <a:pPr marL="0" lvl="0" indent="-228600" defTabSz="914400">
              <a:lnSpc>
                <a:spcPct val="150000"/>
              </a:lnSpc>
              <a:spcBef>
                <a:spcPts val="0"/>
              </a:spcBef>
              <a:spcAft>
                <a:spcPts val="0"/>
              </a:spcAft>
              <a:buFont typeface="Arial" panose="020B0604020202020204" pitchFamily="34" charset="0"/>
              <a:buChar char="•"/>
            </a:pPr>
            <a:r>
              <a:rPr lang="en-US" sz="2800" b="1" dirty="0" err="1">
                <a:latin typeface="Chamberi Super Display" panose="02040503080505020303" pitchFamily="18" charset="0"/>
                <a:sym typeface="Times New Roman"/>
              </a:rPr>
              <a:t>Ve·li·ya</a:t>
            </a:r>
            <a:r>
              <a:rPr lang="en-US" sz="2800" b="1" dirty="0">
                <a:latin typeface="Chamberi Super Display" panose="02040503080505020303" pitchFamily="18" charset="0"/>
                <a:sym typeface="Times New Roman"/>
              </a:rPr>
              <a:t>·'al (From the Lexicon)</a:t>
            </a:r>
          </a:p>
          <a:p>
            <a:pPr marL="0" lvl="0" indent="-228600" defTabSz="914400">
              <a:lnSpc>
                <a:spcPct val="150000"/>
              </a:lnSpc>
              <a:spcBef>
                <a:spcPts val="1200"/>
              </a:spcBef>
              <a:spcAft>
                <a:spcPts val="0"/>
              </a:spcAft>
              <a:buFont typeface="Arial" panose="020B0604020202020204" pitchFamily="34" charset="0"/>
              <a:buChar char="•"/>
            </a:pPr>
            <a:r>
              <a:rPr lang="en-US" sz="2800" b="1" dirty="0">
                <a:latin typeface="Chamberi Super Display" panose="02040503080505020303" pitchFamily="18" charset="0"/>
                <a:sym typeface="Times New Roman"/>
              </a:rPr>
              <a:t>Belial</a:t>
            </a:r>
          </a:p>
          <a:p>
            <a:pPr marL="0" lvl="0" indent="-228600" defTabSz="914400">
              <a:lnSpc>
                <a:spcPct val="100000"/>
              </a:lnSpc>
              <a:spcBef>
                <a:spcPts val="1200"/>
              </a:spcBef>
              <a:spcAft>
                <a:spcPts val="1200"/>
              </a:spcAft>
              <a:buFont typeface="Arial" panose="020B0604020202020204" pitchFamily="34" charset="0"/>
              <a:buChar char="•"/>
            </a:pPr>
            <a:r>
              <a:rPr lang="en-US" sz="2800" b="1" dirty="0">
                <a:latin typeface="Chamberi Super Display" panose="02040503080505020303" pitchFamily="18" charset="0"/>
                <a:sym typeface="Times New Roman"/>
              </a:rPr>
              <a:t>Used often as: Sons of Belial (Satan)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77"/>
        <p:cNvGrpSpPr/>
        <p:nvPr/>
      </p:nvGrpSpPr>
      <p:grpSpPr>
        <a:xfrm>
          <a:off x="0" y="0"/>
          <a:ext cx="0" cy="0"/>
          <a:chOff x="0" y="0"/>
          <a:chExt cx="0" cy="0"/>
        </a:xfrm>
      </p:grpSpPr>
      <p:pic>
        <p:nvPicPr>
          <p:cNvPr id="84" name="Picture 83">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86" name="Picture 85">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88" name="Picture 87">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0" name="Rectangle 89">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2" name="Rectangle 91">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94" name="Rectangle 93">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8" name="Picture 97">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0" name="Picture 99">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2" name="Rectangle 101">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Google Shape;78;p17"/>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Deuteronomy 13:12-15</a:t>
            </a:r>
            <a:endParaRPr lang="en-US" sz="3600" b="1" dirty="0">
              <a:solidFill>
                <a:srgbClr val="FFFFFF"/>
              </a:solidFill>
              <a:latin typeface="Chamberi Super Display" panose="02040503080505020303" pitchFamily="18" charset="0"/>
            </a:endParaRPr>
          </a:p>
        </p:txBody>
      </p:sp>
      <p:sp>
        <p:nvSpPr>
          <p:cNvPr id="79" name="Google Shape;79;p17"/>
          <p:cNvSpPr txBox="1">
            <a:spLocks noGrp="1"/>
          </p:cNvSpPr>
          <p:nvPr>
            <p:ph type="body" idx="1"/>
          </p:nvPr>
        </p:nvSpPr>
        <p:spPr>
          <a:xfrm>
            <a:off x="510240" y="1633397"/>
            <a:ext cx="6078984"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aseline="30000" dirty="0">
                <a:latin typeface="Chamberi Super Display" panose="02040503080505020303" pitchFamily="18" charset="0"/>
                <a:sym typeface="Roboto"/>
              </a:rPr>
              <a:t>12</a:t>
            </a:r>
            <a:r>
              <a:rPr lang="en-US" sz="3000" dirty="0">
                <a:latin typeface="Chamberi Super Display" panose="02040503080505020303" pitchFamily="18" charset="0"/>
                <a:sym typeface="Roboto"/>
              </a:rPr>
              <a:t> “If you hear in one of your cities, which the Lord your God is giving you to live in, anyone saying that </a:t>
            </a:r>
            <a:r>
              <a:rPr lang="en-US" sz="3000" baseline="30000" dirty="0">
                <a:latin typeface="Chamberi Super Display" panose="02040503080505020303" pitchFamily="18" charset="0"/>
                <a:sym typeface="Roboto"/>
              </a:rPr>
              <a:t>13</a:t>
            </a:r>
            <a:r>
              <a:rPr lang="en-US" sz="3000" dirty="0">
                <a:latin typeface="Chamberi Super Display" panose="02040503080505020303" pitchFamily="18" charset="0"/>
                <a:sym typeface="Roboto"/>
              </a:rPr>
              <a:t> some </a:t>
            </a:r>
            <a:r>
              <a:rPr lang="en-US" sz="3000" u="sng" dirty="0">
                <a:latin typeface="Chamberi Super Display" panose="02040503080505020303" pitchFamily="18" charset="0"/>
                <a:sym typeface="Roboto"/>
              </a:rPr>
              <a:t>worthless men</a:t>
            </a:r>
            <a:r>
              <a:rPr lang="en-US" sz="3000" dirty="0">
                <a:latin typeface="Chamberi Super Display" panose="02040503080505020303" pitchFamily="18" charset="0"/>
                <a:sym typeface="Roboto"/>
              </a:rPr>
              <a:t> have gone out from among you and have seduced the inhabitants of their city, saying, ‘Let us go and serve other gods’ (whom you have not known),</a:t>
            </a:r>
            <a:endParaRPr lang="en-US" sz="3000" dirty="0">
              <a:latin typeface="Chamberi Super Display" panose="020405030805050203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Deuteronomy 13:12-15 </a:t>
            </a:r>
            <a:endParaRPr lang="en-US" sz="3600" dirty="0">
              <a:solidFill>
                <a:srgbClr val="FFFFFF"/>
              </a:solidFill>
            </a:endParaRPr>
          </a:p>
        </p:txBody>
      </p:sp>
      <p:sp>
        <p:nvSpPr>
          <p:cNvPr id="85" name="Google Shape;85;p18"/>
          <p:cNvSpPr txBox="1">
            <a:spLocks noGrp="1"/>
          </p:cNvSpPr>
          <p:nvPr>
            <p:ph type="body" idx="1"/>
          </p:nvPr>
        </p:nvSpPr>
        <p:spPr>
          <a:xfrm>
            <a:off x="366132" y="1444828"/>
            <a:ext cx="6220710"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latin typeface="Chamberi Super Display" panose="02040503080505020303" pitchFamily="18" charset="0"/>
                <a:sym typeface="Roboto"/>
              </a:rPr>
              <a:t>14</a:t>
            </a:r>
            <a:r>
              <a:rPr lang="en-US" sz="3000" b="1" dirty="0">
                <a:latin typeface="Chamberi Super Display" panose="02040503080505020303" pitchFamily="18" charset="0"/>
                <a:sym typeface="Roboto"/>
              </a:rPr>
              <a:t> then you shall investigate and search out and inquire thoroughly. If it is true and the matter established that this abomination has been done among you, </a:t>
            </a:r>
            <a:r>
              <a:rPr lang="en-US" sz="3000" b="1" baseline="30000" dirty="0">
                <a:latin typeface="Chamberi Super Display" panose="02040503080505020303" pitchFamily="18" charset="0"/>
                <a:sym typeface="Roboto"/>
              </a:rPr>
              <a:t>15</a:t>
            </a:r>
            <a:r>
              <a:rPr lang="en-US" sz="3000" b="1" dirty="0">
                <a:latin typeface="Chamberi Super Display" panose="02040503080505020303" pitchFamily="18" charset="0"/>
                <a:sym typeface="Roboto"/>
              </a:rPr>
              <a:t> you shall surely strike the inhabitants of that city with the edge of the sword, utterly destroying it and all that is in it and its cattle with the edge of the sword.</a:t>
            </a:r>
            <a:endParaRPr lang="en-US" sz="3000" b="1"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9"/>
        <p:cNvGrpSpPr/>
        <p:nvPr/>
      </p:nvGrpSpPr>
      <p:grpSpPr>
        <a:xfrm>
          <a:off x="0" y="0"/>
          <a:ext cx="0" cy="0"/>
          <a:chOff x="0" y="0"/>
          <a:chExt cx="0" cy="0"/>
        </a:xfrm>
      </p:grpSpPr>
      <p:pic>
        <p:nvPicPr>
          <p:cNvPr id="98" name="Picture 97">
            <a:extLst>
              <a:ext uri="{FF2B5EF4-FFF2-40B4-BE49-F238E27FC236}">
                <a16:creationId xmlns:a16="http://schemas.microsoft.com/office/drawing/2014/main" id="{5321D838-2C7E-4177-9DD3-DAC78324A2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00" name="Picture 99">
            <a:extLst>
              <a:ext uri="{FF2B5EF4-FFF2-40B4-BE49-F238E27FC236}">
                <a16:creationId xmlns:a16="http://schemas.microsoft.com/office/drawing/2014/main" id="{224C28B3-E902-49D1-98A0-582D277A0E0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02" name="Picture 101">
            <a:extLst>
              <a:ext uri="{FF2B5EF4-FFF2-40B4-BE49-F238E27FC236}">
                <a16:creationId xmlns:a16="http://schemas.microsoft.com/office/drawing/2014/main" id="{F3A6C14C-E755-4A02-821B-6EA2D4C9F20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04" name="Rectangle 103">
            <a:extLst>
              <a:ext uri="{FF2B5EF4-FFF2-40B4-BE49-F238E27FC236}">
                <a16:creationId xmlns:a16="http://schemas.microsoft.com/office/drawing/2014/main" id="{6478287C-E119-4E9C-95B0-518478BD9D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6" name="Rectangle 105">
            <a:extLst>
              <a:ext uri="{FF2B5EF4-FFF2-40B4-BE49-F238E27FC236}">
                <a16:creationId xmlns:a16="http://schemas.microsoft.com/office/drawing/2014/main" id="{EA4A294F-6D36-425B-8632-27FD6A284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8" name="Rectangle 107">
            <a:extLst>
              <a:ext uri="{FF2B5EF4-FFF2-40B4-BE49-F238E27FC236}">
                <a16:creationId xmlns:a16="http://schemas.microsoft.com/office/drawing/2014/main" id="{3FECAD23-900F-4F1B-A441-6A68749F8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0" name="Picture 109">
            <a:extLst>
              <a:ext uri="{FF2B5EF4-FFF2-40B4-BE49-F238E27FC236}">
                <a16:creationId xmlns:a16="http://schemas.microsoft.com/office/drawing/2014/main" id="{57943801-CAEC-4F98-9332-2A4D9128463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12" name="Rectangle 111">
            <a:extLst>
              <a:ext uri="{FF2B5EF4-FFF2-40B4-BE49-F238E27FC236}">
                <a16:creationId xmlns:a16="http://schemas.microsoft.com/office/drawing/2014/main" id="{8A233090-6C39-4F59-8A0F-86F011A7E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6994" y="0"/>
            <a:ext cx="3477006"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84DCAA0-4BF1-4FB9-97BA-D6BA63041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1" y="457200"/>
            <a:ext cx="5907023"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 name="Google Shape;90;p19"/>
          <p:cNvSpPr txBox="1">
            <a:spLocks noGrp="1"/>
          </p:cNvSpPr>
          <p:nvPr>
            <p:ph type="title"/>
          </p:nvPr>
        </p:nvSpPr>
        <p:spPr>
          <a:xfrm>
            <a:off x="510240" y="564921"/>
            <a:ext cx="5315664"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3600" b="1" dirty="0">
                <a:latin typeface="Chamberi Super Display" panose="02040503080505020303" pitchFamily="18" charset="0"/>
                <a:sym typeface="Roboto"/>
              </a:rPr>
              <a:t>Matthew 7:15</a:t>
            </a:r>
            <a:endParaRPr lang="en-US" sz="3600" b="1" dirty="0">
              <a:latin typeface="Chamberi Super Display" panose="02040503080505020303" pitchFamily="18" charset="0"/>
            </a:endParaRPr>
          </a:p>
        </p:txBody>
      </p:sp>
      <p:pic>
        <p:nvPicPr>
          <p:cNvPr id="116" name="Picture 115">
            <a:extLst>
              <a:ext uri="{FF2B5EF4-FFF2-40B4-BE49-F238E27FC236}">
                <a16:creationId xmlns:a16="http://schemas.microsoft.com/office/drawing/2014/main" id="{9BC2FEA5-B399-458A-8393-E06CE40DB8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77680"/>
            <a:ext cx="5975286" cy="240873"/>
          </a:xfrm>
          <a:prstGeom prst="rect">
            <a:avLst/>
          </a:prstGeom>
        </p:spPr>
      </p:pic>
      <p:sp>
        <p:nvSpPr>
          <p:cNvPr id="91" name="Google Shape;91;p19"/>
          <p:cNvSpPr txBox="1">
            <a:spLocks noGrp="1"/>
          </p:cNvSpPr>
          <p:nvPr>
            <p:ph type="body" idx="1"/>
          </p:nvPr>
        </p:nvSpPr>
        <p:spPr>
          <a:xfrm>
            <a:off x="510240" y="1752654"/>
            <a:ext cx="4817409" cy="2699487"/>
          </a:xfrm>
          <a:prstGeom prst="rect">
            <a:avLst/>
          </a:prstGeom>
        </p:spPr>
        <p:txBody>
          <a:bodyPr spcFirstLastPara="1" vert="horz" lIns="91440" tIns="45720" rIns="91440" bIns="45720" rtlCol="0" anchorCtr="0">
            <a:normAutofit/>
          </a:bodyPr>
          <a:lstStyle/>
          <a:p>
            <a:pPr marL="0" lvl="0" indent="0" defTabSz="914400">
              <a:spcBef>
                <a:spcPts val="0"/>
              </a:spcBef>
              <a:spcAft>
                <a:spcPts val="600"/>
              </a:spcAft>
              <a:buClr>
                <a:schemeClr val="dk1"/>
              </a:buClr>
              <a:buSzPts val="1100"/>
              <a:buNone/>
            </a:pPr>
            <a:r>
              <a:rPr lang="en-US" sz="3200" b="1" baseline="30000" dirty="0">
                <a:latin typeface="Chamberi Super Display" panose="02040503080505020303" pitchFamily="18" charset="0"/>
                <a:sym typeface="Roboto"/>
              </a:rPr>
              <a:t>15</a:t>
            </a:r>
            <a:r>
              <a:rPr lang="en-US" sz="3200" b="1" dirty="0">
                <a:latin typeface="Chamberi Super Display" panose="02040503080505020303" pitchFamily="18" charset="0"/>
                <a:sym typeface="Roboto"/>
              </a:rPr>
              <a:t> “Beware of the false prophets, who come to you in sheep’s clothing, but inwardly are ravenous wolves.”</a:t>
            </a:r>
            <a:endParaRPr lang="en-US" sz="3200" b="1" dirty="0">
              <a:latin typeface="Chamberi Super Display" panose="02040503080505020303" pitchFamily="18" charset="0"/>
            </a:endParaRPr>
          </a:p>
        </p:txBody>
      </p:sp>
      <p:pic>
        <p:nvPicPr>
          <p:cNvPr id="95" name="Graphic 94" descr="Sheep">
            <a:extLst>
              <a:ext uri="{FF2B5EF4-FFF2-40B4-BE49-F238E27FC236}">
                <a16:creationId xmlns:a16="http://schemas.microsoft.com/office/drawing/2014/main" id="{2571BDAA-9348-71BC-4BBA-FB2CD538640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40318" y="1312321"/>
            <a:ext cx="2518858" cy="2518858"/>
          </a:xfrm>
          <a:prstGeom prst="rect">
            <a:avLst/>
          </a:prstGeom>
          <a:ln>
            <a:noFill/>
          </a:ln>
          <a:effectLst>
            <a:outerShdw blurRad="76200" dist="63500" dir="5040000" algn="tl" rotWithShape="0">
              <a:srgbClr val="000000">
                <a:alpha val="41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95"/>
        <p:cNvGrpSpPr/>
        <p:nvPr/>
      </p:nvGrpSpPr>
      <p:grpSpPr>
        <a:xfrm>
          <a:off x="0" y="0"/>
          <a:ext cx="0" cy="0"/>
          <a:chOff x="0" y="0"/>
          <a:chExt cx="0" cy="0"/>
        </a:xfrm>
      </p:grpSpPr>
      <p:pic>
        <p:nvPicPr>
          <p:cNvPr id="102" name="Picture 101">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04" name="Picture 103">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06" name="Picture 105">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08" name="Rectangle 107">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0" name="Rectangle 109">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2" name="Rectangle 111">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16" name="Picture 115">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18" name="Picture 117">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20" name="Rectangle 119">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Google Shape;96;p20"/>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1 Kings 21:2</a:t>
            </a:r>
            <a:endParaRPr lang="en-US" sz="3600" b="1" dirty="0">
              <a:solidFill>
                <a:srgbClr val="FFFFFF"/>
              </a:solidFill>
              <a:latin typeface="Chamberi Super Display" panose="02040503080505020303" pitchFamily="18" charset="0"/>
            </a:endParaRPr>
          </a:p>
        </p:txBody>
      </p:sp>
      <p:sp>
        <p:nvSpPr>
          <p:cNvPr id="97" name="Google Shape;97;p20"/>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2800" b="1" baseline="30000" dirty="0">
                <a:latin typeface="Chamberi Super Display" panose="02040503080505020303" pitchFamily="18" charset="0"/>
                <a:sym typeface="Roboto"/>
              </a:rPr>
              <a:t>2</a:t>
            </a:r>
            <a:r>
              <a:rPr lang="en-US" sz="2800" b="1" dirty="0">
                <a:latin typeface="Chamberi Super Display" panose="02040503080505020303" pitchFamily="18" charset="0"/>
                <a:sym typeface="Roboto"/>
              </a:rPr>
              <a:t> Ahab spoke to Naboth, saying, “Give me your vineyard, that I may have it for a vegetable garden because it is close beside my house, and I will give you a better vineyard than it in its place; if you like, I will give you the price of it in money.”</a:t>
            </a:r>
            <a:endParaRPr lang="en-US" sz="2800" b="1"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01"/>
        <p:cNvGrpSpPr/>
        <p:nvPr/>
      </p:nvGrpSpPr>
      <p:grpSpPr>
        <a:xfrm>
          <a:off x="0" y="0"/>
          <a:ext cx="0" cy="0"/>
          <a:chOff x="0" y="0"/>
          <a:chExt cx="0" cy="0"/>
        </a:xfrm>
      </p:grpSpPr>
      <p:pic>
        <p:nvPicPr>
          <p:cNvPr id="108" name="Picture 10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10" name="Picture 10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12" name="Picture 11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14" name="Rectangle 11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6" name="Rectangle 11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8" name="Rectangle 117">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2" name="Picture 121">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24" name="Picture 123">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26" name="Rectangle 125">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2" name="Google Shape;102;p21"/>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1 Kings 21:3</a:t>
            </a:r>
            <a:endParaRPr lang="en-US" sz="3600" b="1" dirty="0">
              <a:solidFill>
                <a:srgbClr val="FFFFFF"/>
              </a:solidFill>
              <a:latin typeface="Chamberi Super Display" panose="02040503080505020303" pitchFamily="18" charset="0"/>
            </a:endParaRPr>
          </a:p>
        </p:txBody>
      </p:sp>
      <p:sp>
        <p:nvSpPr>
          <p:cNvPr id="103" name="Google Shape;103;p21"/>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rmAutofit/>
          </a:bodyPr>
          <a:lstStyle/>
          <a:p>
            <a:pPr marL="0" lvl="0" indent="0" defTabSz="914400">
              <a:spcBef>
                <a:spcPts val="0"/>
              </a:spcBef>
              <a:spcAft>
                <a:spcPts val="600"/>
              </a:spcAft>
              <a:buClr>
                <a:schemeClr val="dk1"/>
              </a:buClr>
              <a:buSzPts val="1100"/>
              <a:buNone/>
            </a:pPr>
            <a:r>
              <a:rPr lang="en-US" sz="2800" b="1" baseline="30000" dirty="0">
                <a:latin typeface="Chamberi Super Display" panose="02040503080505020303" pitchFamily="18" charset="0"/>
                <a:sym typeface="Roboto"/>
              </a:rPr>
              <a:t>3</a:t>
            </a:r>
            <a:r>
              <a:rPr lang="en-US" sz="2800" b="1" dirty="0">
                <a:latin typeface="Chamberi Super Display" panose="02040503080505020303" pitchFamily="18" charset="0"/>
                <a:sym typeface="Roboto"/>
              </a:rPr>
              <a:t> But Naboth said to Ahab, “The Lord forbid me that I should give you the inheritance of my fathers.”</a:t>
            </a:r>
            <a:endParaRPr lang="en-US" sz="28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07"/>
        <p:cNvGrpSpPr/>
        <p:nvPr/>
      </p:nvGrpSpPr>
      <p:grpSpPr>
        <a:xfrm>
          <a:off x="0" y="0"/>
          <a:ext cx="0" cy="0"/>
          <a:chOff x="0" y="0"/>
          <a:chExt cx="0" cy="0"/>
        </a:xfrm>
      </p:grpSpPr>
      <p:pic>
        <p:nvPicPr>
          <p:cNvPr id="114" name="Picture 113">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16" name="Picture 115">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18" name="Picture 117">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20" name="Rectangle 119">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2" name="Rectangle 121">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24" name="Rectangle 123">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8" name="Picture 127">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30" name="Picture 129">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32" name="Rectangle 131">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8" name="Google Shape;108;p22"/>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3600" b="1" dirty="0">
                <a:solidFill>
                  <a:srgbClr val="FFFFFF"/>
                </a:solidFill>
                <a:latin typeface="Chamberi Super Display" panose="02040503080505020303" pitchFamily="18" charset="0"/>
                <a:sym typeface="Roboto"/>
              </a:rPr>
              <a:t>1 Kings 21:9-10</a:t>
            </a:r>
            <a:endParaRPr lang="en-US" sz="3600" b="1" dirty="0">
              <a:solidFill>
                <a:srgbClr val="FFFFFF"/>
              </a:solidFill>
              <a:latin typeface="Chamberi Super Display" panose="02040503080505020303" pitchFamily="18" charset="0"/>
            </a:endParaRPr>
          </a:p>
        </p:txBody>
      </p:sp>
      <p:sp>
        <p:nvSpPr>
          <p:cNvPr id="109" name="Google Shape;109;p22"/>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2800" b="1" baseline="30000" dirty="0">
                <a:latin typeface="Chamberi Super Display" panose="02040503080505020303" pitchFamily="18" charset="0"/>
                <a:sym typeface="Roboto"/>
              </a:rPr>
              <a:t>9</a:t>
            </a:r>
            <a:r>
              <a:rPr lang="en-US" sz="2800" b="1" dirty="0">
                <a:latin typeface="Chamberi Super Display" panose="02040503080505020303" pitchFamily="18" charset="0"/>
                <a:sym typeface="Roboto"/>
              </a:rPr>
              <a:t> Now she wrote in the letters, saying, “Proclaim a fast and seat Naboth at the head of the people; </a:t>
            </a:r>
          </a:p>
          <a:p>
            <a:pPr marL="0" lvl="0" indent="0" defTabSz="914400">
              <a:spcBef>
                <a:spcPts val="0"/>
              </a:spcBef>
              <a:spcAft>
                <a:spcPts val="600"/>
              </a:spcAft>
              <a:buClr>
                <a:schemeClr val="dk1"/>
              </a:buClr>
              <a:buSzPts val="1100"/>
              <a:buNone/>
            </a:pPr>
            <a:r>
              <a:rPr lang="en-US" sz="2800" b="1" baseline="30000" dirty="0">
                <a:latin typeface="Chamberi Super Display" panose="02040503080505020303" pitchFamily="18" charset="0"/>
                <a:sym typeface="Roboto"/>
              </a:rPr>
              <a:t>10</a:t>
            </a:r>
            <a:r>
              <a:rPr lang="en-US" sz="2800" b="1" dirty="0">
                <a:latin typeface="Chamberi Super Display" panose="02040503080505020303" pitchFamily="18" charset="0"/>
                <a:sym typeface="Roboto"/>
              </a:rPr>
              <a:t> and seat two </a:t>
            </a:r>
            <a:r>
              <a:rPr lang="en-US" sz="2800" b="1" u="sng" dirty="0">
                <a:latin typeface="Chamberi Super Display" panose="02040503080505020303" pitchFamily="18" charset="0"/>
                <a:sym typeface="Roboto"/>
              </a:rPr>
              <a:t>worthless men</a:t>
            </a:r>
            <a:r>
              <a:rPr lang="en-US" sz="2800" b="1" dirty="0">
                <a:latin typeface="Chamberi Super Display" panose="02040503080505020303" pitchFamily="18" charset="0"/>
                <a:sym typeface="Roboto"/>
              </a:rPr>
              <a:t> before him, and let them testify against him, saying, ‘You cursed God and the king.’ Then take him out and stone him to death.”</a:t>
            </a:r>
            <a:endParaRPr lang="en-US" sz="2800" b="1"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13"/>
        <p:cNvGrpSpPr/>
        <p:nvPr/>
      </p:nvGrpSpPr>
      <p:grpSpPr>
        <a:xfrm>
          <a:off x="0" y="0"/>
          <a:ext cx="0" cy="0"/>
          <a:chOff x="0" y="0"/>
          <a:chExt cx="0" cy="0"/>
        </a:xfrm>
      </p:grpSpPr>
      <p:pic>
        <p:nvPicPr>
          <p:cNvPr id="120" name="Picture 11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2" name="Picture 12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24" name="Picture 12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26" name="Rectangle 12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8" name="Rectangle 12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0" name="Rectangle 12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34" name="Picture 13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36" name="Picture 13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38" name="Rectangle 13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4" name="Google Shape;114;p23"/>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3600" b="1" dirty="0">
                <a:solidFill>
                  <a:srgbClr val="FFFFFF"/>
                </a:solidFill>
                <a:latin typeface="Chamberi Super Display" panose="02040503080505020303" pitchFamily="18" charset="0"/>
                <a:sym typeface="Roboto"/>
              </a:rPr>
              <a:t>2 Kings 9:7-8</a:t>
            </a:r>
            <a:endParaRPr lang="en-US" sz="3600" b="1" dirty="0">
              <a:solidFill>
                <a:srgbClr val="FFFFFF"/>
              </a:solidFill>
              <a:latin typeface="Chamberi Super Display" panose="02040503080505020303" pitchFamily="18" charset="0"/>
            </a:endParaRPr>
          </a:p>
        </p:txBody>
      </p:sp>
      <p:sp>
        <p:nvSpPr>
          <p:cNvPr id="115" name="Google Shape;115;p23"/>
          <p:cNvSpPr txBox="1">
            <a:spLocks noGrp="1"/>
          </p:cNvSpPr>
          <p:nvPr>
            <p:ph type="body" idx="1"/>
          </p:nvPr>
        </p:nvSpPr>
        <p:spPr>
          <a:xfrm>
            <a:off x="510240" y="1752654"/>
            <a:ext cx="6076602"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2800" b="1" baseline="30000" dirty="0">
                <a:latin typeface="Chamberi Super Display" panose="02040503080505020303" pitchFamily="18" charset="0"/>
                <a:sym typeface="Roboto"/>
              </a:rPr>
              <a:t>7</a:t>
            </a:r>
            <a:r>
              <a:rPr lang="en-US" sz="2800" b="1" dirty="0">
                <a:latin typeface="Chamberi Super Display" panose="02040503080505020303" pitchFamily="18" charset="0"/>
                <a:sym typeface="Roboto"/>
              </a:rPr>
              <a:t> You shall strike the house of Ahab your master, that I may avenge the blood of My servants the prophets, and the blood of all the servants of the Lord, at the hand of Jezebel. </a:t>
            </a:r>
            <a:r>
              <a:rPr lang="en-US" sz="2800" b="1" baseline="30000" dirty="0">
                <a:latin typeface="Chamberi Super Display" panose="02040503080505020303" pitchFamily="18" charset="0"/>
                <a:sym typeface="Roboto"/>
              </a:rPr>
              <a:t>8</a:t>
            </a:r>
            <a:r>
              <a:rPr lang="en-US" sz="2800" b="1" dirty="0">
                <a:latin typeface="Chamberi Super Display" panose="02040503080505020303" pitchFamily="18" charset="0"/>
                <a:sym typeface="Roboto"/>
              </a:rPr>
              <a:t> For the whole house of Ahab shall perish, and I will cut off from Ahab every male person both bond and free in Israel.</a:t>
            </a:r>
            <a:endParaRPr lang="en-US" sz="2800" b="1"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19"/>
        <p:cNvGrpSpPr/>
        <p:nvPr/>
      </p:nvGrpSpPr>
      <p:grpSpPr>
        <a:xfrm>
          <a:off x="0" y="0"/>
          <a:ext cx="0" cy="0"/>
          <a:chOff x="0" y="0"/>
          <a:chExt cx="0" cy="0"/>
        </a:xfrm>
      </p:grpSpPr>
      <p:pic>
        <p:nvPicPr>
          <p:cNvPr id="126" name="Picture 125">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8" name="Picture 127">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30" name="Picture 129">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32" name="Rectangle 131">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4" name="Rectangle 133">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6" name="Rectangle 135">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137">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40" name="Picture 139">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42" name="Picture 141">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44" name="Rectangle 143">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0" name="Google Shape;120;p24"/>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2 Kings 9:10</a:t>
            </a:r>
            <a:endParaRPr lang="en-US" sz="3600" b="1" dirty="0">
              <a:solidFill>
                <a:srgbClr val="FFFFFF"/>
              </a:solidFill>
              <a:latin typeface="Chamberi Super Display" panose="02040503080505020303" pitchFamily="18" charset="0"/>
            </a:endParaRPr>
          </a:p>
        </p:txBody>
      </p:sp>
      <p:sp>
        <p:nvSpPr>
          <p:cNvPr id="121" name="Google Shape;121;p24"/>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rmAutofit/>
          </a:bodyPr>
          <a:lstStyle/>
          <a:p>
            <a:pPr marL="0" lvl="0" indent="0" defTabSz="914400">
              <a:spcBef>
                <a:spcPts val="0"/>
              </a:spcBef>
              <a:spcAft>
                <a:spcPts val="600"/>
              </a:spcAft>
              <a:buClr>
                <a:schemeClr val="dk1"/>
              </a:buClr>
              <a:buSzPts val="1100"/>
              <a:buNone/>
            </a:pPr>
            <a:r>
              <a:rPr lang="en-US" sz="2800" b="1" baseline="30000" dirty="0">
                <a:latin typeface="Chamberi Super Display" panose="02040503080505020303" pitchFamily="18" charset="0"/>
                <a:sym typeface="Roboto"/>
              </a:rPr>
              <a:t>10</a:t>
            </a:r>
            <a:r>
              <a:rPr lang="en-US" sz="2800" b="1" dirty="0">
                <a:latin typeface="Chamberi Super Display" panose="02040503080505020303" pitchFamily="18" charset="0"/>
                <a:sym typeface="Roboto"/>
              </a:rPr>
              <a:t> The dogs shall eat Jezebel in the territory of Jezreel, and none shall bury her.</a:t>
            </a:r>
            <a:endParaRPr lang="en-US" sz="2800" b="1"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25"/>
        <p:cNvGrpSpPr/>
        <p:nvPr/>
      </p:nvGrpSpPr>
      <p:grpSpPr>
        <a:xfrm>
          <a:off x="0" y="0"/>
          <a:ext cx="0" cy="0"/>
          <a:chOff x="0" y="0"/>
          <a:chExt cx="0" cy="0"/>
        </a:xfrm>
      </p:grpSpPr>
      <p:pic>
        <p:nvPicPr>
          <p:cNvPr id="132" name="Picture 131">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34" name="Picture 133">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36" name="Picture 135">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38" name="Rectangle 137">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0" name="Rectangle 139">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2" name="Rectangle 141">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46" name="Picture 145">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48" name="Picture 147">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50" name="Rectangle 149">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6" name="Google Shape;126;p25"/>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3600" b="1" dirty="0">
                <a:solidFill>
                  <a:srgbClr val="FFFFFF"/>
                </a:solidFill>
                <a:latin typeface="Chamberi Super Display" panose="02040503080505020303" pitchFamily="18" charset="0"/>
                <a:sym typeface="Roboto"/>
              </a:rPr>
              <a:t>2 Kings 9:30-35</a:t>
            </a:r>
            <a:endParaRPr lang="en-US" sz="3600" b="1" dirty="0">
              <a:solidFill>
                <a:srgbClr val="FFFFFF"/>
              </a:solidFill>
              <a:latin typeface="Chamberi Super Display" panose="02040503080505020303" pitchFamily="18" charset="0"/>
            </a:endParaRPr>
          </a:p>
        </p:txBody>
      </p:sp>
      <p:sp>
        <p:nvSpPr>
          <p:cNvPr id="127" name="Google Shape;127;p25"/>
          <p:cNvSpPr txBox="1">
            <a:spLocks noGrp="1"/>
          </p:cNvSpPr>
          <p:nvPr>
            <p:ph type="body" idx="1"/>
          </p:nvPr>
        </p:nvSpPr>
        <p:spPr>
          <a:xfrm>
            <a:off x="510240" y="1752654"/>
            <a:ext cx="5923611" cy="2356558"/>
          </a:xfrm>
          <a:prstGeom prst="rect">
            <a:avLst/>
          </a:prstGeom>
        </p:spPr>
        <p:txBody>
          <a:bodyPr spcFirstLastPara="1" vert="horz" lIns="91440" tIns="45720" rIns="91440" bIns="45720" rtlCol="0" anchorCtr="0">
            <a:noAutofit/>
          </a:bodyPr>
          <a:lstStyle/>
          <a:p>
            <a:pPr marL="0" lvl="0" indent="0" defTabSz="914400">
              <a:spcBef>
                <a:spcPts val="1200"/>
              </a:spcBef>
              <a:spcAft>
                <a:spcPts val="1200"/>
              </a:spcAft>
              <a:buClr>
                <a:schemeClr val="dk1"/>
              </a:buClr>
              <a:buSzPts val="1100"/>
              <a:buNone/>
            </a:pPr>
            <a:r>
              <a:rPr lang="en-US" sz="3000" b="1" baseline="30000" dirty="0">
                <a:latin typeface="Chamberi Super Display" panose="02040503080505020303" pitchFamily="18" charset="0"/>
                <a:sym typeface="Roboto"/>
              </a:rPr>
              <a:t>30</a:t>
            </a:r>
            <a:r>
              <a:rPr lang="en-US" sz="3000" b="1" dirty="0">
                <a:latin typeface="Chamberi Super Display" panose="02040503080505020303" pitchFamily="18" charset="0"/>
                <a:sym typeface="Roboto"/>
              </a:rPr>
              <a:t> When Jehu came to Jezreel, Jezebel heard </a:t>
            </a:r>
            <a:r>
              <a:rPr lang="en-US" sz="3000" b="1" i="1" dirty="0">
                <a:latin typeface="Chamberi Super Display" panose="02040503080505020303" pitchFamily="18" charset="0"/>
                <a:sym typeface="Roboto"/>
              </a:rPr>
              <a:t>of it</a:t>
            </a:r>
            <a:r>
              <a:rPr lang="en-US" sz="3000" b="1" dirty="0">
                <a:latin typeface="Chamberi Super Display" panose="02040503080505020303" pitchFamily="18" charset="0"/>
                <a:sym typeface="Roboto"/>
              </a:rPr>
              <a:t>, and she painted her eyes and adorned her head and looked out the window. </a:t>
            </a:r>
            <a:r>
              <a:rPr lang="en-US" sz="3000" b="1" baseline="30000" dirty="0">
                <a:latin typeface="Chamberi Super Display" panose="02040503080505020303" pitchFamily="18" charset="0"/>
                <a:sym typeface="Roboto"/>
              </a:rPr>
              <a:t>31</a:t>
            </a:r>
            <a:r>
              <a:rPr lang="en-US" sz="3000" b="1" dirty="0">
                <a:latin typeface="Chamberi Super Display" panose="02040503080505020303" pitchFamily="18" charset="0"/>
                <a:sym typeface="Roboto"/>
              </a:rPr>
              <a:t> As Jehu entered the gate, she said, “Is it well, </a:t>
            </a:r>
            <a:r>
              <a:rPr lang="en-US" sz="3000" b="1" dirty="0" err="1">
                <a:latin typeface="Chamberi Super Display" panose="02040503080505020303" pitchFamily="18" charset="0"/>
                <a:sym typeface="Roboto"/>
              </a:rPr>
              <a:t>Zimri</a:t>
            </a:r>
            <a:r>
              <a:rPr lang="en-US" sz="3000" b="1" dirty="0">
                <a:latin typeface="Chamberi Super Display" panose="02040503080505020303" pitchFamily="18" charset="0"/>
                <a:sym typeface="Roboto"/>
              </a:rPr>
              <a:t>, your master’s murderer?”</a:t>
            </a:r>
            <a:endParaRPr lang="en-US" sz="3000" b="1"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1 Samuel 3:10-21</a:t>
            </a:r>
            <a:endParaRPr lang="en-US" sz="3600" dirty="0">
              <a:solidFill>
                <a:srgbClr val="FFFFFF"/>
              </a:solidFill>
            </a:endParaRPr>
          </a:p>
        </p:txBody>
      </p:sp>
      <p:sp>
        <p:nvSpPr>
          <p:cNvPr id="85" name="Google Shape;85;p18"/>
          <p:cNvSpPr txBox="1">
            <a:spLocks noGrp="1"/>
          </p:cNvSpPr>
          <p:nvPr>
            <p:ph type="body" idx="1"/>
          </p:nvPr>
        </p:nvSpPr>
        <p:spPr>
          <a:xfrm>
            <a:off x="2382" y="1612845"/>
            <a:ext cx="6647458"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effectLst/>
                <a:latin typeface="Chamberi Super Display" panose="02040503080505020303" pitchFamily="18" charset="0"/>
              </a:rPr>
              <a:t>12 </a:t>
            </a:r>
            <a:r>
              <a:rPr lang="en-US" sz="3000" b="1" dirty="0">
                <a:effectLst/>
                <a:latin typeface="Chamberi Super Display" panose="02040503080505020303" pitchFamily="18" charset="0"/>
              </a:rPr>
              <a:t>On that day I will carry out against Eli everything that I have spoken in regard to his house, from beginning to end. </a:t>
            </a:r>
            <a:r>
              <a:rPr lang="en-US" sz="3000" b="1" baseline="30000" dirty="0">
                <a:effectLst/>
                <a:latin typeface="Chamberi Super Display" panose="02040503080505020303" pitchFamily="18" charset="0"/>
              </a:rPr>
              <a:t>13 </a:t>
            </a:r>
            <a:r>
              <a:rPr lang="en-US" sz="3000" b="1" dirty="0">
                <a:effectLst/>
                <a:latin typeface="Chamberi Super Display" panose="02040503080505020303" pitchFamily="18" charset="0"/>
              </a:rPr>
              <a:t>For I have told him that I am going to judge his house forever for the wrongdoing that he knew, because his sons were bringing a curse on themselves and he did not rebuke them. </a:t>
            </a:r>
            <a:endParaRPr lang="en-US" sz="3000" b="1" dirty="0">
              <a:latin typeface="Chamberi Super Display" panose="02040503080505020303" pitchFamily="18" charset="0"/>
            </a:endParaRPr>
          </a:p>
        </p:txBody>
      </p:sp>
    </p:spTree>
    <p:extLst>
      <p:ext uri="{BB962C8B-B14F-4D97-AF65-F5344CB8AC3E}">
        <p14:creationId xmlns:p14="http://schemas.microsoft.com/office/powerpoint/2010/main" val="3710425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25"/>
        <p:cNvGrpSpPr/>
        <p:nvPr/>
      </p:nvGrpSpPr>
      <p:grpSpPr>
        <a:xfrm>
          <a:off x="0" y="0"/>
          <a:ext cx="0" cy="0"/>
          <a:chOff x="0" y="0"/>
          <a:chExt cx="0" cy="0"/>
        </a:xfrm>
      </p:grpSpPr>
      <p:pic>
        <p:nvPicPr>
          <p:cNvPr id="132" name="Picture 131">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34" name="Picture 133">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36" name="Picture 135">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38" name="Rectangle 137">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0" name="Rectangle 139">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2" name="Rectangle 141">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46" name="Picture 145">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48" name="Picture 147">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50" name="Rectangle 149">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6" name="Google Shape;126;p25"/>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3600" b="1" dirty="0">
                <a:solidFill>
                  <a:srgbClr val="FFFFFF"/>
                </a:solidFill>
                <a:latin typeface="Chamberi Super Display" panose="02040503080505020303" pitchFamily="18" charset="0"/>
                <a:sym typeface="Roboto"/>
              </a:rPr>
              <a:t>2 Kings 9:30-35</a:t>
            </a:r>
            <a:endParaRPr lang="en-US" sz="3600" b="1" dirty="0">
              <a:solidFill>
                <a:srgbClr val="FFFFFF"/>
              </a:solidFill>
              <a:latin typeface="Chamberi Super Display" panose="02040503080505020303" pitchFamily="18" charset="0"/>
            </a:endParaRPr>
          </a:p>
        </p:txBody>
      </p:sp>
      <p:sp>
        <p:nvSpPr>
          <p:cNvPr id="127" name="Google Shape;127;p25"/>
          <p:cNvSpPr txBox="1">
            <a:spLocks noGrp="1"/>
          </p:cNvSpPr>
          <p:nvPr>
            <p:ph type="body" idx="1"/>
          </p:nvPr>
        </p:nvSpPr>
        <p:spPr>
          <a:xfrm>
            <a:off x="510240" y="1532526"/>
            <a:ext cx="6076602" cy="2356558"/>
          </a:xfrm>
          <a:prstGeom prst="rect">
            <a:avLst/>
          </a:prstGeom>
        </p:spPr>
        <p:txBody>
          <a:bodyPr spcFirstLastPara="1" vert="horz" lIns="91440" tIns="45720" rIns="91440" bIns="45720" rtlCol="0" anchorCtr="0">
            <a:noAutofit/>
          </a:bodyPr>
          <a:lstStyle/>
          <a:p>
            <a:pPr marL="0" lvl="0" indent="0" defTabSz="914400">
              <a:spcBef>
                <a:spcPts val="1200"/>
              </a:spcBef>
              <a:spcAft>
                <a:spcPts val="1200"/>
              </a:spcAft>
              <a:buClr>
                <a:schemeClr val="dk1"/>
              </a:buClr>
              <a:buSzPts val="1100"/>
              <a:buNone/>
            </a:pPr>
            <a:r>
              <a:rPr lang="en-US" sz="3000" b="1" baseline="30000" dirty="0">
                <a:latin typeface="Chamberi Super Display" panose="02040503080505020303" pitchFamily="18" charset="0"/>
                <a:sym typeface="Roboto"/>
              </a:rPr>
              <a:t>32</a:t>
            </a:r>
            <a:r>
              <a:rPr lang="en-US" sz="3000" b="1" dirty="0">
                <a:latin typeface="Chamberi Super Display" panose="02040503080505020303" pitchFamily="18" charset="0"/>
                <a:sym typeface="Roboto"/>
              </a:rPr>
              <a:t> Then he lifted up his face to the window and said, “Who is on my side? Who?” And two or three officials looked down at him.  </a:t>
            </a:r>
            <a:r>
              <a:rPr lang="en-US" sz="3000" b="1" baseline="30000" dirty="0">
                <a:latin typeface="Chamberi Super Display" panose="02040503080505020303" pitchFamily="18" charset="0"/>
                <a:sym typeface="Roboto"/>
              </a:rPr>
              <a:t>33</a:t>
            </a:r>
            <a:r>
              <a:rPr lang="en-US" sz="3000" b="1" dirty="0">
                <a:latin typeface="Chamberi Super Display" panose="02040503080505020303" pitchFamily="18" charset="0"/>
                <a:sym typeface="Roboto"/>
              </a:rPr>
              <a:t> He said, “Throw her down.” So they threw her down, and some of her blood was sprinkled on the wall and on the horses, and he trampled her under foot.</a:t>
            </a:r>
            <a:endParaRPr lang="en-US" sz="3000" b="1" dirty="0">
              <a:latin typeface="Chamberi Super Display" panose="02040503080505020303" pitchFamily="18" charset="0"/>
            </a:endParaRPr>
          </a:p>
        </p:txBody>
      </p:sp>
    </p:spTree>
    <p:extLst>
      <p:ext uri="{BB962C8B-B14F-4D97-AF65-F5344CB8AC3E}">
        <p14:creationId xmlns:p14="http://schemas.microsoft.com/office/powerpoint/2010/main" val="1520421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31"/>
        <p:cNvGrpSpPr/>
        <p:nvPr/>
      </p:nvGrpSpPr>
      <p:grpSpPr>
        <a:xfrm>
          <a:off x="0" y="0"/>
          <a:ext cx="0" cy="0"/>
          <a:chOff x="0" y="0"/>
          <a:chExt cx="0" cy="0"/>
        </a:xfrm>
      </p:grpSpPr>
      <p:pic>
        <p:nvPicPr>
          <p:cNvPr id="138" name="Picture 13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40" name="Picture 13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42" name="Picture 14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44" name="Rectangle 14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6" name="Rectangle 14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8" name="Rectangle 147">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2" name="Picture 151">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54" name="Picture 153">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56" name="Rectangle 155">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2" name="Google Shape;132;p26"/>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2 Kings 9:30-35</a:t>
            </a:r>
            <a:endParaRPr lang="en-US" sz="3600" dirty="0">
              <a:solidFill>
                <a:srgbClr val="FFFFFF"/>
              </a:solidFill>
            </a:endParaRPr>
          </a:p>
        </p:txBody>
      </p:sp>
      <p:sp>
        <p:nvSpPr>
          <p:cNvPr id="133" name="Google Shape;133;p26"/>
          <p:cNvSpPr txBox="1">
            <a:spLocks noGrp="1"/>
          </p:cNvSpPr>
          <p:nvPr>
            <p:ph type="body" idx="1"/>
          </p:nvPr>
        </p:nvSpPr>
        <p:spPr>
          <a:xfrm>
            <a:off x="496421" y="1576962"/>
            <a:ext cx="5860312" cy="2356558"/>
          </a:xfrm>
          <a:prstGeom prst="rect">
            <a:avLst/>
          </a:prstGeom>
        </p:spPr>
        <p:txBody>
          <a:bodyPr spcFirstLastPara="1" vert="horz" lIns="91440" tIns="45720" rIns="91440" bIns="45720" rtlCol="0" anchorCtr="0">
            <a:noAutofit/>
          </a:bodyPr>
          <a:lstStyle/>
          <a:p>
            <a:pPr marL="0" lvl="0" indent="0" defTabSz="914400">
              <a:spcBef>
                <a:spcPts val="1200"/>
              </a:spcBef>
              <a:spcAft>
                <a:spcPts val="1200"/>
              </a:spcAft>
              <a:buClr>
                <a:schemeClr val="dk1"/>
              </a:buClr>
              <a:buSzPts val="1100"/>
              <a:buNone/>
            </a:pPr>
            <a:r>
              <a:rPr lang="en-US" sz="3000" b="1" baseline="30000" dirty="0">
                <a:latin typeface="Chamberi Super Display" panose="02040503080505020303" pitchFamily="18" charset="0"/>
                <a:sym typeface="Roboto"/>
              </a:rPr>
              <a:t>34</a:t>
            </a:r>
            <a:r>
              <a:rPr lang="en-US" sz="3000" b="1" dirty="0">
                <a:latin typeface="Chamberi Super Display" panose="02040503080505020303" pitchFamily="18" charset="0"/>
                <a:sym typeface="Roboto"/>
              </a:rPr>
              <a:t> When he came in, he ate and drank; and he said, “See now to this cursed woman and bury her, for she is a king’s daughter.” </a:t>
            </a:r>
            <a:r>
              <a:rPr lang="en-US" sz="3000" b="1" baseline="30000" dirty="0">
                <a:latin typeface="Chamberi Super Display" panose="02040503080505020303" pitchFamily="18" charset="0"/>
                <a:sym typeface="Roboto"/>
              </a:rPr>
              <a:t>35</a:t>
            </a:r>
            <a:r>
              <a:rPr lang="en-US" sz="3000" b="1" dirty="0">
                <a:latin typeface="Chamberi Super Display" panose="02040503080505020303" pitchFamily="18" charset="0"/>
                <a:sym typeface="Roboto"/>
              </a:rPr>
              <a:t> They went to bury her, but they found nothing more of her than the skull and the feet and the palms of her hands.</a:t>
            </a:r>
            <a:endParaRPr lang="en-US" sz="30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37"/>
        <p:cNvGrpSpPr/>
        <p:nvPr/>
      </p:nvGrpSpPr>
      <p:grpSpPr>
        <a:xfrm>
          <a:off x="0" y="0"/>
          <a:ext cx="0" cy="0"/>
          <a:chOff x="0" y="0"/>
          <a:chExt cx="0" cy="0"/>
        </a:xfrm>
      </p:grpSpPr>
      <p:pic>
        <p:nvPicPr>
          <p:cNvPr id="144" name="Picture 143">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46" name="Picture 145">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48" name="Picture 147">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50" name="Rectangle 149">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2" name="Rectangle 151">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54" name="Rectangle 153">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58" name="Picture 157">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60" name="Picture 159">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62" name="Rectangle 161">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8" name="Google Shape;138;p27"/>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1 Samuel 2:17</a:t>
            </a:r>
          </a:p>
        </p:txBody>
      </p:sp>
      <p:sp>
        <p:nvSpPr>
          <p:cNvPr id="139" name="Google Shape;139;p27"/>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rmAutofit/>
          </a:bodyPr>
          <a:lstStyle/>
          <a:p>
            <a:pPr marL="0" lvl="0" indent="0" defTabSz="914400">
              <a:spcBef>
                <a:spcPts val="0"/>
              </a:spcBef>
              <a:spcAft>
                <a:spcPts val="600"/>
              </a:spcAft>
              <a:buClr>
                <a:schemeClr val="dk1"/>
              </a:buClr>
              <a:buSzPts val="1100"/>
              <a:buNone/>
            </a:pPr>
            <a:r>
              <a:rPr lang="en-US" sz="3000" b="1" baseline="30000" dirty="0">
                <a:latin typeface="Chamberi Super Display" panose="02040503080505020303" pitchFamily="18" charset="0"/>
                <a:sym typeface="Roboto"/>
              </a:rPr>
              <a:t>17</a:t>
            </a:r>
            <a:r>
              <a:rPr lang="en-US" sz="3000" b="1" dirty="0">
                <a:latin typeface="Chamberi Super Display" panose="02040503080505020303" pitchFamily="18" charset="0"/>
                <a:sym typeface="Roboto"/>
              </a:rPr>
              <a:t> Thus the sin of the young men was very great before the Lord, for the men despised the offering of the Lord.</a:t>
            </a:r>
            <a:endParaRPr lang="en-US" sz="3000" b="1" dirty="0">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43"/>
        <p:cNvGrpSpPr/>
        <p:nvPr/>
      </p:nvGrpSpPr>
      <p:grpSpPr>
        <a:xfrm>
          <a:off x="0" y="0"/>
          <a:ext cx="0" cy="0"/>
          <a:chOff x="0" y="0"/>
          <a:chExt cx="0" cy="0"/>
        </a:xfrm>
      </p:grpSpPr>
      <p:pic>
        <p:nvPicPr>
          <p:cNvPr id="150" name="Picture 14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52" name="Picture 15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54" name="Picture 15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56" name="Rectangle 15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 name="Rectangle 15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60" name="Rectangle 15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2" name="Rectangle 16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64" name="Picture 16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66" name="Picture 16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68" name="Rectangle 16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4" name="Google Shape;144;p2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1 Samuel 2:22</a:t>
            </a:r>
            <a:endParaRPr lang="en-US" sz="3600" b="1" dirty="0">
              <a:solidFill>
                <a:srgbClr val="FFFFFF"/>
              </a:solidFill>
              <a:latin typeface="Chamberi Super Display" panose="02040503080505020303" pitchFamily="18" charset="0"/>
            </a:endParaRPr>
          </a:p>
        </p:txBody>
      </p:sp>
      <p:sp>
        <p:nvSpPr>
          <p:cNvPr id="145" name="Google Shape;145;p28"/>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latin typeface="Chamberi Super Display" panose="02040503080505020303" pitchFamily="18" charset="0"/>
                <a:sym typeface="Roboto"/>
              </a:rPr>
              <a:t>22</a:t>
            </a:r>
            <a:r>
              <a:rPr lang="en-US" sz="3000" b="1" dirty="0">
                <a:latin typeface="Chamberi Super Display" panose="02040503080505020303" pitchFamily="18" charset="0"/>
                <a:sym typeface="Roboto"/>
              </a:rPr>
              <a:t> Now Eli was very old; and he heard all that his sons were doing to all Israel, and how they lay with the women who served at the doorway of the tent of meeting.</a:t>
            </a:r>
            <a:endParaRPr lang="en-US" sz="30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49"/>
        <p:cNvGrpSpPr/>
        <p:nvPr/>
      </p:nvGrpSpPr>
      <p:grpSpPr>
        <a:xfrm>
          <a:off x="0" y="0"/>
          <a:ext cx="0" cy="0"/>
          <a:chOff x="0" y="0"/>
          <a:chExt cx="0" cy="0"/>
        </a:xfrm>
      </p:grpSpPr>
      <p:pic>
        <p:nvPicPr>
          <p:cNvPr id="156" name="Picture 155">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58" name="Picture 157">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60" name="Picture 159">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62" name="Rectangle 161">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 name="Rectangle 163">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66" name="Rectangle 165">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0" name="Picture 169">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72" name="Picture 171">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74" name="Rectangle 173">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0" name="Google Shape;150;p29"/>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1 Samuel 2:25</a:t>
            </a:r>
            <a:endParaRPr lang="en-US" sz="3600" b="1" dirty="0">
              <a:solidFill>
                <a:srgbClr val="FFFFFF"/>
              </a:solidFill>
              <a:latin typeface="Chamberi Super Display" panose="02040503080505020303" pitchFamily="18" charset="0"/>
            </a:endParaRPr>
          </a:p>
        </p:txBody>
      </p:sp>
      <p:sp>
        <p:nvSpPr>
          <p:cNvPr id="151" name="Google Shape;151;p29"/>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latin typeface="Chamberi Super Display" panose="02040503080505020303" pitchFamily="18" charset="0"/>
                <a:sym typeface="Roboto"/>
              </a:rPr>
              <a:t>25</a:t>
            </a:r>
            <a:r>
              <a:rPr lang="en-US" sz="3000" b="1" dirty="0">
                <a:latin typeface="Chamberi Super Display" panose="02040503080505020303" pitchFamily="18" charset="0"/>
                <a:sym typeface="Roboto"/>
              </a:rPr>
              <a:t> If one man sins against another, God will mediate for him; but if a man sins against the Lord, who can intercede for him?” But they would not listen to the voice of their father, for the Lord desired to put them to death.</a:t>
            </a:r>
            <a:endParaRPr lang="en-US" sz="3000" b="1"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55"/>
        <p:cNvGrpSpPr/>
        <p:nvPr/>
      </p:nvGrpSpPr>
      <p:grpSpPr>
        <a:xfrm>
          <a:off x="0" y="0"/>
          <a:ext cx="0" cy="0"/>
          <a:chOff x="0" y="0"/>
          <a:chExt cx="0" cy="0"/>
        </a:xfrm>
      </p:grpSpPr>
      <p:pic>
        <p:nvPicPr>
          <p:cNvPr id="162" name="Picture 161">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64" name="Picture 163">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66" name="Picture 165">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68" name="Rectangle 167">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 name="Rectangle 169">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72" name="Rectangle 171">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ectangle 173">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76" name="Picture 175">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78" name="Picture 177">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80" name="Rectangle 179">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6" name="Google Shape;156;p30"/>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1100"/>
            </a:pPr>
            <a:r>
              <a:rPr lang="en-US" sz="3600" b="1" dirty="0">
                <a:solidFill>
                  <a:srgbClr val="FFFFFF"/>
                </a:solidFill>
                <a:latin typeface="Chamberi Super Display" panose="02040503080505020303" pitchFamily="18" charset="0"/>
                <a:sym typeface="Roboto"/>
              </a:rPr>
              <a:t>1 John 2:16:</a:t>
            </a:r>
            <a:endParaRPr lang="en-US" sz="3600" b="1" dirty="0">
              <a:solidFill>
                <a:srgbClr val="FFFFFF"/>
              </a:solidFill>
              <a:latin typeface="Chamberi Super Display" panose="02040503080505020303" pitchFamily="18" charset="0"/>
            </a:endParaRPr>
          </a:p>
        </p:txBody>
      </p:sp>
      <p:sp>
        <p:nvSpPr>
          <p:cNvPr id="157" name="Google Shape;157;p30"/>
          <p:cNvSpPr txBox="1">
            <a:spLocks noGrp="1"/>
          </p:cNvSpPr>
          <p:nvPr>
            <p:ph type="body" idx="1"/>
          </p:nvPr>
        </p:nvSpPr>
        <p:spPr>
          <a:xfrm>
            <a:off x="510240" y="1752654"/>
            <a:ext cx="5596383" cy="2356558"/>
          </a:xfrm>
          <a:prstGeom prst="rect">
            <a:avLst/>
          </a:prstGeom>
        </p:spPr>
        <p:txBody>
          <a:bodyPr spcFirstLastPara="1" vert="horz" lIns="91440" tIns="45720" rIns="91440" bIns="45720" rtlCol="0" anchorCtr="0">
            <a:normAutofit/>
          </a:bodyPr>
          <a:lstStyle/>
          <a:p>
            <a:pPr marL="0" lvl="0" indent="0" defTabSz="914400">
              <a:spcBef>
                <a:spcPts val="0"/>
              </a:spcBef>
              <a:spcAft>
                <a:spcPts val="600"/>
              </a:spcAft>
              <a:buClr>
                <a:schemeClr val="dk1"/>
              </a:buClr>
              <a:buSzPts val="1100"/>
              <a:buNone/>
            </a:pPr>
            <a:r>
              <a:rPr lang="en-US" sz="3000" b="1" baseline="30000" dirty="0">
                <a:latin typeface="Chamberi Super Display" panose="02040503080505020303" pitchFamily="18" charset="0"/>
                <a:sym typeface="Roboto"/>
              </a:rPr>
              <a:t>16</a:t>
            </a:r>
            <a:r>
              <a:rPr lang="en-US" sz="3000" b="1" dirty="0">
                <a:latin typeface="Chamberi Super Display" panose="02040503080505020303" pitchFamily="18" charset="0"/>
                <a:sym typeface="Roboto"/>
              </a:rPr>
              <a:t> “Lust of the flesh, the lust of the eye and the pride of life.”</a:t>
            </a:r>
            <a:endParaRPr lang="en-US" sz="3000" b="1"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161"/>
        <p:cNvGrpSpPr/>
        <p:nvPr/>
      </p:nvGrpSpPr>
      <p:grpSpPr>
        <a:xfrm>
          <a:off x="0" y="0"/>
          <a:ext cx="0" cy="0"/>
          <a:chOff x="0" y="0"/>
          <a:chExt cx="0" cy="0"/>
        </a:xfrm>
      </p:grpSpPr>
      <p:pic>
        <p:nvPicPr>
          <p:cNvPr id="168" name="Picture 167">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70" name="Picture 169">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172" name="Picture 171">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74" name="Rectangle 173">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 name="Rectangle 175">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78" name="Rectangle 177">
            <a:extLst>
              <a:ext uri="{FF2B5EF4-FFF2-40B4-BE49-F238E27FC236}">
                <a16:creationId xmlns:a16="http://schemas.microsoft.com/office/drawing/2014/main" id="{4B0FA309-807F-4C17-98EF-A3BA7388E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0" name="Picture 179">
            <a:extLst>
              <a:ext uri="{FF2B5EF4-FFF2-40B4-BE49-F238E27FC236}">
                <a16:creationId xmlns:a16="http://schemas.microsoft.com/office/drawing/2014/main" id="{2642A87B-CAE9-4F8F-B293-28388E45D9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82" name="Rectangle 181">
            <a:extLst>
              <a:ext uri="{FF2B5EF4-FFF2-40B4-BE49-F238E27FC236}">
                <a16:creationId xmlns:a16="http://schemas.microsoft.com/office/drawing/2014/main" id="{C8FA1749-B91A-40E7-AD01-0B9C9C6AF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3395" y="0"/>
            <a:ext cx="5664708"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 name="Picture 183">
            <a:extLst>
              <a:ext uri="{FF2B5EF4-FFF2-40B4-BE49-F238E27FC236}">
                <a16:creationId xmlns:a16="http://schemas.microsoft.com/office/drawing/2014/main" id="{3B7A934F-FFF7-4353-83D3-4EF66E93EEF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print">
            <a:extLst>
              <a:ext uri="{28A0092B-C50C-407E-A947-70E740481C1C}">
                <a14:useLocalDpi xmlns:a14="http://schemas.microsoft.com/office/drawing/2010/main" val="0"/>
              </a:ext>
            </a:extLst>
          </a:blip>
          <a:stretch>
            <a:fillRect/>
          </a:stretch>
        </p:blipFill>
        <p:spPr>
          <a:xfrm>
            <a:off x="0" y="3754533"/>
            <a:ext cx="3723894" cy="108501"/>
          </a:xfrm>
          <a:prstGeom prst="rect">
            <a:avLst/>
          </a:prstGeom>
        </p:spPr>
      </p:pic>
      <p:sp>
        <p:nvSpPr>
          <p:cNvPr id="186" name="Rectangle 185">
            <a:extLst>
              <a:ext uri="{FF2B5EF4-FFF2-40B4-BE49-F238E27FC236}">
                <a16:creationId xmlns:a16="http://schemas.microsoft.com/office/drawing/2014/main" id="{700676C8-6DE8-47DD-9A23-D42063A12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379073"/>
            <a:ext cx="3723424" cy="238535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 name="Google Shape;162;p31"/>
          <p:cNvSpPr txBox="1">
            <a:spLocks noGrp="1"/>
          </p:cNvSpPr>
          <p:nvPr>
            <p:ph type="title"/>
          </p:nvPr>
        </p:nvSpPr>
        <p:spPr>
          <a:xfrm>
            <a:off x="510240" y="1547446"/>
            <a:ext cx="2804460" cy="1995789"/>
          </a:xfrm>
          <a:prstGeom prst="rect">
            <a:avLst/>
          </a:prstGeom>
        </p:spPr>
        <p:txBody>
          <a:bodyPr spcFirstLastPara="1" vert="horz" lIns="91440" tIns="45720" rIns="91440" bIns="45720" rtlCol="0" anchor="ctr" anchorCtr="0">
            <a:noAutofit/>
          </a:bodyPr>
          <a:lstStyle/>
          <a:p>
            <a:pPr marL="0" lvl="0" indent="0" algn="r" defTabSz="914400">
              <a:spcBef>
                <a:spcPct val="0"/>
              </a:spcBef>
              <a:spcAft>
                <a:spcPts val="0"/>
              </a:spcAft>
            </a:pPr>
            <a:r>
              <a:rPr lang="en-US" sz="3600" b="1" dirty="0">
                <a:solidFill>
                  <a:srgbClr val="FFFFFF"/>
                </a:solidFill>
                <a:latin typeface="Chamberi Super Display" panose="02040503080505020303" pitchFamily="18" charset="0"/>
              </a:rPr>
              <a:t>What can we take away from this lesson</a:t>
            </a:r>
          </a:p>
        </p:txBody>
      </p:sp>
      <p:sp>
        <p:nvSpPr>
          <p:cNvPr id="163" name="Google Shape;163;p31"/>
          <p:cNvSpPr txBox="1">
            <a:spLocks noGrp="1"/>
          </p:cNvSpPr>
          <p:nvPr>
            <p:ph type="body" idx="1"/>
          </p:nvPr>
        </p:nvSpPr>
        <p:spPr>
          <a:xfrm>
            <a:off x="3965996" y="495829"/>
            <a:ext cx="5012751" cy="4127326"/>
          </a:xfrm>
          <a:prstGeom prst="rect">
            <a:avLst/>
          </a:prstGeom>
        </p:spPr>
        <p:txBody>
          <a:bodyPr spcFirstLastPara="1" vert="horz" lIns="91440" tIns="45720" rIns="91440" bIns="45720" rtlCol="0" anchor="ctr" anchorCtr="0">
            <a:normAutofit/>
          </a:bodyPr>
          <a:lstStyle/>
          <a:p>
            <a:pPr marL="685800" lvl="0" indent="-457200" defTabSz="914400">
              <a:spcBef>
                <a:spcPts val="0"/>
              </a:spcBef>
              <a:spcAft>
                <a:spcPts val="600"/>
              </a:spcAft>
              <a:buClr>
                <a:schemeClr val="dk1"/>
              </a:buClr>
              <a:buSzPts val="3600"/>
              <a:buFont typeface="Wingdings" panose="05000000000000000000" pitchFamily="2" charset="2"/>
              <a:buChar char="ü"/>
            </a:pPr>
            <a:r>
              <a:rPr lang="en-US" sz="3000" b="1" dirty="0">
                <a:latin typeface="Chamberi Super Display" panose="02040503080505020303" pitchFamily="18" charset="0"/>
                <a:sym typeface="Roboto"/>
              </a:rPr>
              <a:t>We have defined the term “worthless” as it’s used in the Bible.</a:t>
            </a:r>
          </a:p>
          <a:p>
            <a:pPr marL="400050" lvl="0" indent="-171450" defTabSz="914400">
              <a:spcBef>
                <a:spcPts val="0"/>
              </a:spcBef>
              <a:spcAft>
                <a:spcPts val="600"/>
              </a:spcAft>
              <a:buClr>
                <a:schemeClr val="dk1"/>
              </a:buClr>
              <a:buSzPts val="3600"/>
              <a:buFont typeface="Wingdings" panose="05000000000000000000" pitchFamily="2" charset="2"/>
              <a:buChar char="ü"/>
            </a:pPr>
            <a:endParaRPr lang="en-US" sz="1100" b="1" dirty="0">
              <a:latin typeface="Chamberi Super Display" panose="02040503080505020303" pitchFamily="18" charset="0"/>
              <a:sym typeface="Roboto"/>
            </a:endParaRPr>
          </a:p>
          <a:p>
            <a:pPr marL="685800" lvl="0" indent="-457200" defTabSz="914400">
              <a:spcBef>
                <a:spcPts val="0"/>
              </a:spcBef>
              <a:spcAft>
                <a:spcPts val="600"/>
              </a:spcAft>
              <a:buClr>
                <a:schemeClr val="dk1"/>
              </a:buClr>
              <a:buSzPts val="3600"/>
              <a:buFont typeface="Wingdings" panose="05000000000000000000" pitchFamily="2" charset="2"/>
              <a:buChar char="ü"/>
            </a:pPr>
            <a:r>
              <a:rPr lang="en-US" sz="3000" b="1" dirty="0">
                <a:latin typeface="Chamberi Super Display" panose="02040503080505020303" pitchFamily="18" charset="0"/>
                <a:sym typeface="Roboto"/>
              </a:rPr>
              <a:t>How God deals with “worthless” people. </a:t>
            </a:r>
          </a:p>
          <a:p>
            <a:pPr marL="400050" lvl="0" indent="-171450" defTabSz="914400">
              <a:spcBef>
                <a:spcPts val="0"/>
              </a:spcBef>
              <a:spcAft>
                <a:spcPts val="600"/>
              </a:spcAft>
              <a:buClr>
                <a:schemeClr val="dk1"/>
              </a:buClr>
              <a:buSzPts val="3600"/>
              <a:buFont typeface="Wingdings" panose="05000000000000000000" pitchFamily="2" charset="2"/>
              <a:buChar char="ü"/>
            </a:pPr>
            <a:endParaRPr lang="en-US" sz="1100" b="1" dirty="0">
              <a:latin typeface="Chamberi Super Display" panose="02040503080505020303" pitchFamily="18" charset="0"/>
              <a:sym typeface="Roboto"/>
            </a:endParaRPr>
          </a:p>
          <a:p>
            <a:pPr marL="685800" lvl="0" indent="-457200" defTabSz="914400">
              <a:spcBef>
                <a:spcPts val="0"/>
              </a:spcBef>
              <a:spcAft>
                <a:spcPts val="600"/>
              </a:spcAft>
              <a:buClr>
                <a:schemeClr val="dk1"/>
              </a:buClr>
              <a:buSzPts val="3600"/>
              <a:buFont typeface="Wingdings" panose="05000000000000000000" pitchFamily="2" charset="2"/>
              <a:buChar char="ü"/>
            </a:pPr>
            <a:r>
              <a:rPr lang="en-US" sz="3000" b="1" dirty="0">
                <a:latin typeface="Chamberi Super Display" panose="02040503080505020303" pitchFamily="18" charset="0"/>
                <a:sym typeface="Roboto"/>
              </a:rPr>
              <a:t> We need to avoid “worthless” people. </a:t>
            </a:r>
            <a:endParaRPr lang="en-US" sz="3000" b="1" dirty="0">
              <a:latin typeface="Chamberi Super Display" panose="020405030805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3">
                                            <p:txEl>
                                              <p:pRg st="0" end="0"/>
                                            </p:txEl>
                                          </p:spTgt>
                                        </p:tgtEl>
                                        <p:attrNameLst>
                                          <p:attrName>style.visibility</p:attrName>
                                        </p:attrNameLst>
                                      </p:cBhvr>
                                      <p:to>
                                        <p:strVal val="visible"/>
                                      </p:to>
                                    </p:set>
                                    <p:animEffect transition="in" filter="fade">
                                      <p:cBhvr>
                                        <p:cTn id="7" dur="500"/>
                                        <p:tgtEl>
                                          <p:spTgt spid="1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
                                            <p:txEl>
                                              <p:pRg st="2" end="2"/>
                                            </p:txEl>
                                          </p:spTgt>
                                        </p:tgtEl>
                                        <p:attrNameLst>
                                          <p:attrName>style.visibility</p:attrName>
                                        </p:attrNameLst>
                                      </p:cBhvr>
                                      <p:to>
                                        <p:strVal val="visible"/>
                                      </p:to>
                                    </p:set>
                                    <p:animEffect transition="in" filter="fade">
                                      <p:cBhvr>
                                        <p:cTn id="12" dur="500"/>
                                        <p:tgtEl>
                                          <p:spTgt spid="16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3">
                                            <p:txEl>
                                              <p:pRg st="4" end="4"/>
                                            </p:txEl>
                                          </p:spTgt>
                                        </p:tgtEl>
                                        <p:attrNameLst>
                                          <p:attrName>style.visibility</p:attrName>
                                        </p:attrNameLst>
                                      </p:cBhvr>
                                      <p:to>
                                        <p:strVal val="visible"/>
                                      </p:to>
                                    </p:set>
                                    <p:animEffect transition="in" filter="fade">
                                      <p:cBhvr>
                                        <p:cTn id="17" dur="500"/>
                                        <p:tgtEl>
                                          <p:spTgt spid="1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D378268-173C-4C67-AF66-98482F208A1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2" name="Picture 11">
            <a:extLst>
              <a:ext uri="{FF2B5EF4-FFF2-40B4-BE49-F238E27FC236}">
                <a16:creationId xmlns:a16="http://schemas.microsoft.com/office/drawing/2014/main" id="{F5B94371-1ED5-46C9-92CB-009E55DBB2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14" name="Rectangle 13">
            <a:extLst>
              <a:ext uri="{FF2B5EF4-FFF2-40B4-BE49-F238E27FC236}">
                <a16:creationId xmlns:a16="http://schemas.microsoft.com/office/drawing/2014/main" id="{93E975A1-5008-46D0-B573-A424564CB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6" name="Rectangle 15">
            <a:extLst>
              <a:ext uri="{FF2B5EF4-FFF2-40B4-BE49-F238E27FC236}">
                <a16:creationId xmlns:a16="http://schemas.microsoft.com/office/drawing/2014/main" id="{F059A320-8768-45B7-97A8-030AB958D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sunset, night sky&#10;&#10;Description automatically generated">
            <a:extLst>
              <a:ext uri="{FF2B5EF4-FFF2-40B4-BE49-F238E27FC236}">
                <a16:creationId xmlns:a16="http://schemas.microsoft.com/office/drawing/2014/main" id="{6AEB9EBA-6763-41C3-CC01-238DB82A0937}"/>
              </a:ext>
            </a:extLst>
          </p:cNvPr>
          <p:cNvPicPr>
            <a:picLocks noChangeAspect="1"/>
          </p:cNvPicPr>
          <p:nvPr/>
        </p:nvPicPr>
        <p:blipFill rotWithShape="1">
          <a:blip r:embed="rId4"/>
          <a:srcRect l="7111"/>
          <a:stretch/>
        </p:blipFill>
        <p:spPr>
          <a:xfrm>
            <a:off x="20" y="10"/>
            <a:ext cx="9143980" cy="5143490"/>
          </a:xfrm>
          <a:prstGeom prst="rect">
            <a:avLst/>
          </a:prstGeom>
        </p:spPr>
      </p:pic>
    </p:spTree>
    <p:extLst>
      <p:ext uri="{BB962C8B-B14F-4D97-AF65-F5344CB8AC3E}">
        <p14:creationId xmlns:p14="http://schemas.microsoft.com/office/powerpoint/2010/main" val="1550089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1 Samuel 3:10-21</a:t>
            </a:r>
            <a:endParaRPr lang="en-US" sz="3600" dirty="0">
              <a:solidFill>
                <a:srgbClr val="FFFFFF"/>
              </a:solidFill>
            </a:endParaRPr>
          </a:p>
        </p:txBody>
      </p:sp>
      <p:sp>
        <p:nvSpPr>
          <p:cNvPr id="85" name="Google Shape;85;p18"/>
          <p:cNvSpPr txBox="1">
            <a:spLocks noGrp="1"/>
          </p:cNvSpPr>
          <p:nvPr>
            <p:ph type="body" idx="1"/>
          </p:nvPr>
        </p:nvSpPr>
        <p:spPr>
          <a:xfrm>
            <a:off x="366131" y="1612845"/>
            <a:ext cx="6112081" cy="2356558"/>
          </a:xfrm>
          <a:prstGeom prst="rect">
            <a:avLst/>
          </a:prstGeom>
        </p:spPr>
        <p:txBody>
          <a:bodyPr spcFirstLastPara="1" vert="horz" lIns="91440" tIns="45720" rIns="91440" bIns="45720" rtlCol="0" anchorCtr="0">
            <a:noAutofit/>
          </a:bodyPr>
          <a:lstStyle/>
          <a:p>
            <a:pPr marL="114300" indent="0" algn="l">
              <a:buNone/>
            </a:pPr>
            <a:r>
              <a:rPr lang="en-US" sz="3000" b="1" i="0" baseline="30000" dirty="0">
                <a:effectLst/>
                <a:latin typeface="Chamberi Super Display" panose="02040503080505020303" pitchFamily="18" charset="0"/>
              </a:rPr>
              <a:t>14 </a:t>
            </a:r>
            <a:r>
              <a:rPr lang="en-US" sz="3000" b="1" i="0" dirty="0">
                <a:effectLst/>
                <a:latin typeface="Chamberi Super Display" panose="02040503080505020303" pitchFamily="18" charset="0"/>
              </a:rPr>
              <a:t>Therefore I have sworn to the house of Eli that the wrongdoing of Eli’s house shall never be atoned for by sacrifice or offering.”</a:t>
            </a:r>
          </a:p>
          <a:p>
            <a:pPr marL="114300" indent="0" algn="l">
              <a:buNone/>
            </a:pPr>
            <a:r>
              <a:rPr lang="en-US" sz="3000" b="1" i="0" baseline="30000" dirty="0">
                <a:effectLst/>
                <a:latin typeface="Chamberi Super Display" panose="02040503080505020303" pitchFamily="18" charset="0"/>
              </a:rPr>
              <a:t>15 </a:t>
            </a:r>
            <a:r>
              <a:rPr lang="en-US" sz="3000" b="1" i="0" dirty="0">
                <a:effectLst/>
                <a:latin typeface="Chamberi Super Display" panose="02040503080505020303" pitchFamily="18" charset="0"/>
              </a:rPr>
              <a:t>So Samuel lay down until morning. Then he opened the doors of the house of the </a:t>
            </a:r>
            <a:r>
              <a:rPr lang="en-US" sz="3000" b="1" i="0" cap="small" dirty="0">
                <a:effectLst/>
                <a:latin typeface="Chamberi Super Display" panose="02040503080505020303" pitchFamily="18" charset="0"/>
              </a:rPr>
              <a:t>Lord</a:t>
            </a:r>
            <a:r>
              <a:rPr lang="en-US" sz="3000" b="1" i="0" dirty="0">
                <a:effectLst/>
                <a:latin typeface="Chamberi Super Display" panose="02040503080505020303" pitchFamily="18" charset="0"/>
              </a:rPr>
              <a:t>. But Samuel was afraid to tell the vision to Eli.</a:t>
            </a:r>
          </a:p>
        </p:txBody>
      </p:sp>
    </p:spTree>
    <p:extLst>
      <p:ext uri="{BB962C8B-B14F-4D97-AF65-F5344CB8AC3E}">
        <p14:creationId xmlns:p14="http://schemas.microsoft.com/office/powerpoint/2010/main" val="2283886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1 Samuel 3:10-21</a:t>
            </a:r>
            <a:endParaRPr lang="en-US" sz="3600" dirty="0">
              <a:solidFill>
                <a:srgbClr val="FFFFFF"/>
              </a:solidFill>
            </a:endParaRPr>
          </a:p>
        </p:txBody>
      </p:sp>
      <p:sp>
        <p:nvSpPr>
          <p:cNvPr id="85" name="Google Shape;85;p18"/>
          <p:cNvSpPr txBox="1">
            <a:spLocks noGrp="1"/>
          </p:cNvSpPr>
          <p:nvPr>
            <p:ph type="body" idx="1"/>
          </p:nvPr>
        </p:nvSpPr>
        <p:spPr>
          <a:xfrm>
            <a:off x="366131" y="1612845"/>
            <a:ext cx="6112081"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effectLst/>
                <a:latin typeface="Chamberi Super Display" panose="02040503080505020303" pitchFamily="18" charset="0"/>
              </a:rPr>
              <a:t>16 </a:t>
            </a:r>
            <a:r>
              <a:rPr lang="en-US" sz="3000" b="1" dirty="0">
                <a:effectLst/>
                <a:latin typeface="Chamberi Super Display" panose="02040503080505020303" pitchFamily="18" charset="0"/>
              </a:rPr>
              <a:t>Then Eli called Samuel and said, “Samuel, my son.” And he said, “Here I am.” </a:t>
            </a:r>
            <a:r>
              <a:rPr lang="en-US" sz="3000" b="1" baseline="30000" dirty="0">
                <a:effectLst/>
                <a:latin typeface="Chamberi Super Display" panose="02040503080505020303" pitchFamily="18" charset="0"/>
              </a:rPr>
              <a:t>17 </a:t>
            </a:r>
            <a:r>
              <a:rPr lang="en-US" sz="3000" b="1" dirty="0">
                <a:effectLst/>
                <a:latin typeface="Chamberi Super Display" panose="02040503080505020303" pitchFamily="18" charset="0"/>
              </a:rPr>
              <a:t>He said, “What is the word that He spoke to you? Please do not hide it from me. May God do the same to you, and more so, if you hide a single word from me of all the words that He spoke to you!”</a:t>
            </a:r>
            <a:endParaRPr lang="en-US" sz="3000" b="1" dirty="0">
              <a:latin typeface="Chamberi Super Display" panose="02040503080505020303" pitchFamily="18" charset="0"/>
            </a:endParaRPr>
          </a:p>
        </p:txBody>
      </p:sp>
    </p:spTree>
    <p:extLst>
      <p:ext uri="{BB962C8B-B14F-4D97-AF65-F5344CB8AC3E}">
        <p14:creationId xmlns:p14="http://schemas.microsoft.com/office/powerpoint/2010/main" val="31745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1 Samuel 3:10-21</a:t>
            </a:r>
            <a:endParaRPr lang="en-US" sz="3600" dirty="0">
              <a:solidFill>
                <a:srgbClr val="FFFFFF"/>
              </a:solidFill>
            </a:endParaRPr>
          </a:p>
        </p:txBody>
      </p:sp>
      <p:sp>
        <p:nvSpPr>
          <p:cNvPr id="85" name="Google Shape;85;p18"/>
          <p:cNvSpPr txBox="1">
            <a:spLocks noGrp="1"/>
          </p:cNvSpPr>
          <p:nvPr>
            <p:ph type="body" idx="1"/>
          </p:nvPr>
        </p:nvSpPr>
        <p:spPr>
          <a:xfrm>
            <a:off x="366131" y="1612845"/>
            <a:ext cx="6112081" cy="2356558"/>
          </a:xfrm>
          <a:prstGeom prst="rect">
            <a:avLst/>
          </a:prstGeom>
        </p:spPr>
        <p:txBody>
          <a:bodyPr spcFirstLastPara="1" vert="horz" lIns="91440" tIns="45720" rIns="91440" bIns="45720" rtlCol="0" anchorCtr="0">
            <a:noAutofit/>
          </a:bodyPr>
          <a:lstStyle/>
          <a:p>
            <a:pPr marL="114300" indent="0" algn="l">
              <a:buNone/>
            </a:pPr>
            <a:r>
              <a:rPr lang="en-US" sz="3000" b="1" baseline="30000" dirty="0">
                <a:effectLst/>
                <a:latin typeface="Chamberi Super Display" panose="02040503080505020303" pitchFamily="18" charset="0"/>
              </a:rPr>
              <a:t>18 </a:t>
            </a:r>
            <a:r>
              <a:rPr lang="en-US" sz="3000" b="1" dirty="0">
                <a:effectLst/>
                <a:latin typeface="Chamberi Super Display" panose="02040503080505020303" pitchFamily="18" charset="0"/>
              </a:rPr>
              <a:t>So Samuel told him everything and hid nothing from him. And he said, “He is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let Him do what seems good to Him.”</a:t>
            </a:r>
          </a:p>
          <a:p>
            <a:pPr marL="114300" indent="0" algn="l">
              <a:buNone/>
            </a:pPr>
            <a:r>
              <a:rPr lang="en-US" sz="3000" b="1" baseline="30000" dirty="0">
                <a:effectLst/>
                <a:latin typeface="Chamberi Super Display" panose="02040503080505020303" pitchFamily="18" charset="0"/>
              </a:rPr>
              <a:t>19 </a:t>
            </a:r>
            <a:r>
              <a:rPr lang="en-US" sz="3000" b="1" dirty="0">
                <a:effectLst/>
                <a:latin typeface="Chamberi Super Display" panose="02040503080505020303" pitchFamily="18" charset="0"/>
              </a:rPr>
              <a:t>Now Samuel grew, and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was with him, and He let none of his words fail.</a:t>
            </a:r>
          </a:p>
        </p:txBody>
      </p:sp>
    </p:spTree>
    <p:extLst>
      <p:ext uri="{BB962C8B-B14F-4D97-AF65-F5344CB8AC3E}">
        <p14:creationId xmlns:p14="http://schemas.microsoft.com/office/powerpoint/2010/main" val="1504263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83"/>
        <p:cNvGrpSpPr/>
        <p:nvPr/>
      </p:nvGrpSpPr>
      <p:grpSpPr>
        <a:xfrm>
          <a:off x="0" y="0"/>
          <a:ext cx="0" cy="0"/>
          <a:chOff x="0" y="0"/>
          <a:chExt cx="0" cy="0"/>
        </a:xfrm>
      </p:grpSpPr>
      <p:pic>
        <p:nvPicPr>
          <p:cNvPr id="90" name="Picture 89">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92" name="Picture 91">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94" name="Picture 93">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96" name="Rectangle 95">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8" name="Rectangle 97">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00" name="Rectangle 99">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4" name="Picture 103">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106" name="Picture 105">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108" name="Rectangle 107">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 name="Google Shape;84;p18"/>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3600" b="1" dirty="0">
                <a:solidFill>
                  <a:srgbClr val="FFFFFF"/>
                </a:solidFill>
                <a:latin typeface="Chamberi Super Display" panose="02040503080505020303" pitchFamily="18" charset="0"/>
                <a:sym typeface="Roboto"/>
              </a:rPr>
              <a:t>1 Samuel 3:10-21</a:t>
            </a:r>
            <a:endParaRPr lang="en-US" sz="3600" dirty="0">
              <a:solidFill>
                <a:srgbClr val="FFFFFF"/>
              </a:solidFill>
            </a:endParaRPr>
          </a:p>
        </p:txBody>
      </p:sp>
      <p:sp>
        <p:nvSpPr>
          <p:cNvPr id="85" name="Google Shape;85;p18"/>
          <p:cNvSpPr txBox="1">
            <a:spLocks noGrp="1"/>
          </p:cNvSpPr>
          <p:nvPr>
            <p:ph type="body" idx="1"/>
          </p:nvPr>
        </p:nvSpPr>
        <p:spPr>
          <a:xfrm>
            <a:off x="366131" y="1612845"/>
            <a:ext cx="6112081" cy="2356558"/>
          </a:xfrm>
          <a:prstGeom prst="rect">
            <a:avLst/>
          </a:prstGeom>
        </p:spPr>
        <p:txBody>
          <a:bodyPr spcFirstLastPara="1" vert="horz" lIns="91440" tIns="45720" rIns="91440" bIns="45720" rtlCol="0" anchorCtr="0">
            <a:noAutofit/>
          </a:bodyPr>
          <a:lstStyle/>
          <a:p>
            <a:pPr marL="0" lvl="0" indent="0" defTabSz="914400">
              <a:spcBef>
                <a:spcPts val="0"/>
              </a:spcBef>
              <a:spcAft>
                <a:spcPts val="600"/>
              </a:spcAft>
              <a:buClr>
                <a:schemeClr val="dk1"/>
              </a:buClr>
              <a:buSzPts val="1100"/>
              <a:buNone/>
            </a:pPr>
            <a:r>
              <a:rPr lang="en-US" sz="3000" b="1" baseline="30000" dirty="0">
                <a:effectLst/>
                <a:latin typeface="Chamberi Super Display" panose="02040503080505020303" pitchFamily="18" charset="0"/>
              </a:rPr>
              <a:t>20 </a:t>
            </a:r>
            <a:r>
              <a:rPr lang="en-US" sz="3000" b="1" dirty="0">
                <a:effectLst/>
                <a:latin typeface="Chamberi Super Display" panose="02040503080505020303" pitchFamily="18" charset="0"/>
              </a:rPr>
              <a:t>And all Israel from Dan even to Beersheba knew that Samuel was confirmed as a prophet of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a:t>
            </a:r>
            <a:r>
              <a:rPr lang="en-US" sz="3000" b="1" baseline="30000" dirty="0">
                <a:effectLst/>
                <a:latin typeface="Chamberi Super Display" panose="02040503080505020303" pitchFamily="18" charset="0"/>
              </a:rPr>
              <a:t>21 </a:t>
            </a:r>
            <a:r>
              <a:rPr lang="en-US" sz="3000" b="1" dirty="0">
                <a:effectLst/>
                <a:latin typeface="Chamberi Super Display" panose="02040503080505020303" pitchFamily="18" charset="0"/>
              </a:rPr>
              <a:t>And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appeared again at Shiloh, because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 revealed Himself to Samuel at Shiloh by the word of the </a:t>
            </a:r>
            <a:r>
              <a:rPr lang="en-US" sz="3000" b="1" cap="small" dirty="0">
                <a:effectLst/>
                <a:latin typeface="Chamberi Super Display" panose="02040503080505020303" pitchFamily="18" charset="0"/>
              </a:rPr>
              <a:t>Lord</a:t>
            </a:r>
            <a:r>
              <a:rPr lang="en-US" sz="3000" b="1" dirty="0">
                <a:effectLst/>
                <a:latin typeface="Chamberi Super Display" panose="02040503080505020303" pitchFamily="18" charset="0"/>
              </a:rPr>
              <a:t>.</a:t>
            </a:r>
            <a:endParaRPr lang="en-US" sz="3000" b="1" dirty="0">
              <a:latin typeface="Chamberi Super Display" panose="02040503080505020303" pitchFamily="18" charset="0"/>
            </a:endParaRPr>
          </a:p>
        </p:txBody>
      </p:sp>
    </p:spTree>
    <p:extLst>
      <p:ext uri="{BB962C8B-B14F-4D97-AF65-F5344CB8AC3E}">
        <p14:creationId xmlns:p14="http://schemas.microsoft.com/office/powerpoint/2010/main" val="206732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53"/>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87C031CB-DEB3-405F-9996-5322C24A6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 name="Picture 61">
            <a:extLst>
              <a:ext uri="{FF2B5EF4-FFF2-40B4-BE49-F238E27FC236}">
                <a16:creationId xmlns:a16="http://schemas.microsoft.com/office/drawing/2014/main" id="{92031F0E-C3FA-4DAF-BD13-4AC665CFF0F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4" name="Picture 63">
            <a:extLst>
              <a:ext uri="{FF2B5EF4-FFF2-40B4-BE49-F238E27FC236}">
                <a16:creationId xmlns:a16="http://schemas.microsoft.com/office/drawing/2014/main" id="{BE685C68-BF28-4330-A4FE-33ABD88511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4012221"/>
            <a:ext cx="8644465" cy="206957"/>
          </a:xfrm>
          <a:prstGeom prst="rect">
            <a:avLst/>
          </a:prstGeom>
        </p:spPr>
      </p:pic>
      <p:sp>
        <p:nvSpPr>
          <p:cNvPr id="66" name="Rectangle 65">
            <a:extLst>
              <a:ext uri="{FF2B5EF4-FFF2-40B4-BE49-F238E27FC236}">
                <a16:creationId xmlns:a16="http://schemas.microsoft.com/office/drawing/2014/main" id="{273350E1-40B5-47D9-8DDD-3C2A17B4B6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8644466" cy="4034624"/>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5" name="Google Shape;55;p13"/>
          <p:cNvSpPr txBox="1">
            <a:spLocks noGrp="1"/>
          </p:cNvSpPr>
          <p:nvPr>
            <p:ph type="subTitle" idx="1"/>
          </p:nvPr>
        </p:nvSpPr>
        <p:spPr>
          <a:xfrm>
            <a:off x="166139" y="4012221"/>
            <a:ext cx="6609233" cy="931321"/>
          </a:xfrm>
          <a:prstGeom prst="rect">
            <a:avLst/>
          </a:prstGeom>
        </p:spPr>
        <p:txBody>
          <a:bodyPr spcFirstLastPara="1" lIns="91425" tIns="91425" rIns="91425" bIns="91425" anchor="b" anchorCtr="0">
            <a:noAutofit/>
          </a:bodyPr>
          <a:lstStyle/>
          <a:p>
            <a:pPr marL="0" lvl="0" indent="0" rtl="0">
              <a:spcBef>
                <a:spcPts val="0"/>
              </a:spcBef>
              <a:spcAft>
                <a:spcPts val="600"/>
              </a:spcAft>
              <a:buNone/>
            </a:pPr>
            <a:r>
              <a:rPr lang="en-US" sz="2800" b="1" dirty="0">
                <a:latin typeface="Chamberi Super Display" panose="02040503080505020303" pitchFamily="18" charset="0"/>
              </a:rPr>
              <a:t>Hophni and Phinehas: 1 Samuel 2:12</a:t>
            </a:r>
          </a:p>
        </p:txBody>
      </p:sp>
      <p:sp>
        <p:nvSpPr>
          <p:cNvPr id="54" name="Google Shape;54;p13"/>
          <p:cNvSpPr txBox="1">
            <a:spLocks noGrp="1"/>
          </p:cNvSpPr>
          <p:nvPr>
            <p:ph type="ctrTitle"/>
          </p:nvPr>
        </p:nvSpPr>
        <p:spPr>
          <a:xfrm>
            <a:off x="3047334" y="1498323"/>
            <a:ext cx="4404669" cy="2022477"/>
          </a:xfrm>
          <a:prstGeom prst="rect">
            <a:avLst/>
          </a:prstGeom>
        </p:spPr>
        <p:txBody>
          <a:bodyPr spcFirstLastPara="1" lIns="91425" tIns="91425" rIns="91425" bIns="91425" anchorCtr="0">
            <a:noAutofit/>
          </a:bodyPr>
          <a:lstStyle/>
          <a:p>
            <a:pPr marL="0" lvl="0" indent="0" rtl="0">
              <a:spcBef>
                <a:spcPts val="0"/>
              </a:spcBef>
              <a:spcAft>
                <a:spcPts val="0"/>
              </a:spcAft>
              <a:buNone/>
            </a:pPr>
            <a:r>
              <a:rPr lang="en-US" sz="4800" b="1" dirty="0">
                <a:solidFill>
                  <a:srgbClr val="FFFFFF"/>
                </a:solidFill>
                <a:latin typeface="Chamberi Super Display" panose="02040503080505020303" pitchFamily="18" charset="0"/>
              </a:rPr>
              <a:t>How God Deals with Worthless People</a:t>
            </a:r>
          </a:p>
        </p:txBody>
      </p:sp>
      <p:pic>
        <p:nvPicPr>
          <p:cNvPr id="68" name="Picture 67">
            <a:extLst>
              <a:ext uri="{FF2B5EF4-FFF2-40B4-BE49-F238E27FC236}">
                <a16:creationId xmlns:a16="http://schemas.microsoft.com/office/drawing/2014/main" id="{A1500D0A-0DCA-4E06-8B25-618E6299CC9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cstate="print">
            <a:extLst>
              <a:ext uri="{28A0092B-C50C-407E-A947-70E740481C1C}">
                <a14:useLocalDpi xmlns:a14="http://schemas.microsoft.com/office/drawing/2010/main" val="0"/>
              </a:ext>
            </a:extLst>
          </a:blip>
          <a:stretch>
            <a:fillRect/>
          </a:stretch>
        </p:blipFill>
        <p:spPr>
          <a:xfrm>
            <a:off x="7939369" y="3515128"/>
            <a:ext cx="1202248" cy="108203"/>
          </a:xfrm>
          <a:prstGeom prst="rect">
            <a:avLst/>
          </a:prstGeom>
        </p:spPr>
      </p:pic>
      <p:sp>
        <p:nvSpPr>
          <p:cNvPr id="70" name="Rectangle 69">
            <a:extLst>
              <a:ext uri="{FF2B5EF4-FFF2-40B4-BE49-F238E27FC236}">
                <a16:creationId xmlns:a16="http://schemas.microsoft.com/office/drawing/2014/main" id="{108AC4DC-69B5-4DD1-84BC-850C5A286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2275551"/>
            <a:ext cx="1202248" cy="12452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fade">
                                      <p:cBhvr>
                                        <p:cTn id="7" dur="1500"/>
                                        <p:tgtEl>
                                          <p:spTgt spid="5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1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59"/>
        <p:cNvGrpSpPr/>
        <p:nvPr/>
      </p:nvGrpSpPr>
      <p:grpSpPr>
        <a:xfrm>
          <a:off x="0" y="0"/>
          <a:ext cx="0" cy="0"/>
          <a:chOff x="0" y="0"/>
          <a:chExt cx="0" cy="0"/>
        </a:xfrm>
      </p:grpSpPr>
      <p:pic>
        <p:nvPicPr>
          <p:cNvPr id="66" name="Picture 65">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68" name="Picture 67">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70" name="Picture 69">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72" name="Rectangle 71">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 name="Rectangle 73">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76" name="Rectangle 75">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0" name="Picture 79">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82" name="Picture 81">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84" name="Rectangle 83">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 name="Google Shape;60;p14"/>
          <p:cNvSpPr txBox="1">
            <a:spLocks noGrp="1"/>
          </p:cNvSpPr>
          <p:nvPr>
            <p:ph type="title"/>
          </p:nvPr>
        </p:nvSpPr>
        <p:spPr>
          <a:xfrm>
            <a:off x="510240" y="564921"/>
            <a:ext cx="5596383" cy="810703"/>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4400" b="1" dirty="0">
                <a:solidFill>
                  <a:srgbClr val="FFFFFF"/>
                </a:solidFill>
                <a:latin typeface="Chamberi Super Display" panose="02040503080505020303" pitchFamily="18" charset="0"/>
              </a:rPr>
              <a:t>I Samuel 2:12</a:t>
            </a:r>
          </a:p>
        </p:txBody>
      </p:sp>
      <p:sp>
        <p:nvSpPr>
          <p:cNvPr id="61" name="Google Shape;61;p14"/>
          <p:cNvSpPr txBox="1">
            <a:spLocks noGrp="1"/>
          </p:cNvSpPr>
          <p:nvPr>
            <p:ph type="body" idx="1"/>
          </p:nvPr>
        </p:nvSpPr>
        <p:spPr>
          <a:xfrm>
            <a:off x="270130" y="2396104"/>
            <a:ext cx="6076602" cy="2356558"/>
          </a:xfrm>
          <a:prstGeom prst="rect">
            <a:avLst/>
          </a:prstGeom>
        </p:spPr>
        <p:txBody>
          <a:bodyPr spcFirstLastPara="1" vert="horz" lIns="91440" tIns="45720" rIns="91440" bIns="45720" rtlCol="0" anchorCtr="0">
            <a:normAutofit/>
          </a:bodyPr>
          <a:lstStyle/>
          <a:p>
            <a:pPr marL="0" lvl="0" indent="-228600" defTabSz="914400">
              <a:spcBef>
                <a:spcPts val="0"/>
              </a:spcBef>
              <a:spcAft>
                <a:spcPts val="600"/>
              </a:spcAft>
              <a:buFont typeface="Arial" panose="020B0604020202020204" pitchFamily="34" charset="0"/>
              <a:buChar char="•"/>
            </a:pPr>
            <a:endParaRPr lang="en-US" sz="1400" b="1" dirty="0">
              <a:highlight>
                <a:srgbClr val="FFFFFF"/>
              </a:highlight>
              <a:sym typeface="Roboto"/>
            </a:endParaRPr>
          </a:p>
          <a:p>
            <a:pPr marL="0" lvl="0" indent="0" defTabSz="914400">
              <a:spcBef>
                <a:spcPts val="0"/>
              </a:spcBef>
              <a:spcAft>
                <a:spcPts val="600"/>
              </a:spcAft>
              <a:buClr>
                <a:schemeClr val="dk1"/>
              </a:buClr>
              <a:buSzPts val="1100"/>
              <a:buNone/>
            </a:pPr>
            <a:r>
              <a:rPr lang="en-US" sz="3200" b="1" baseline="30000" dirty="0">
                <a:latin typeface="Chamberi Super Display" panose="02040503080505020303" pitchFamily="18" charset="0"/>
                <a:sym typeface="Roboto"/>
              </a:rPr>
              <a:t>12</a:t>
            </a:r>
            <a:r>
              <a:rPr lang="en-US" sz="3200" b="1" dirty="0">
                <a:latin typeface="Chamberi Super Display" panose="02040503080505020303" pitchFamily="18" charset="0"/>
                <a:sym typeface="Roboto"/>
              </a:rPr>
              <a:t> Now the sons of Eli were </a:t>
            </a:r>
            <a:r>
              <a:rPr lang="en-US" sz="3200" b="1" u="sng" dirty="0">
                <a:latin typeface="Chamberi Super Display" panose="02040503080505020303" pitchFamily="18" charset="0"/>
                <a:sym typeface="Roboto"/>
              </a:rPr>
              <a:t>worthless</a:t>
            </a:r>
            <a:r>
              <a:rPr lang="en-US" sz="3200" b="1" dirty="0">
                <a:latin typeface="Chamberi Super Display" panose="02040503080505020303" pitchFamily="18" charset="0"/>
                <a:sym typeface="Roboto"/>
              </a:rPr>
              <a:t> men; they did not know the Lord</a:t>
            </a:r>
            <a:endParaRPr lang="en-US" sz="3200" b="1" dirty="0">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Shape 65"/>
        <p:cNvGrpSpPr/>
        <p:nvPr/>
      </p:nvGrpSpPr>
      <p:grpSpPr>
        <a:xfrm>
          <a:off x="0" y="0"/>
          <a:ext cx="0" cy="0"/>
          <a:chOff x="0" y="0"/>
          <a:chExt cx="0" cy="0"/>
        </a:xfrm>
      </p:grpSpPr>
      <p:pic>
        <p:nvPicPr>
          <p:cNvPr id="72" name="Picture 71">
            <a:extLst>
              <a:ext uri="{FF2B5EF4-FFF2-40B4-BE49-F238E27FC236}">
                <a16:creationId xmlns:a16="http://schemas.microsoft.com/office/drawing/2014/main" id="{AC3E6C53-102E-4ACA-BCBB-3CC973B994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4" name="Picture 73">
            <a:extLst>
              <a:ext uri="{FF2B5EF4-FFF2-40B4-BE49-F238E27FC236}">
                <a16:creationId xmlns:a16="http://schemas.microsoft.com/office/drawing/2014/main" id="{E4655D52-F2FA-4137-8A31-499A4FE629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1477680"/>
            <a:ext cx="7828359" cy="240873"/>
          </a:xfrm>
          <a:prstGeom prst="rect">
            <a:avLst/>
          </a:prstGeom>
        </p:spPr>
      </p:pic>
      <p:pic>
        <p:nvPicPr>
          <p:cNvPr id="76" name="Picture 75">
            <a:extLst>
              <a:ext uri="{FF2B5EF4-FFF2-40B4-BE49-F238E27FC236}">
                <a16:creationId xmlns:a16="http://schemas.microsoft.com/office/drawing/2014/main" id="{8519FA1D-01C2-425F-B9AA-D69B4DD0A1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7939369" y="1478425"/>
            <a:ext cx="1202248" cy="108203"/>
          </a:xfrm>
          <a:prstGeom prst="rect">
            <a:avLst/>
          </a:prstGeom>
        </p:spPr>
      </p:pic>
      <p:sp>
        <p:nvSpPr>
          <p:cNvPr id="78" name="Rectangle 77">
            <a:extLst>
              <a:ext uri="{FF2B5EF4-FFF2-40B4-BE49-F238E27FC236}">
                <a16:creationId xmlns:a16="http://schemas.microsoft.com/office/drawing/2014/main" id="{DC0D803F-BF83-4194-8691-90B027BDF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457200"/>
            <a:ext cx="7828359" cy="102614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 name="Rectangle 79">
            <a:extLst>
              <a:ext uri="{FF2B5EF4-FFF2-40B4-BE49-F238E27FC236}">
                <a16:creationId xmlns:a16="http://schemas.microsoft.com/office/drawing/2014/main" id="{4316132F-CC4B-4C96-9C75-95DC7CD48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39370" y="457200"/>
            <a:ext cx="1202248" cy="10261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82" name="Rectangle 81">
            <a:extLst>
              <a:ext uri="{FF2B5EF4-FFF2-40B4-BE49-F238E27FC236}">
                <a16:creationId xmlns:a16="http://schemas.microsoft.com/office/drawing/2014/main" id="{A106B9FE-7E5A-4047-B5D3-C3C24BD3E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61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B60EBA20-0A64-45D5-B937-FE93DCA01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9224" y="0"/>
            <a:ext cx="255477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6" name="Picture 85">
            <a:extLst>
              <a:ext uri="{FF2B5EF4-FFF2-40B4-BE49-F238E27FC236}">
                <a16:creationId xmlns:a16="http://schemas.microsoft.com/office/drawing/2014/main" id="{3EAD5E5B-543A-4690-8C75-BACF7FFB40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2382" y="0"/>
            <a:ext cx="9144000" cy="5143500"/>
          </a:xfrm>
          <a:prstGeom prst="rect">
            <a:avLst/>
          </a:prstGeom>
        </p:spPr>
      </p:pic>
      <p:pic>
        <p:nvPicPr>
          <p:cNvPr id="88" name="Picture 87">
            <a:extLst>
              <a:ext uri="{FF2B5EF4-FFF2-40B4-BE49-F238E27FC236}">
                <a16:creationId xmlns:a16="http://schemas.microsoft.com/office/drawing/2014/main" id="{98739700-980C-4F96-84CD-97157DFE86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1" y="1469316"/>
            <a:ext cx="6830522" cy="240873"/>
          </a:xfrm>
          <a:prstGeom prst="rect">
            <a:avLst/>
          </a:prstGeom>
        </p:spPr>
      </p:pic>
      <p:sp>
        <p:nvSpPr>
          <p:cNvPr id="90" name="Rectangle 89">
            <a:extLst>
              <a:ext uri="{FF2B5EF4-FFF2-40B4-BE49-F238E27FC236}">
                <a16:creationId xmlns:a16="http://schemas.microsoft.com/office/drawing/2014/main" id="{52A2FDCB-3B06-44F3-A0AA-2C056C3E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57200"/>
            <a:ext cx="6830523" cy="1026148"/>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 name="Google Shape;66;p15"/>
          <p:cNvSpPr txBox="1">
            <a:spLocks noGrp="1"/>
          </p:cNvSpPr>
          <p:nvPr>
            <p:ph type="title"/>
          </p:nvPr>
        </p:nvSpPr>
        <p:spPr>
          <a:xfrm>
            <a:off x="510240" y="564921"/>
            <a:ext cx="6076602" cy="810703"/>
          </a:xfrm>
          <a:prstGeom prst="rect">
            <a:avLst/>
          </a:prstGeom>
        </p:spPr>
        <p:txBody>
          <a:bodyPr spcFirstLastPara="1" vert="horz" lIns="91440" tIns="45720" rIns="91440" bIns="45720" rtlCol="0" anchor="ctr" anchorCtr="0">
            <a:noAutofit/>
          </a:bodyPr>
          <a:lstStyle/>
          <a:p>
            <a:pPr marL="0" lvl="0" indent="0" algn="ctr" defTabSz="914400">
              <a:spcBef>
                <a:spcPct val="0"/>
              </a:spcBef>
              <a:spcAft>
                <a:spcPts val="0"/>
              </a:spcAft>
              <a:buClr>
                <a:schemeClr val="dk1"/>
              </a:buClr>
              <a:buSzPts val="990"/>
            </a:pPr>
            <a:r>
              <a:rPr lang="en-US" sz="3200" b="1" dirty="0">
                <a:solidFill>
                  <a:srgbClr val="FFFFFF"/>
                </a:solidFill>
                <a:latin typeface="Chamberi Super Display" panose="02040503080505020303" pitchFamily="18" charset="0"/>
                <a:sym typeface="Roboto"/>
              </a:rPr>
              <a:t>What is meant by the designation, “worthless?”</a:t>
            </a:r>
            <a:endParaRPr lang="en-US" sz="3200" b="1" dirty="0">
              <a:solidFill>
                <a:srgbClr val="FFFFFF"/>
              </a:solidFill>
              <a:latin typeface="Chamberi Super Display" panose="02040503080505020303" pitchFamily="18" charset="0"/>
            </a:endParaRPr>
          </a:p>
        </p:txBody>
      </p:sp>
      <p:sp>
        <p:nvSpPr>
          <p:cNvPr id="67" name="Google Shape;67;p15"/>
          <p:cNvSpPr txBox="1">
            <a:spLocks noGrp="1"/>
          </p:cNvSpPr>
          <p:nvPr>
            <p:ph type="body" idx="1"/>
          </p:nvPr>
        </p:nvSpPr>
        <p:spPr>
          <a:xfrm>
            <a:off x="510240" y="2192356"/>
            <a:ext cx="5596383" cy="1916855"/>
          </a:xfrm>
          <a:prstGeom prst="rect">
            <a:avLst/>
          </a:prstGeom>
        </p:spPr>
        <p:txBody>
          <a:bodyPr spcFirstLastPara="1" vert="horz" lIns="91440" tIns="45720" rIns="91440" bIns="45720" rtlCol="0" anchorCtr="0">
            <a:normAutofit/>
          </a:bodyPr>
          <a:lstStyle/>
          <a:p>
            <a:pPr marL="0" lvl="0" indent="-228600" defTabSz="914400">
              <a:spcBef>
                <a:spcPts val="0"/>
              </a:spcBef>
              <a:spcAft>
                <a:spcPts val="0"/>
              </a:spcAft>
              <a:buFont typeface="Arial" panose="020B0604020202020204" pitchFamily="34" charset="0"/>
              <a:buChar char="•"/>
            </a:pPr>
            <a:r>
              <a:rPr lang="en-US" sz="2800" b="1" dirty="0">
                <a:latin typeface="Chamberi Super Display" panose="02040503080505020303" pitchFamily="18" charset="0"/>
              </a:rPr>
              <a:t>KJV: Corrupt</a:t>
            </a:r>
          </a:p>
          <a:p>
            <a:pPr marL="0" lvl="0" indent="-228600" defTabSz="914400">
              <a:spcBef>
                <a:spcPts val="1200"/>
              </a:spcBef>
              <a:spcAft>
                <a:spcPts val="0"/>
              </a:spcAft>
              <a:buFont typeface="Arial" panose="020B0604020202020204" pitchFamily="34" charset="0"/>
              <a:buChar char="•"/>
            </a:pPr>
            <a:endParaRPr lang="en-US" sz="2800" b="1" dirty="0">
              <a:latin typeface="Chamberi Super Display" panose="02040503080505020303" pitchFamily="18" charset="0"/>
            </a:endParaRPr>
          </a:p>
          <a:p>
            <a:pPr marL="0" lvl="0" indent="-228600" defTabSz="914400">
              <a:spcBef>
                <a:spcPts val="1200"/>
              </a:spcBef>
              <a:spcAft>
                <a:spcPts val="1200"/>
              </a:spcAft>
              <a:buFont typeface="Arial" panose="020B0604020202020204" pitchFamily="34" charset="0"/>
              <a:buChar char="•"/>
            </a:pPr>
            <a:r>
              <a:rPr lang="en-US" sz="2800" b="1" dirty="0">
                <a:latin typeface="Chamberi Super Display" panose="02040503080505020303" pitchFamily="18" charset="0"/>
              </a:rPr>
              <a:t>NASB: Useless</a:t>
            </a:r>
          </a:p>
        </p:txBody>
      </p:sp>
    </p:spTree>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2</TotalTime>
  <Words>1225</Words>
  <Application>Microsoft Office PowerPoint</Application>
  <PresentationFormat>On-screen Show (16:9)</PresentationFormat>
  <Paragraphs>64</Paragraphs>
  <Slides>27</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Wingdings</vt:lpstr>
      <vt:lpstr>Chamberi Super Display</vt:lpstr>
      <vt:lpstr>Trebuchet MS</vt:lpstr>
      <vt:lpstr>Arial</vt:lpstr>
      <vt:lpstr>Berlin</vt:lpstr>
      <vt:lpstr>1 Samuel 3:10-21</vt:lpstr>
      <vt:lpstr>1 Samuel 3:10-21</vt:lpstr>
      <vt:lpstr>1 Samuel 3:10-21</vt:lpstr>
      <vt:lpstr>1 Samuel 3:10-21</vt:lpstr>
      <vt:lpstr>1 Samuel 3:10-21</vt:lpstr>
      <vt:lpstr>1 Samuel 3:10-21</vt:lpstr>
      <vt:lpstr>How God Deals with Worthless People</vt:lpstr>
      <vt:lpstr>I Samuel 2:12</vt:lpstr>
      <vt:lpstr>What is meant by the designation, “worthless?”</vt:lpstr>
      <vt:lpstr>Hebrew Word</vt:lpstr>
      <vt:lpstr>Deuteronomy 13:12-15</vt:lpstr>
      <vt:lpstr>Deuteronomy 13:12-15 </vt:lpstr>
      <vt:lpstr>Matthew 7:15</vt:lpstr>
      <vt:lpstr>1 Kings 21:2</vt:lpstr>
      <vt:lpstr>1 Kings 21:3</vt:lpstr>
      <vt:lpstr>1 Kings 21:9-10</vt:lpstr>
      <vt:lpstr>2 Kings 9:7-8</vt:lpstr>
      <vt:lpstr>2 Kings 9:10</vt:lpstr>
      <vt:lpstr>2 Kings 9:30-35</vt:lpstr>
      <vt:lpstr>2 Kings 9:30-35</vt:lpstr>
      <vt:lpstr>2 Kings 9:30-35</vt:lpstr>
      <vt:lpstr>1 Samuel 2:17</vt:lpstr>
      <vt:lpstr>1 Samuel 2:22</vt:lpstr>
      <vt:lpstr>1 Samuel 2:25</vt:lpstr>
      <vt:lpstr>1 John 2:16:</vt:lpstr>
      <vt:lpstr>What can we take away from this lesson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Samuel 3:10-21</dc:title>
  <cp:lastModifiedBy>Tim Bowyer</cp:lastModifiedBy>
  <cp:revision>2</cp:revision>
  <dcterms:modified xsi:type="dcterms:W3CDTF">2022-07-17T13:18:18Z</dcterms:modified>
</cp:coreProperties>
</file>