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5"/>
  </p:notesMasterIdLst>
  <p:sldIdLst>
    <p:sldId id="290" r:id="rId2"/>
    <p:sldId id="291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92" r:id="rId21"/>
    <p:sldId id="273" r:id="rId22"/>
    <p:sldId id="274" r:id="rId23"/>
    <p:sldId id="275" r:id="rId24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26"/>
      <p:bold r:id="rId27"/>
      <p:italic r:id="rId28"/>
      <p:boldItalic r:id="rId29"/>
    </p:embeddedFont>
    <p:embeddedFont>
      <p:font typeface="Chamberi Super Display" panose="02040503080505020303" pitchFamily="18" charset="0"/>
      <p:regular r:id="rId30"/>
    </p:embeddedFont>
    <p:embeddedFont>
      <p:font typeface="Roboto" panose="02000000000000000000" pitchFamily="2" charset="0"/>
      <p:regular r:id="rId31"/>
      <p:bold r:id="rId32"/>
      <p:italic r:id="rId33"/>
      <p:boldItalic r:id="rId34"/>
    </p:embeddedFont>
    <p:embeddedFont>
      <p:font typeface="Wingdings 3" panose="05040102010807070707" pitchFamily="18" charset="2"/>
      <p:regular r:id="rId35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90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2000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3bbb595c76_0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3bbb595c76_0_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3bbb595c76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3bbb595c76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13bbb595c76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13bbb595c76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3bbb595c76_0_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3bbb595c76_0_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13bbb595c7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13bbb595c76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3bbb595c76_0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3bbb595c76_0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3bbb595c76_0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3bbb595c76_0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3bbb595c76_0_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3bbb595c76_0_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13bbb595c76_0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13bbb595c76_0_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13bbb595c7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13bbb595c76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2a7f6eda5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2a7f6eda5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38325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bbb595c7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bbb595c7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0546825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13bbb595c7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13bbb595c7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3bbb595c76_0_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3bbb595c76_0_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99998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13bbb595c7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13bbb595c7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3bbb595c76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13bbb595c76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3bbb595c76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13bbb595c76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13bbb595c7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13bbb595c7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13bbb595c76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13bbb595c76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3bbb595c76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3bbb595c76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1574800"/>
            <a:ext cx="6619244" cy="2008236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216" y="3583035"/>
            <a:ext cx="6619244" cy="646065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619239" y="1344169"/>
            <a:ext cx="742949" cy="2285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713982" y="2420874"/>
            <a:ext cx="2894846" cy="2286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4406" y="221797"/>
            <a:ext cx="628649" cy="575765"/>
          </a:xfrm>
        </p:spPr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36194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3727445"/>
            <a:ext cx="6619244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216" y="514350"/>
            <a:ext cx="6619244" cy="257175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5" y="4152499"/>
            <a:ext cx="6619244" cy="370284"/>
          </a:xfrm>
        </p:spPr>
        <p:txBody>
          <a:bodyPr>
            <a:normAutofit/>
          </a:bodyPr>
          <a:lstStyle>
            <a:lvl1pPr marL="0" indent="0">
              <a:buNone/>
              <a:defRPr sz="9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99315397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598" y="797563"/>
            <a:ext cx="6623862" cy="1029740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2657475"/>
            <a:ext cx="6619244" cy="1857375"/>
          </a:xfrm>
        </p:spPr>
        <p:txBody>
          <a:bodyPr anchor="ctr">
            <a:normAutofit/>
          </a:bodyPr>
          <a:lstStyle>
            <a:lvl1pPr marL="0" indent="0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86511924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661175" y="455502"/>
            <a:ext cx="6014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7413344" y="1960341"/>
            <a:ext cx="4895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7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6408" y="736600"/>
            <a:ext cx="6340430" cy="2022474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459459" y="2759074"/>
            <a:ext cx="5798414" cy="256631"/>
          </a:xfrm>
        </p:spPr>
        <p:txBody>
          <a:bodyPr anchor="t">
            <a:normAutofit/>
          </a:bodyPr>
          <a:lstStyle>
            <a:lvl1pPr marL="0" indent="0">
              <a:buNone/>
              <a:defRPr lang="en-US" sz="105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216" y="3771899"/>
            <a:ext cx="6933673" cy="748393"/>
          </a:xfrm>
        </p:spPr>
        <p:txBody>
          <a:bodyPr anchor="ctr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772199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778000"/>
            <a:ext cx="6619245" cy="136688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3768725"/>
            <a:ext cx="6619244" cy="645300"/>
          </a:xfrm>
        </p:spPr>
        <p:txBody>
          <a:bodyPr anchor="t"/>
          <a:lstStyle>
            <a:lvl1pPr marL="0" indent="0" algn="l">
              <a:buNone/>
              <a:defRPr sz="15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26092001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1952626"/>
            <a:ext cx="235640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866215" y="2384823"/>
            <a:ext cx="2356409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84541" y="1952625"/>
            <a:ext cx="236025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84541" y="2384823"/>
            <a:ext cx="2360257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16101" y="1952626"/>
            <a:ext cx="235929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16247" y="2384822"/>
            <a:ext cx="2359152" cy="2135470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302978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829301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8332859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>
            <a:lvl1pPr>
              <a:defRPr sz="2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5" y="3399633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00915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866215" y="3831830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26649" y="3399634"/>
            <a:ext cx="228782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561347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427629" y="3831829"/>
            <a:ext cx="2287829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7082" y="3399634"/>
            <a:ext cx="2288321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22273" y="1952625"/>
            <a:ext cx="2018432" cy="1193633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87081" y="3831828"/>
            <a:ext cx="2288322" cy="688464"/>
          </a:xfrm>
        </p:spPr>
        <p:txBody>
          <a:bodyPr anchor="t">
            <a:normAutofit/>
          </a:bodyPr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3304373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5848352" y="1927225"/>
            <a:ext cx="0" cy="261937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20833" y="4793879"/>
            <a:ext cx="2733212" cy="228601"/>
          </a:xfrm>
        </p:spPr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0310557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619244" cy="53022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1952625"/>
            <a:ext cx="6619244" cy="2562225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21580" y="4793879"/>
            <a:ext cx="742949" cy="228599"/>
          </a:xfrm>
        </p:spPr>
        <p:txBody>
          <a:bodyPr/>
          <a:lstStyle/>
          <a:p>
            <a:fld id="{53086D93-FCAC-47E0-A2EE-787E62CA814C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73849721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438927" y="958850"/>
            <a:ext cx="1057474" cy="3561443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16" y="958850"/>
            <a:ext cx="4692019" cy="356144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9829" y="4793879"/>
            <a:ext cx="744101" cy="228599"/>
          </a:xfrm>
        </p:spPr>
        <p:txBody>
          <a:bodyPr/>
          <a:lstStyle/>
          <a:p>
            <a:fld id="{CDA879A6-0FD0-4734-A311-86BFCA472E6E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0244778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70229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1952625"/>
            <a:ext cx="6619244" cy="25622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42281728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2008234"/>
            <a:ext cx="3263269" cy="1712868"/>
          </a:xfrm>
        </p:spPr>
        <p:txBody>
          <a:bodyPr anchor="ctr"/>
          <a:lstStyle>
            <a:lvl1pPr algn="l">
              <a:defRPr sz="3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71670" y="2008233"/>
            <a:ext cx="2818159" cy="1712868"/>
          </a:xfrm>
        </p:spPr>
        <p:txBody>
          <a:bodyPr anchor="ctr"/>
          <a:lstStyle>
            <a:lvl1pPr marL="0" indent="0" algn="l">
              <a:buNone/>
              <a:defRPr sz="15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0780637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15" y="1952625"/>
            <a:ext cx="3618869" cy="256222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6535" y="1952625"/>
            <a:ext cx="3618869" cy="2562225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173179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3618868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6215" y="2384822"/>
            <a:ext cx="3618869" cy="213002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56535" y="1952625"/>
            <a:ext cx="3618869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6535" y="2384822"/>
            <a:ext cx="3618869" cy="2130029"/>
          </a:xfrm>
        </p:spPr>
        <p:txBody>
          <a:bodyPr>
            <a:normAutofit/>
          </a:bodyPr>
          <a:lstStyle>
            <a:lvl1pPr>
              <a:defRPr sz="1350"/>
            </a:lvl1pPr>
            <a:lvl2pPr>
              <a:defRPr sz="1200"/>
            </a:lvl2pPr>
            <a:lvl3pPr>
              <a:defRPr sz="105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4009765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866216" y="730251"/>
            <a:ext cx="6571060" cy="530223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50928451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Rectangle 6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5562961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971550"/>
            <a:ext cx="2094869" cy="1200150"/>
          </a:xfrm>
        </p:spPr>
        <p:txBody>
          <a:bodyPr anchor="b"/>
          <a:lstStyle>
            <a:lvl1pPr algn="l">
              <a:defRPr sz="1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35859" y="1085850"/>
            <a:ext cx="3892550" cy="3429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5" y="2346961"/>
            <a:ext cx="2094869" cy="2171699"/>
          </a:xfrm>
        </p:spPr>
        <p:txBody>
          <a:bodyPr/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78486888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216" y="1270000"/>
            <a:ext cx="2898851" cy="1301750"/>
          </a:xfrm>
        </p:spPr>
        <p:txBody>
          <a:bodyPr anchor="b">
            <a:normAutofit/>
          </a:bodyPr>
          <a:lstStyle>
            <a:lvl1pPr algn="l">
              <a:defRPr sz="27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10903" y="857250"/>
            <a:ext cx="2420395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866216" y="2743200"/>
            <a:ext cx="2894409" cy="1028700"/>
          </a:xfrm>
        </p:spPr>
        <p:txBody>
          <a:bodyPr>
            <a:normAutofit/>
          </a:bodyPr>
          <a:lstStyle>
            <a:lvl1pPr marL="0" indent="0">
              <a:buNone/>
              <a:defRPr sz="105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521747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9144000" cy="51435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0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866216" y="730251"/>
            <a:ext cx="6571060" cy="53022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16" y="1952625"/>
            <a:ext cx="6571060" cy="2562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89829" y="4793879"/>
            <a:ext cx="742949" cy="2285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7/9/2022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20833" y="4793879"/>
            <a:ext cx="2894846" cy="2286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1" i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4406" y="221797"/>
            <a:ext cx="628649" cy="57576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100" b="0" i="0">
                <a:solidFill>
                  <a:schemeClr val="bg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830633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7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Ephesians  6:1-4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201530" y="1619479"/>
            <a:ext cx="8766199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l">
              <a:buNone/>
            </a:pP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6 Children, obey your parents in the Lord, for this is right. 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2 </a:t>
            </a:r>
            <a:r>
              <a:rPr lang="en-US" sz="2800" b="1" i="0" cap="small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Honor your father and mother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 (which is the first commandment with a promise), </a:t>
            </a: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3 </a:t>
            </a:r>
            <a:r>
              <a:rPr lang="en-US" sz="2800" b="1" i="0" cap="small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so that it may turn out well for you, and that you may live long on the earth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.</a:t>
            </a:r>
          </a:p>
          <a:p>
            <a:pPr marL="114300" indent="0" algn="l"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4 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Fathers, do not provoke your children to anger, but bring them up in the discipline and instruction of the Lord.</a:t>
            </a:r>
          </a:p>
        </p:txBody>
      </p:sp>
    </p:spTree>
    <p:extLst>
      <p:ext uri="{BB962C8B-B14F-4D97-AF65-F5344CB8AC3E}">
        <p14:creationId xmlns:p14="http://schemas.microsoft.com/office/powerpoint/2010/main" val="2720759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0"/>
          <p:cNvSpPr txBox="1">
            <a:spLocks noGrp="1"/>
          </p:cNvSpPr>
          <p:nvPr>
            <p:ph type="title"/>
          </p:nvPr>
        </p:nvSpPr>
        <p:spPr>
          <a:xfrm>
            <a:off x="0" y="422991"/>
            <a:ext cx="481437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Family Gatherings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5746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1 Samuel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707613"/>
            <a:ext cx="8520600" cy="28612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but the Lord had closed her womb.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1 Samuel 1:22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1"/>
          </p:nvPr>
        </p:nvSpPr>
        <p:spPr>
          <a:xfrm>
            <a:off x="311700" y="2093205"/>
            <a:ext cx="8520600" cy="24756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22 But Hannah did not go up, for she said to her husband, “</a:t>
            </a:r>
            <a:r>
              <a:rPr lang="en" sz="2800" b="1" i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I will not go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until the child is weaned; then I will bring him, so that he may appear before the Lord and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stay there for life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.”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3 Points of Discussion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1"/>
          </p:nvPr>
        </p:nvSpPr>
        <p:spPr>
          <a:xfrm>
            <a:off x="311700" y="2104222"/>
            <a:ext cx="8520600" cy="246465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 dirty="0"/>
              <a:t>*</a:t>
            </a:r>
            <a:r>
              <a:rPr lang="en" sz="3500" b="1" dirty="0">
                <a:latin typeface="Chamberi Super Display" panose="02040503080505020303" pitchFamily="18" charset="0"/>
              </a:rPr>
              <a:t>Hannah honors her commitment to the Lord</a:t>
            </a:r>
            <a:endParaRPr sz="3500" b="1" dirty="0">
              <a:latin typeface="Chamberi Super Display" panose="02040503080505020303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500" b="1" dirty="0">
                <a:latin typeface="Chamberi Super Display" panose="02040503080505020303" pitchFamily="18" charset="0"/>
              </a:rPr>
              <a:t>*What is meant by “Weaning”</a:t>
            </a:r>
            <a:endParaRPr sz="3500" b="1" dirty="0">
              <a:latin typeface="Chamberi Super Display" panose="02040503080505020303" pitchFamily="18" charset="0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500" b="1" dirty="0">
                <a:latin typeface="Chamberi Super Display" panose="02040503080505020303" pitchFamily="18" charset="0"/>
              </a:rPr>
              <a:t>*Samuel would stay in the Place of Worship, Forever!</a:t>
            </a:r>
            <a:endParaRPr sz="35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Genesis 21:8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26" name="Google Shape;126;p24"/>
          <p:cNvSpPr txBox="1">
            <a:spLocks noGrp="1"/>
          </p:cNvSpPr>
          <p:nvPr>
            <p:ph type="body" idx="1"/>
          </p:nvPr>
        </p:nvSpPr>
        <p:spPr>
          <a:xfrm>
            <a:off x="311700" y="2148289"/>
            <a:ext cx="8520600" cy="242058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8 And the child grew and was weaned, and Abraham held a great feast on the day that Isaac was weaned.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Weaning a Child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32" name="Google Shape;132;p25"/>
          <p:cNvSpPr txBox="1">
            <a:spLocks noGrp="1"/>
          </p:cNvSpPr>
          <p:nvPr>
            <p:ph type="body" idx="1"/>
          </p:nvPr>
        </p:nvSpPr>
        <p:spPr>
          <a:xfrm>
            <a:off x="311700" y="1828799"/>
            <a:ext cx="8520600" cy="2740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Between the ages of 2 and 4</a:t>
            </a:r>
            <a:endParaRPr sz="32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The child is very young!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1 Samuel 1:24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38" name="Google Shape;138;p26"/>
          <p:cNvSpPr txBox="1">
            <a:spLocks noGrp="1"/>
          </p:cNvSpPr>
          <p:nvPr>
            <p:ph type="body" idx="1"/>
          </p:nvPr>
        </p:nvSpPr>
        <p:spPr>
          <a:xfrm>
            <a:off x="311700" y="1938969"/>
            <a:ext cx="8520600" cy="262990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24 Now when she had weaned him, she took him up with her, with a three-year-old bull, one ephah of flour, and a jug of wine, and brought him to the house of the Lord in Shiloh, although the child was young.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 Samuel 2:18-19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44" name="Google Shape;144;p27"/>
          <p:cNvSpPr txBox="1">
            <a:spLocks noGrp="1"/>
          </p:cNvSpPr>
          <p:nvPr>
            <p:ph type="body" idx="1"/>
          </p:nvPr>
        </p:nvSpPr>
        <p:spPr>
          <a:xfrm>
            <a:off x="311700" y="1949985"/>
            <a:ext cx="8520600" cy="261888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18 Now Samuel was ministering before the Lord, </a:t>
            </a:r>
            <a:r>
              <a:rPr lang="en" sz="2800" b="1" i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as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 boy wearing a linen ephod. 19 And his mother would </a:t>
            </a:r>
            <a:r>
              <a:rPr lang="en" sz="2800" b="1" u="sng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make for him a little robe</a:t>
            </a:r>
            <a:r>
              <a:rPr lang="en" sz="2800" b="1" dirty="0">
                <a:solidFill>
                  <a:schemeClr val="dk1"/>
                </a:solidFill>
                <a:highlight>
                  <a:srgbClr val="FFFFFF"/>
                </a:highlight>
                <a:latin typeface="Chamberi Super Display" panose="02040503080505020303" pitchFamily="18" charset="0"/>
                <a:ea typeface="Roboto"/>
                <a:cs typeface="Roboto"/>
                <a:sym typeface="Roboto"/>
              </a:rPr>
              <a:t> and bring it up to him from year to year when she would come up with her husband to offer the yearly sacrifice.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Boyhood!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50" name="Google Shape;150;p28"/>
          <p:cNvSpPr txBox="1">
            <a:spLocks noGrp="1"/>
          </p:cNvSpPr>
          <p:nvPr>
            <p:ph type="body" idx="1"/>
          </p:nvPr>
        </p:nvSpPr>
        <p:spPr>
          <a:xfrm>
            <a:off x="311700" y="1784733"/>
            <a:ext cx="8520600" cy="278414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3200" dirty="0"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3200" b="1" dirty="0">
                <a:latin typeface="Chamberi Super Display" panose="02040503080505020303" pitchFamily="18" charset="0"/>
              </a:rPr>
              <a:t>How old is someone who is considered a Boy!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2387433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Silas</a:t>
            </a:r>
            <a:endParaRPr sz="44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rgbClr val="FFFFFF"/>
                </a:solidFill>
                <a:latin typeface="Chamberi Super Display" panose="02040503080505020303" pitchFamily="18" charset="0"/>
              </a:rPr>
              <a:t>Psalm  127:3-5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xfrm>
            <a:off x="201530" y="1806766"/>
            <a:ext cx="9306027" cy="228950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0" algn="l">
              <a:buNone/>
            </a:pP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3 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Behold, children are a gift of the </a:t>
            </a:r>
            <a:r>
              <a:rPr lang="en-US" sz="2800" b="1" i="0" cap="small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Lord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 fruit of the womb is a reward.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4 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Like arrows in the hand of a warrior,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So are the children of one’s youth.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baseline="3000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5 </a:t>
            </a: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Blessed is the man whose quiver is full of them;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They will not be ashamed</a:t>
            </a:r>
            <a:br>
              <a:rPr lang="en-US" sz="2800" b="1" dirty="0">
                <a:latin typeface="Chamberi Super Display" panose="02040503080505020303" pitchFamily="18" charset="0"/>
              </a:rPr>
            </a:br>
            <a:r>
              <a:rPr lang="en-US" sz="2800" b="1" i="0" dirty="0">
                <a:solidFill>
                  <a:srgbClr val="000000"/>
                </a:solidFill>
                <a:effectLst/>
                <a:latin typeface="Chamberi Super Display" panose="02040503080505020303" pitchFamily="18" charset="0"/>
              </a:rPr>
              <a:t>When they speak with their enemies in the gate.</a:t>
            </a:r>
          </a:p>
        </p:txBody>
      </p:sp>
    </p:spTree>
    <p:extLst>
      <p:ext uri="{BB962C8B-B14F-4D97-AF65-F5344CB8AC3E}">
        <p14:creationId xmlns:p14="http://schemas.microsoft.com/office/powerpoint/2010/main" val="223091850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Final Thoughts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body" idx="1"/>
          </p:nvPr>
        </p:nvSpPr>
        <p:spPr>
          <a:xfrm>
            <a:off x="311700" y="1696597"/>
            <a:ext cx="8520600" cy="2839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334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have examples of Godly parents all around us today who know how to build spiritual relationships with their children. 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  <a:p>
            <a:pPr marL="5334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need to open our hearts and minds to these examples so that those relationships will be perpetuated.  </a:t>
            </a:r>
            <a:endParaRPr sz="2800" b="1" dirty="0">
              <a:solidFill>
                <a:schemeClr val="dk1"/>
              </a:solidFill>
              <a:latin typeface="Chamberi Super Display" panose="02040503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2000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Final Thoughts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63" name="Google Shape;163;p30"/>
          <p:cNvSpPr txBox="1">
            <a:spLocks noGrp="1"/>
          </p:cNvSpPr>
          <p:nvPr>
            <p:ph type="body" idx="1"/>
          </p:nvPr>
        </p:nvSpPr>
        <p:spPr>
          <a:xfrm>
            <a:off x="311700" y="1696597"/>
            <a:ext cx="8520600" cy="283922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533400" lvl="0" indent="-4572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Wingdings" panose="05000000000000000000" pitchFamily="2" charset="2"/>
              <a:buChar char="§"/>
            </a:pPr>
            <a:r>
              <a:rPr lang="en" sz="28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Serving God takes personal sacrifice.  Hannah made a great sacrifice by dedicating her son to the Lord.  A child she pleaded with God to have.</a:t>
            </a:r>
            <a:endParaRPr sz="28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Parallel Point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169" name="Google Shape;169;p31"/>
          <p:cNvSpPr txBox="1">
            <a:spLocks noGrp="1"/>
          </p:cNvSpPr>
          <p:nvPr>
            <p:ph type="body" idx="1"/>
          </p:nvPr>
        </p:nvSpPr>
        <p:spPr>
          <a:xfrm>
            <a:off x="311700" y="1916935"/>
            <a:ext cx="8520600" cy="2651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3200" b="1" dirty="0">
                <a:solidFill>
                  <a:schemeClr val="dk1"/>
                </a:solidFill>
                <a:latin typeface="Chamberi Super Display" panose="02040503080505020303" pitchFamily="18" charset="0"/>
              </a:rPr>
              <a:t>We haven’t mentioned this, but hopefully we see the parallel from Hannah’s story and the sacrifice God has made through his only begotten Son!</a:t>
            </a:r>
            <a:endParaRPr sz="32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, sign, sunset, silhouette&#10;&#10;Description automatically generated">
            <a:extLst>
              <a:ext uri="{FF2B5EF4-FFF2-40B4-BE49-F238E27FC236}">
                <a16:creationId xmlns:a16="http://schemas.microsoft.com/office/drawing/2014/main" id="{1DA68720-F71E-E8D5-BD28-15E3B91397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525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0141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 5">
            <a:extLst>
              <a:ext uri="{FF2B5EF4-FFF2-40B4-BE49-F238E27FC236}">
                <a16:creationId xmlns:a16="http://schemas.microsoft.com/office/drawing/2014/main" id="{D22D1B95-2B54-43E9-85D9-B489F6C5DD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 rot="21010068">
            <a:off x="6368213" y="3138837"/>
            <a:ext cx="2474555" cy="330693"/>
          </a:xfrm>
          <a:custGeom>
            <a:avLst/>
            <a:gdLst/>
            <a:ahLst/>
            <a:cxnLst/>
            <a:rect l="l" t="t" r="r" b="b"/>
            <a:pathLst>
              <a:path w="10000" h="5291">
                <a:moveTo>
                  <a:pt x="85" y="2532"/>
                </a:moveTo>
                <a:cubicBezTo>
                  <a:pt x="1736" y="3911"/>
                  <a:pt x="7524" y="5298"/>
                  <a:pt x="9958" y="5291"/>
                </a:cubicBezTo>
                <a:cubicBezTo>
                  <a:pt x="9989" y="1958"/>
                  <a:pt x="9969" y="3333"/>
                  <a:pt x="10000" y="0"/>
                </a:cubicBezTo>
                <a:lnTo>
                  <a:pt x="10000" y="0"/>
                </a:lnTo>
                <a:lnTo>
                  <a:pt x="9667" y="204"/>
                </a:lnTo>
                <a:lnTo>
                  <a:pt x="9334" y="400"/>
                </a:lnTo>
                <a:lnTo>
                  <a:pt x="9001" y="590"/>
                </a:lnTo>
                <a:lnTo>
                  <a:pt x="8667" y="753"/>
                </a:lnTo>
                <a:lnTo>
                  <a:pt x="8333" y="917"/>
                </a:lnTo>
                <a:lnTo>
                  <a:pt x="7999" y="1071"/>
                </a:lnTo>
                <a:lnTo>
                  <a:pt x="7669" y="1202"/>
                </a:lnTo>
                <a:lnTo>
                  <a:pt x="7333" y="1325"/>
                </a:lnTo>
                <a:lnTo>
                  <a:pt x="7000" y="1440"/>
                </a:lnTo>
                <a:lnTo>
                  <a:pt x="6673" y="1538"/>
                </a:lnTo>
                <a:lnTo>
                  <a:pt x="6340" y="1636"/>
                </a:lnTo>
                <a:lnTo>
                  <a:pt x="6013" y="1719"/>
                </a:lnTo>
                <a:lnTo>
                  <a:pt x="5686" y="1784"/>
                </a:lnTo>
                <a:lnTo>
                  <a:pt x="5359" y="1850"/>
                </a:lnTo>
                <a:lnTo>
                  <a:pt x="5036" y="1906"/>
                </a:lnTo>
                <a:lnTo>
                  <a:pt x="4717" y="1948"/>
                </a:lnTo>
                <a:lnTo>
                  <a:pt x="4396" y="1980"/>
                </a:lnTo>
                <a:lnTo>
                  <a:pt x="4079" y="2013"/>
                </a:lnTo>
                <a:lnTo>
                  <a:pt x="3766" y="2029"/>
                </a:lnTo>
                <a:lnTo>
                  <a:pt x="3454" y="2046"/>
                </a:lnTo>
                <a:lnTo>
                  <a:pt x="3145" y="2053"/>
                </a:lnTo>
                <a:lnTo>
                  <a:pt x="2839" y="2046"/>
                </a:lnTo>
                <a:lnTo>
                  <a:pt x="2537" y="2046"/>
                </a:lnTo>
                <a:lnTo>
                  <a:pt x="2238" y="2029"/>
                </a:lnTo>
                <a:lnTo>
                  <a:pt x="1943" y="2004"/>
                </a:lnTo>
                <a:lnTo>
                  <a:pt x="1653" y="1980"/>
                </a:lnTo>
                <a:lnTo>
                  <a:pt x="1368" y="1955"/>
                </a:lnTo>
                <a:lnTo>
                  <a:pt x="1085" y="1915"/>
                </a:lnTo>
                <a:lnTo>
                  <a:pt x="806" y="1873"/>
                </a:lnTo>
                <a:lnTo>
                  <a:pt x="533" y="1833"/>
                </a:lnTo>
                <a:lnTo>
                  <a:pt x="0" y="1726"/>
                </a:lnTo>
                <a:cubicBezTo>
                  <a:pt x="28" y="1995"/>
                  <a:pt x="57" y="2263"/>
                  <a:pt x="85" y="2532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</p:sp>
      <p:sp>
        <p:nvSpPr>
          <p:cNvPr id="62" name="Freeform 5">
            <a:extLst>
              <a:ext uri="{FF2B5EF4-FFF2-40B4-BE49-F238E27FC236}">
                <a16:creationId xmlns:a16="http://schemas.microsoft.com/office/drawing/2014/main" id="{7D0F3F6D-A49D-4406-8D61-1C4F8D792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341709" y="3181350"/>
            <a:ext cx="8458200" cy="1752871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4" name="Freeform 5">
            <a:extLst>
              <a:ext uri="{FF2B5EF4-FFF2-40B4-BE49-F238E27FC236}">
                <a16:creationId xmlns:a16="http://schemas.microsoft.com/office/drawing/2014/main" id="{D953A318-DA8D-4405-9536-D889E45C5E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0" y="1190"/>
            <a:ext cx="9144000" cy="5142310"/>
          </a:xfrm>
          <a:custGeom>
            <a:avLst/>
            <a:gdLst/>
            <a:ahLst/>
            <a:cxnLst/>
            <a:rect l="0" t="0" r="r" b="b"/>
            <a:pathLst>
              <a:path w="15356" h="8638">
                <a:moveTo>
                  <a:pt x="0" y="0"/>
                </a:moveTo>
                <a:lnTo>
                  <a:pt x="0" y="8638"/>
                </a:lnTo>
                <a:lnTo>
                  <a:pt x="15356" y="8638"/>
                </a:lnTo>
                <a:lnTo>
                  <a:pt x="15356" y="0"/>
                </a:lnTo>
                <a:lnTo>
                  <a:pt x="0" y="0"/>
                </a:lnTo>
                <a:close/>
                <a:moveTo>
                  <a:pt x="14748" y="8038"/>
                </a:moveTo>
                <a:lnTo>
                  <a:pt x="600" y="8038"/>
                </a:lnTo>
                <a:lnTo>
                  <a:pt x="600" y="592"/>
                </a:lnTo>
                <a:lnTo>
                  <a:pt x="14748" y="592"/>
                </a:lnTo>
                <a:lnTo>
                  <a:pt x="14748" y="8038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9E382A3D-2F90-475C-8DF2-F666FEA34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28359" y="0"/>
            <a:ext cx="514350" cy="8572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xfrm>
            <a:off x="1262378" y="857250"/>
            <a:ext cx="6619243" cy="2541912"/>
          </a:xfrm>
          <a:prstGeom prst="rect">
            <a:avLst/>
          </a:prstGeom>
        </p:spPr>
        <p:txBody>
          <a:bodyPr spcFirstLastPara="1" lIns="91425" tIns="91425" rIns="91425" bIns="91425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5000">
                <a:solidFill>
                  <a:srgbClr val="FFFFFF"/>
                </a:solidFill>
              </a:rPr>
              <a:t>Examples of Godly Women</a:t>
            </a:r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xfrm>
            <a:off x="1262378" y="3930638"/>
            <a:ext cx="6619243" cy="621699"/>
          </a:xfrm>
          <a:prstGeom prst="rect">
            <a:avLst/>
          </a:prstGeom>
        </p:spPr>
        <p:txBody>
          <a:bodyPr spcFirstLastPara="1" lIns="91425" tIns="91425" rIns="91425" bIns="91425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80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body" idx="1"/>
          </p:nvPr>
        </p:nvSpPr>
        <p:spPr>
          <a:xfrm>
            <a:off x="311700" y="716096"/>
            <a:ext cx="8520600" cy="3852779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en" sz="4400" b="1" dirty="0">
                <a:solidFill>
                  <a:schemeClr val="bg1"/>
                </a:solidFill>
                <a:latin typeface="Chamberi Super Display" panose="02040503080505020303" pitchFamily="18" charset="0"/>
              </a:rPr>
              <a:t>Doris Ann Bartanen</a:t>
            </a:r>
            <a:endParaRPr sz="4400" b="1" dirty="0">
              <a:solidFill>
                <a:schemeClr val="bg1"/>
              </a:solidFill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en-US" sz="4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4000" b="1" dirty="0">
                <a:latin typeface="Chamberi Super Display" panose="02040503080505020303" pitchFamily="18" charset="0"/>
              </a:rPr>
              <a:t>January 4, 1936 - July 1, 2022</a:t>
            </a:r>
            <a:endParaRPr sz="40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Living the Simple Life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903382" y="2078916"/>
            <a:ext cx="7282151" cy="2739082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200" b="1" dirty="0">
                <a:latin typeface="Chamberi Super Display" panose="02040503080505020303" pitchFamily="18" charset="0"/>
              </a:rPr>
              <a:t>The happiest people don’t have the best of everything, they just make the best of what they have.</a:t>
            </a: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endParaRPr lang="en-US" sz="3200" b="1" dirty="0">
              <a:latin typeface="Chamberi Super Display" panose="02040503080505020303" pitchFamily="18" charset="0"/>
            </a:endParaRPr>
          </a:p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US" sz="3000" b="1" dirty="0">
                <a:latin typeface="Chamberi Super Display" panose="02040503080505020303" pitchFamily="18" charset="0"/>
              </a:rPr>
              <a:t>UNKNOWN</a:t>
            </a:r>
            <a:endParaRPr sz="30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2" name="Google Shape;72;p16"/>
          <p:cNvSpPr txBox="1">
            <a:spLocks noGrp="1"/>
          </p:cNvSpPr>
          <p:nvPr>
            <p:ph type="title"/>
          </p:nvPr>
        </p:nvSpPr>
        <p:spPr>
          <a:xfrm>
            <a:off x="407623" y="4466182"/>
            <a:ext cx="5100811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1929-1939</a:t>
            </a:r>
            <a:endParaRPr sz="44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</p:txBody>
      </p:sp>
      <p:sp>
        <p:nvSpPr>
          <p:cNvPr id="73" name="Google Shape;73;p1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1"/>
            <a:ext cx="9144000" cy="5223744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xfrm>
            <a:off x="749146" y="0"/>
            <a:ext cx="8505023" cy="147626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Picking Cotton near Henderson, Tennessee </a:t>
            </a:r>
            <a:endParaRPr sz="36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105607" y="288275"/>
            <a:ext cx="4565545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4400" b="1" dirty="0">
                <a:solidFill>
                  <a:schemeClr val="tx1"/>
                </a:solidFill>
                <a:latin typeface="Chamberi Super Display" panose="02040503080505020303" pitchFamily="18" charset="0"/>
              </a:rPr>
              <a:t>Marry a Preacher</a:t>
            </a:r>
            <a:endParaRPr sz="4400" b="1" dirty="0">
              <a:solidFill>
                <a:schemeClr val="tx1"/>
              </a:solidFill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" name="Google Shape;9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-154236"/>
            <a:ext cx="9144000" cy="5474005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198304" y="4394531"/>
            <a:ext cx="6940627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b="1" dirty="0">
                <a:latin typeface="Chamberi Super Display" panose="02040503080505020303" pitchFamily="18" charset="0"/>
              </a:rPr>
              <a:t>Freed-Hardeman University</a:t>
            </a:r>
            <a:endParaRPr sz="4400" b="1" dirty="0">
              <a:latin typeface="Chamberi Super Display" panose="02040503080505020303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1350</TotalTime>
  <Words>558</Words>
  <Application>Microsoft Office PowerPoint</Application>
  <PresentationFormat>On-screen Show (16:9)</PresentationFormat>
  <Paragraphs>49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0" baseType="lpstr">
      <vt:lpstr>Roboto</vt:lpstr>
      <vt:lpstr>Wingdings 3</vt:lpstr>
      <vt:lpstr>Arial</vt:lpstr>
      <vt:lpstr>Chamberi Super Display</vt:lpstr>
      <vt:lpstr>Wingdings</vt:lpstr>
      <vt:lpstr>Century Gothic</vt:lpstr>
      <vt:lpstr>Ion Boardroom</vt:lpstr>
      <vt:lpstr>Ephesians  6:1-4</vt:lpstr>
      <vt:lpstr>Psalm  127:3-5</vt:lpstr>
      <vt:lpstr>Examples of Godly Women</vt:lpstr>
      <vt:lpstr>PowerPoint Presentation</vt:lpstr>
      <vt:lpstr>Living the Simple Life</vt:lpstr>
      <vt:lpstr>1929-1939</vt:lpstr>
      <vt:lpstr>Picking Cotton near Henderson, Tennessee </vt:lpstr>
      <vt:lpstr>Marry a Preacher</vt:lpstr>
      <vt:lpstr>Freed-Hardeman University</vt:lpstr>
      <vt:lpstr>Family Gatherings</vt:lpstr>
      <vt:lpstr>1 Samuel</vt:lpstr>
      <vt:lpstr>1 Samuel 1:22</vt:lpstr>
      <vt:lpstr>3 Points of Discussion</vt:lpstr>
      <vt:lpstr>Genesis 21:8</vt:lpstr>
      <vt:lpstr>Weaning a Child</vt:lpstr>
      <vt:lpstr>1 Samuel 1:24</vt:lpstr>
      <vt:lpstr>1 Samuel 2:18-19</vt:lpstr>
      <vt:lpstr>Boyhood!</vt:lpstr>
      <vt:lpstr>Silas</vt:lpstr>
      <vt:lpstr>Final Thoughts</vt:lpstr>
      <vt:lpstr>Final Thoughts</vt:lpstr>
      <vt:lpstr>Parallel Point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Examples of Godly Women</dc:title>
  <cp:lastModifiedBy>Tim Bowyer</cp:lastModifiedBy>
  <cp:revision>3</cp:revision>
  <dcterms:modified xsi:type="dcterms:W3CDTF">2022-07-10T13:47:23Z</dcterms:modified>
</cp:coreProperties>
</file>