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43"/>
  </p:notes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256" r:id="rId9"/>
    <p:sldId id="257" r:id="rId10"/>
    <p:sldId id="284" r:id="rId11"/>
    <p:sldId id="258" r:id="rId12"/>
    <p:sldId id="285" r:id="rId13"/>
    <p:sldId id="286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87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8" r:id="rId40"/>
    <p:sldId id="283" r:id="rId41"/>
    <p:sldId id="289" r:id="rId42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44"/>
      <p:bold r:id="rId45"/>
      <p:italic r:id="rId46"/>
      <p:boldItalic r:id="rId47"/>
    </p:embeddedFont>
    <p:embeddedFont>
      <p:font typeface="Chamberi Super Display" panose="02040503080505020303" pitchFamily="18" charset="0"/>
      <p:regular r:id="rId48"/>
    </p:embeddedFont>
    <p:embeddedFont>
      <p:font typeface="Roboto" panose="02000000000000000000" pitchFamily="2" charset="0"/>
      <p:regular r:id="rId49"/>
      <p:bold r:id="rId50"/>
      <p:italic r:id="rId51"/>
      <p:boldItalic r:id="rId52"/>
    </p:embeddedFont>
    <p:embeddedFont>
      <p:font typeface="Wingdings 3" panose="05040102010807070707" pitchFamily="18" charset="2"/>
      <p:regular r:id="rId5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9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200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65607f3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65607f3c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7558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365607f3c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365607f3c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365607f3c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365607f3c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8916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365607f3c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365607f3c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7297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365607f3c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365607f3c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365607f3c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365607f3c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365607f3c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365607f3c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365607f3c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365607f3c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365607f3c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365607f3c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365607f3c9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365607f3c9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5526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365607f3c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365607f3c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365607f3c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365607f3c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13189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365607f3c9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365607f3c9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365607f3c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365607f3c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365607f3c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365607f3c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365607f3c9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365607f3c9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365607f3c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365607f3c9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365607f3c9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365607f3c9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365607f3c9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365607f3c9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365607f3c9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365607f3c9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5513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365607f3c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365607f3c9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365607f3c9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365607f3c9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365607f3c9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365607f3c9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365607f3c9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365607f3c9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365607f3c9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365607f3c9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365607f3c9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365607f3c9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365607f3c9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365607f3c9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365607f3c9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365607f3c9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365607f3c9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365607f3c9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365607f3c9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365607f3c9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0469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35073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365607f3c9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365607f3c9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365607f3c9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365607f3c9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8235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7728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4871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289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65607f3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65607f3c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574800"/>
            <a:ext cx="6619244" cy="2008236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619239" y="1344169"/>
            <a:ext cx="742949" cy="2285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713982" y="2420874"/>
            <a:ext cx="2894846" cy="2286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4406" y="221797"/>
            <a:ext cx="628649" cy="57576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9292627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727445"/>
            <a:ext cx="6619244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57175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4152499"/>
            <a:ext cx="6619244" cy="37028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703459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598" y="797563"/>
            <a:ext cx="6623862" cy="102974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657475"/>
            <a:ext cx="6619244" cy="1857375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3856511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661175" y="455502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7413344" y="1960341"/>
            <a:ext cx="489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408" y="736600"/>
            <a:ext cx="6340430" cy="2022474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459459" y="2759074"/>
            <a:ext cx="5798414" cy="25663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771899"/>
            <a:ext cx="6933673" cy="748393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5214922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778000"/>
            <a:ext cx="6619245" cy="136688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768725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2173826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1952626"/>
            <a:ext cx="235640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215" y="2384823"/>
            <a:ext cx="2356409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4541" y="1952625"/>
            <a:ext cx="236025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4541" y="2384823"/>
            <a:ext cx="2360257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6101" y="1952626"/>
            <a:ext cx="235929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16247" y="2384822"/>
            <a:ext cx="2359152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302978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29301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6330399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3399633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00915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215" y="3831830"/>
            <a:ext cx="2287829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649" y="3399634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61347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7629" y="3831829"/>
            <a:ext cx="2287829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7082" y="3399634"/>
            <a:ext cx="228832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22273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87081" y="3831828"/>
            <a:ext cx="2288322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3304373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848352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0833" y="4793879"/>
            <a:ext cx="2733212" cy="2286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075347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1952625"/>
            <a:ext cx="6619244" cy="2562225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1580" y="4793879"/>
            <a:ext cx="742949" cy="228599"/>
          </a:xfrm>
        </p:spPr>
        <p:txBody>
          <a:bodyPr/>
          <a:lstStyle/>
          <a:p>
            <a:fld id="{53086D93-FCAC-47E0-A2EE-787E62CA814C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0078416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27" y="958850"/>
            <a:ext cx="1057474" cy="3561443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958850"/>
            <a:ext cx="4692019" cy="35614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9829" y="4793879"/>
            <a:ext cx="744101" cy="228599"/>
          </a:xfrm>
        </p:spPr>
        <p:txBody>
          <a:bodyPr/>
          <a:lstStyle/>
          <a:p>
            <a:fld id="{CDA879A6-0FD0-4734-A311-86BFCA472E6E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6357311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591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16" y="1952625"/>
            <a:ext cx="6619244" cy="2562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4760331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008234"/>
            <a:ext cx="3263269" cy="1712868"/>
          </a:xfrm>
        </p:spPr>
        <p:txBody>
          <a:bodyPr anchor="ctr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1670" y="2008233"/>
            <a:ext cx="2818159" cy="1712868"/>
          </a:xfrm>
        </p:spPr>
        <p:txBody>
          <a:bodyPr anchor="ctr"/>
          <a:lstStyle>
            <a:lvl1pPr marL="0" indent="0" algn="l">
              <a:buNone/>
              <a:defRPr sz="15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615396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15" y="1952625"/>
            <a:ext cx="3618869" cy="256222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535" y="1952625"/>
            <a:ext cx="3618869" cy="25622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5825998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361886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215" y="2384822"/>
            <a:ext cx="3618869" cy="213002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6535" y="1952625"/>
            <a:ext cx="361886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6535" y="2384822"/>
            <a:ext cx="3618869" cy="2130029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190048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7905983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0655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1550"/>
            <a:ext cx="2094869" cy="12001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5859" y="1085850"/>
            <a:ext cx="3892550" cy="3429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5" y="2346961"/>
            <a:ext cx="2094869" cy="2171699"/>
          </a:xfrm>
        </p:spPr>
        <p:txBody>
          <a:bodyPr/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4684393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270000"/>
            <a:ext cx="2898851" cy="1301750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10903" y="857250"/>
            <a:ext cx="2420395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2743200"/>
            <a:ext cx="2894409" cy="10287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8441056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216" y="730251"/>
            <a:ext cx="6571060" cy="5302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6/26/2022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9819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John 17:11-17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894901"/>
            <a:ext cx="8520600" cy="22895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 </a:t>
            </a:r>
            <a:r>
              <a:rPr lang="en-US" sz="2800" b="1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11 </a:t>
            </a:r>
            <a:r>
              <a:rPr lang="en-US" sz="2800" b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I am no longer going to be in the world; and yet they themselves are in the world, and I am coming to You. Holy Father, keep them in Your name, the name which You have given Me, so that they may be one just as We are. 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759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Part 1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0" y="1614261"/>
            <a:ext cx="8766900" cy="365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5461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and that belief and confession results in the understanding and the recognition that one has sin: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  <a:p>
            <a:pPr marL="5461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and that one needs to repent of that sin: </a:t>
            </a:r>
          </a:p>
          <a:p>
            <a:pPr marL="5461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and to be cleansed, (part 2):</a:t>
            </a: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  <a:p>
            <a:pPr marL="5461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and then that one is Baptized, washed clean with a clear conscience and a restored relationship with God.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63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Part 2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816230"/>
            <a:ext cx="8520600" cy="25737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55600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In part two we discovered the completeness and the harmony of the entire Bible and that it presents the entire Gospel message from page 1 to the very end of Revelation. 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  <a:p>
            <a:pPr indent="-355600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We understand that we are separated from God without Biblical Salvation and separation means eternal damnation. 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/>
              <a:t>Part 2</a:t>
            </a:r>
            <a:endParaRPr sz="3020"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861849"/>
            <a:ext cx="8520600" cy="2478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indent="-457200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We recognize that God is Light and He can have no Part of Darkness, that is; our Sin.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  <a:p>
            <a:pPr marL="558800" indent="-457200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We understand that cleansing, washing away of sin is accomplished through our contact with the Blood of Christ through Baptism.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87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/>
              <a:t>Part 2</a:t>
            </a:r>
            <a:endParaRPr sz="3020"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2262631"/>
            <a:ext cx="8520600" cy="14059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indent="-457200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We understand that each Apostle takes their authority from Jesus “The Christ.”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56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Who has Sin?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2269475"/>
            <a:ext cx="8520600" cy="22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All have sinned and fallen short of the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Glory of God!</a:t>
            </a:r>
            <a:endParaRPr sz="36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dirty="0">
                <a:latin typeface="Chamberi Super Display" panose="02040503080505020303" pitchFamily="18" charset="0"/>
              </a:rPr>
              <a:t>1 John 2:1-2</a:t>
            </a:r>
            <a:endParaRPr sz="4400" dirty="0">
              <a:latin typeface="Chamberi Super Display" panose="02040503080505020303" pitchFamily="18" charset="0"/>
            </a:endParaRPr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915558"/>
            <a:ext cx="8520600" cy="32279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</a:t>
            </a: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My little children, these things write I unto you, that ye sin not. And if any man sin, we have an advocate with the Father, Jesus Christ the righteous: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</a:t>
            </a: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he is the propitiation for our sins: and not for ours only, but also for the sins of the </a:t>
            </a:r>
            <a:r>
              <a:rPr lang="en" sz="2800" b="1" u="sng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whole world</a:t>
            </a: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Is Everyone Saved?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311700" y="2038119"/>
            <a:ext cx="8520600" cy="25307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If we say no, can we prove that with scripture? 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If we say yes, can we prove that with scripture?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“and he went away and hanged himself.” </a:t>
            </a:r>
            <a:endParaRPr sz="36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“Go and do the same.” </a:t>
            </a:r>
            <a:endParaRPr sz="36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xfrm>
            <a:off x="311700" y="1333041"/>
            <a:ext cx="8520600" cy="23135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“What you do, do quickly.”</a:t>
            </a:r>
            <a:endParaRPr sz="36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John 17:11-17 continued…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894901"/>
            <a:ext cx="8520600" cy="22895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12 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While I was with them, I was keeping them in Your name, which You have given Me; and I guarded them, and not one of them perished except the son of destruction, so that the Scripture would be fulfilled.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152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Inscription Above Jesus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10" name="Google Shape;110;p22"/>
          <p:cNvSpPr txBox="1">
            <a:spLocks noGrp="1"/>
          </p:cNvSpPr>
          <p:nvPr>
            <p:ph type="body" idx="1"/>
          </p:nvPr>
        </p:nvSpPr>
        <p:spPr>
          <a:xfrm>
            <a:off x="311700" y="1888057"/>
            <a:ext cx="8520600" cy="25627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Matthew 27:37  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And set up over his head his accusation written, This Is Jesus The King Of The Jews.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Mark 15:26  And the superscription of his accusation was written over, The King Of The Jews.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Inscription Above Jesus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10" name="Google Shape;110;p22"/>
          <p:cNvSpPr txBox="1">
            <a:spLocks noGrp="1"/>
          </p:cNvSpPr>
          <p:nvPr>
            <p:ph type="body" idx="1"/>
          </p:nvPr>
        </p:nvSpPr>
        <p:spPr>
          <a:xfrm>
            <a:off x="311700" y="1998226"/>
            <a:ext cx="8520600" cy="26068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Luke 23:38  And a superscription also was written over him in letters of Greek, and Latin, and Hebrew, This Is The King Of The Jews.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John 19:19  And Pilate wrote a title, and put it on the cross. And the writing was Jesus Of Nazareth The King Of The Jews.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28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What it is Really Written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16" name="Google Shape;116;p23"/>
          <p:cNvSpPr txBox="1">
            <a:spLocks noGrp="1"/>
          </p:cNvSpPr>
          <p:nvPr>
            <p:ph type="body" idx="1"/>
          </p:nvPr>
        </p:nvSpPr>
        <p:spPr>
          <a:xfrm>
            <a:off x="311700" y="2324559"/>
            <a:ext cx="8520600" cy="2244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“This is Jesus of Nazareth The King of the Jews.”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Luke 23:42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>
            <a:off x="311700" y="2159305"/>
            <a:ext cx="8520600" cy="24095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42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he said unto Jesus, Lord, remember me when thou comest into thy kingdom.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Luke 23:43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1700" y="2170323"/>
            <a:ext cx="8520600" cy="23985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43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Jesus said unto him, Verily I say unto thee, Today shalt thou be with me in paradise.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The Thief on the Cross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34" name="Google Shape;134;p26"/>
          <p:cNvSpPr txBox="1">
            <a:spLocks noGrp="1"/>
          </p:cNvSpPr>
          <p:nvPr>
            <p:ph type="body" idx="1"/>
          </p:nvPr>
        </p:nvSpPr>
        <p:spPr>
          <a:xfrm>
            <a:off x="311700" y="1972019"/>
            <a:ext cx="8520600" cy="25968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The thief was promised Paradise while under the Old Covenant.  (Compare his salvation with Moses and the Prophets) 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Second, Jesus is God! 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Matthew 9:1-2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40" name="Google Shape;140;p27"/>
          <p:cNvSpPr txBox="1">
            <a:spLocks noGrp="1"/>
          </p:cNvSpPr>
          <p:nvPr>
            <p:ph type="body" idx="1"/>
          </p:nvPr>
        </p:nvSpPr>
        <p:spPr>
          <a:xfrm>
            <a:off x="311700" y="1916935"/>
            <a:ext cx="8520600" cy="2651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Jesus got into a boat, crossed the sea, and came to his own city. </a:t>
            </a: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Some people brought him a paralyzed man on a stretcher.  When Jesus saw their faith, he said to the man, “Cheer up, friend! Your sins are forgiven.”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John 1:1-3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46" name="Google Shape;146;p28"/>
          <p:cNvSpPr txBox="1">
            <a:spLocks noGrp="1"/>
          </p:cNvSpPr>
          <p:nvPr>
            <p:ph type="body" idx="1"/>
          </p:nvPr>
        </p:nvSpPr>
        <p:spPr>
          <a:xfrm>
            <a:off x="311700" y="1806765"/>
            <a:ext cx="8520600" cy="28950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In the beginning was the Word, and the Word was with God, and the </a:t>
            </a:r>
            <a:r>
              <a:rPr lang="en" sz="2800" b="1" u="sng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Word was God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 same was in the beginning with God.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3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All things were made by him; and without him was not any thing made that was made.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6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4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In him was life; and the life was the light of men.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John 1:14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52" name="Google Shape;152;p29"/>
          <p:cNvSpPr txBox="1">
            <a:spLocks noGrp="1"/>
          </p:cNvSpPr>
          <p:nvPr>
            <p:ph type="body" idx="1"/>
          </p:nvPr>
        </p:nvSpPr>
        <p:spPr>
          <a:xfrm>
            <a:off x="311700" y="1872867"/>
            <a:ext cx="8520600" cy="26960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14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the Word was made flesh, and dwelt among us, (and we beheld his glory, the glory as of the only begotten of the Father,) full of grace and truth.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Matthew 5:17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58" name="Google Shape;158;p30"/>
          <p:cNvSpPr txBox="1">
            <a:spLocks noGrp="1"/>
          </p:cNvSpPr>
          <p:nvPr>
            <p:ph type="body" idx="1"/>
          </p:nvPr>
        </p:nvSpPr>
        <p:spPr>
          <a:xfrm>
            <a:off x="311700" y="2104221"/>
            <a:ext cx="8520600" cy="2464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17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“Think not that I am come to destroy the law, or the prophets: I am not come to destroy, but to fulfill.”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John 17:11-17 continued…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933241"/>
            <a:ext cx="8520600" cy="27652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13 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But now I am coming to You; and these things I speak in the world so that they may have My joy made full in themselves. 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14 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I have given them Your word; and the world has hated them because they are not of the world, just as I am not of the world. 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895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Psalm 119:160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64" name="Google Shape;164;p31"/>
          <p:cNvSpPr txBox="1">
            <a:spLocks noGrp="1"/>
          </p:cNvSpPr>
          <p:nvPr>
            <p:ph type="body" idx="1"/>
          </p:nvPr>
        </p:nvSpPr>
        <p:spPr>
          <a:xfrm>
            <a:off x="311700" y="2049137"/>
            <a:ext cx="8520600" cy="2519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160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The sum of Your word is truth, And every one of Your righteous ordinances is everlasting.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2"/>
          <p:cNvSpPr txBox="1">
            <a:spLocks noGrp="1"/>
          </p:cNvSpPr>
          <p:nvPr>
            <p:ph type="body" idx="1"/>
          </p:nvPr>
        </p:nvSpPr>
        <p:spPr>
          <a:xfrm>
            <a:off x="311700" y="1685581"/>
            <a:ext cx="8520600" cy="28832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If Jesus fulfilled the Law that is, the Old Testament, what is the New Testament?  </a:t>
            </a:r>
            <a:endParaRPr sz="32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When Jesus was living on the earth, which covenant was he living under, the old or the new? 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Last Will and Testament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76" name="Google Shape;176;p33"/>
          <p:cNvSpPr txBox="1">
            <a:spLocks noGrp="1"/>
          </p:cNvSpPr>
          <p:nvPr>
            <p:ph type="body" idx="1"/>
          </p:nvPr>
        </p:nvSpPr>
        <p:spPr>
          <a:xfrm>
            <a:off x="311700" y="1729647"/>
            <a:ext cx="8520600" cy="2839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 will is a legal document that is recognized by our legal system as to, according to our wishes, how our assets will be distributed after our death. 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John 14:6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82" name="Google Shape;182;p34"/>
          <p:cNvSpPr txBox="1">
            <a:spLocks noGrp="1"/>
          </p:cNvSpPr>
          <p:nvPr>
            <p:ph type="body" idx="1"/>
          </p:nvPr>
        </p:nvSpPr>
        <p:spPr>
          <a:xfrm>
            <a:off x="311700" y="1850833"/>
            <a:ext cx="8520600" cy="2718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6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“I am the way, and the truth, and the </a:t>
            </a:r>
            <a:r>
              <a:rPr lang="en" sz="2800" b="1" u="sng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life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; no one comes to the Father but through Me.” 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He has control over “Life.”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Hebrews 9:16-17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88" name="Google Shape;188;p35"/>
          <p:cNvSpPr txBox="1">
            <a:spLocks noGrp="1"/>
          </p:cNvSpPr>
          <p:nvPr>
            <p:ph type="body" idx="1"/>
          </p:nvPr>
        </p:nvSpPr>
        <p:spPr>
          <a:xfrm>
            <a:off x="311700" y="1883883"/>
            <a:ext cx="8520600" cy="26849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16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For where a covenant is, there must of necessity be the </a:t>
            </a:r>
            <a:r>
              <a:rPr lang="en" sz="2800" b="1" u="sng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death of the one who made it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. </a:t>
            </a: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17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For a covenant is valid </a:t>
            </a:r>
            <a:r>
              <a:rPr lang="en" sz="2800" b="1" i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only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when men are dead, for it is never in force while the </a:t>
            </a:r>
            <a:r>
              <a:rPr lang="en" sz="2800" b="1" u="sng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one who made it lives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Matthew 7:14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194" name="Google Shape;194;p36"/>
          <p:cNvSpPr txBox="1">
            <a:spLocks noGrp="1"/>
          </p:cNvSpPr>
          <p:nvPr>
            <p:ph type="body" idx="1"/>
          </p:nvPr>
        </p:nvSpPr>
        <p:spPr>
          <a:xfrm>
            <a:off x="311700" y="2060154"/>
            <a:ext cx="8520600" cy="19499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baseline="300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14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Because strait is the gate, and narrow is the way, which leadeth unto life, and few there be that find it. 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7"/>
          <p:cNvSpPr txBox="1">
            <a:spLocks noGrp="1"/>
          </p:cNvSpPr>
          <p:nvPr>
            <p:ph type="title"/>
          </p:nvPr>
        </p:nvSpPr>
        <p:spPr>
          <a:xfrm>
            <a:off x="311700" y="213671"/>
            <a:ext cx="8520600" cy="14719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32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What then must I do to meet those terms and conditions and to be saved?</a:t>
            </a:r>
            <a:endParaRPr sz="32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200" name="Google Shape;200;p37"/>
          <p:cNvSpPr txBox="1">
            <a:spLocks noGrp="1"/>
          </p:cNvSpPr>
          <p:nvPr>
            <p:ph type="body" idx="1"/>
          </p:nvPr>
        </p:nvSpPr>
        <p:spPr>
          <a:xfrm>
            <a:off x="311700" y="1899033"/>
            <a:ext cx="8520600" cy="26109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Hear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Believe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Confess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Repent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Be Baptized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Thy Word is Truth!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206" name="Google Shape;206;p38"/>
          <p:cNvSpPr txBox="1">
            <a:spLocks noGrp="1"/>
          </p:cNvSpPr>
          <p:nvPr>
            <p:ph type="body" idx="1"/>
          </p:nvPr>
        </p:nvSpPr>
        <p:spPr>
          <a:xfrm>
            <a:off x="311700" y="2038119"/>
            <a:ext cx="8520600" cy="25307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Truth is never popular simply because it exposes the Lie!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0092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What have we learned? 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212" name="Google Shape;212;p39"/>
          <p:cNvSpPr txBox="1">
            <a:spLocks noGrp="1"/>
          </p:cNvSpPr>
          <p:nvPr>
            <p:ph type="body" idx="1"/>
          </p:nvPr>
        </p:nvSpPr>
        <p:spPr>
          <a:xfrm>
            <a:off x="311700" y="1894900"/>
            <a:ext cx="8520600" cy="23655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We learned the reason we need the Blood of Christ for Salvation:  Because sin separates us from Him and that leads to spiritual death.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45720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We’ve learned salvation is through Jesus and it requires that washing, namely Baptism and being washed clean of the dirty stains of sin.  </a:t>
            </a:r>
            <a:endParaRPr sz="2800" b="1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0092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What have we learned? 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212" name="Google Shape;212;p39"/>
          <p:cNvSpPr txBox="1">
            <a:spLocks noGrp="1"/>
          </p:cNvSpPr>
          <p:nvPr>
            <p:ph type="body" idx="1"/>
          </p:nvPr>
        </p:nvSpPr>
        <p:spPr>
          <a:xfrm>
            <a:off x="311700" y="2049137"/>
            <a:ext cx="8520600" cy="2519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We’ve learned the intent of the Apostles' teaching and the inspired word of the Bible was to reconcile us  back to God by His Plan of Salvation. </a:t>
            </a:r>
          </a:p>
          <a:p>
            <a:pPr indent="-361950">
              <a:spcBef>
                <a:spcPts val="60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We’ve learned to use the entirety of the Bible within context as we search the scripture for answers.  </a:t>
            </a:r>
          </a:p>
          <a:p>
            <a:pPr marL="952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" sz="21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2100" dirty="0"/>
          </a:p>
        </p:txBody>
      </p:sp>
    </p:spTree>
    <p:extLst>
      <p:ext uri="{BB962C8B-B14F-4D97-AF65-F5344CB8AC3E}">
        <p14:creationId xmlns:p14="http://schemas.microsoft.com/office/powerpoint/2010/main" val="216211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John 17:11-17 continued…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927952"/>
            <a:ext cx="8520600" cy="22895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15 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I am not asking You to take them out of the world, but to keep them away from the evil one. 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16 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They are not of the world, just as I am not of the world. 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17 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Sanctify them in the truth; Your word is truth.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810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0"/>
          <p:cNvSpPr txBox="1">
            <a:spLocks noGrp="1"/>
          </p:cNvSpPr>
          <p:nvPr>
            <p:ph type="title"/>
          </p:nvPr>
        </p:nvSpPr>
        <p:spPr>
          <a:xfrm>
            <a:off x="311700" y="665361"/>
            <a:ext cx="8520600" cy="8769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What have we learned? </a:t>
            </a:r>
            <a:endParaRPr sz="4400" dirty="0">
              <a:latin typeface="Chamberi Super Display" panose="02040503080505020303" pitchFamily="18" charset="0"/>
            </a:endParaRPr>
          </a:p>
        </p:txBody>
      </p:sp>
      <p:sp>
        <p:nvSpPr>
          <p:cNvPr id="218" name="Google Shape;218;p40"/>
          <p:cNvSpPr txBox="1">
            <a:spLocks noGrp="1"/>
          </p:cNvSpPr>
          <p:nvPr>
            <p:ph type="body" idx="1"/>
          </p:nvPr>
        </p:nvSpPr>
        <p:spPr>
          <a:xfrm>
            <a:off x="311700" y="1905917"/>
            <a:ext cx="8520600" cy="26629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207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Wingdings" panose="05000000000000000000" pitchFamily="2" charset="2"/>
              <a:buChar char="§"/>
            </a:pPr>
            <a:r>
              <a:rPr lang="en" sz="28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We have learned the New Covenant with its requirements for salvation didn’t take effect until after the Death of Jesus on the Cross.</a:t>
            </a:r>
            <a:endParaRPr sz="2800" dirty="0">
              <a:solidFill>
                <a:schemeClr val="dk1"/>
              </a:solidFill>
              <a:highlight>
                <a:srgbClr val="FFFFFF"/>
              </a:highlight>
              <a:latin typeface="Chamberi Super Display" panose="02040503080505020303" pitchFamily="18" charset="0"/>
              <a:ea typeface="Roboto"/>
              <a:cs typeface="Roboto"/>
              <a:sym typeface="Roboto"/>
            </a:endParaRPr>
          </a:p>
          <a:p>
            <a:pPr marL="5207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Wingdings" panose="05000000000000000000" pitchFamily="2" charset="2"/>
              <a:buChar char="§"/>
            </a:pPr>
            <a:r>
              <a:rPr lang="en" sz="2800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We have also learned that we belong to Him and we always have.  We are His to do with what He wishes!</a:t>
            </a:r>
            <a:endParaRPr sz="2800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616407-3E4D-4469-BDAF-3837EBF9F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picture containing text, sunset, night sky&#10;&#10;Description automatically generated">
            <a:extLst>
              <a:ext uri="{FF2B5EF4-FFF2-40B4-BE49-F238E27FC236}">
                <a16:creationId xmlns:a16="http://schemas.microsoft.com/office/drawing/2014/main" id="{046854FF-9AB5-D6AB-3C5A-2CF0A4474C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</a:blip>
          <a:srcRect l="7111"/>
          <a:stretch/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0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2 Timothy 4:1-5 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927952"/>
            <a:ext cx="8832300" cy="22895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4 I solemnly exhort you in the presence of God and of Christ Jesus, who is to judge the living and the dead, and by His appearing and His kingdom: </a:t>
            </a:r>
            <a:r>
              <a:rPr lang="en-US" sz="2800" b="1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2 </a:t>
            </a:r>
            <a:r>
              <a:rPr lang="en-US" sz="2800" b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preach the word; be ready in season and out of season; correct, rebuke, and exhort, with great patience and instruction.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491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2 Timothy 4:1-5 continued… 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927952"/>
            <a:ext cx="8832300" cy="22895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3 </a:t>
            </a:r>
            <a:r>
              <a:rPr lang="en-US" sz="2800" b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For the time will come when they will not tolerate sound doctrine; but wanting to have their ears tickled, they will accumulate for themselves teachers in accordance with their own desires, </a:t>
            </a:r>
            <a:r>
              <a:rPr lang="en-US" sz="2800" b="1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4 </a:t>
            </a:r>
            <a:r>
              <a:rPr lang="en-US" sz="2800" b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and they will turn their ears away from the truth and will turn aside to myths.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17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2 Timothy 4:1-5 continued… 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927952"/>
            <a:ext cx="8645013" cy="22895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 </a:t>
            </a:r>
            <a:r>
              <a:rPr lang="en-US" sz="2800" b="1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5 </a:t>
            </a:r>
            <a:r>
              <a:rPr lang="en-US" sz="2800" b="1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But as for you, use self-restraint in all things, endure hardship, do the work of an evangelist, fulfill your ministry.</a:t>
            </a:r>
            <a:endParaRPr lang="en-US" sz="2800" b="1" dirty="0">
              <a:solidFill>
                <a:schemeClr val="tx2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100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6368213" y="3138837"/>
            <a:ext cx="2474555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341709" y="3181350"/>
            <a:ext cx="8458200" cy="175287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190"/>
            <a:ext cx="9144000" cy="5142310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262378" y="857250"/>
            <a:ext cx="6619243" cy="2541912"/>
          </a:xfrm>
          <a:prstGeom prst="rect">
            <a:avLst/>
          </a:prstGeom>
        </p:spPr>
        <p:txBody>
          <a:bodyPr spcFirstLastPara="1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God’s Plan of Salvation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262378" y="3930638"/>
            <a:ext cx="6619243" cy="621699"/>
          </a:xfrm>
          <a:prstGeom prst="rect">
            <a:avLst/>
          </a:prstGeom>
        </p:spPr>
        <p:txBody>
          <a:bodyPr spcFirstLastPara="1" lIns="91425" tIns="91425" rIns="91425" bIns="91425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>
                <a:solidFill>
                  <a:schemeClr val="tx2"/>
                </a:solidFill>
                <a:latin typeface="Chamberi Super Display" panose="02040503080505020303" pitchFamily="18" charset="0"/>
              </a:rPr>
              <a:t>The Truth of the Matter Part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Part 1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188550" y="1989682"/>
            <a:ext cx="8766900" cy="216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5461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that one must first hear and upon hearing the Gospel or the Good News about Jesus: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  <a:p>
            <a:pPr marL="5461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they believe and that belief produces faith: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  <a:p>
            <a:pPr marL="5461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and a confession that Jesus is who he says he is: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232</TotalTime>
  <Words>1532</Words>
  <Application>Microsoft Office PowerPoint</Application>
  <PresentationFormat>On-screen Show (16:9)</PresentationFormat>
  <Paragraphs>108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Century Gothic</vt:lpstr>
      <vt:lpstr>Wingdings</vt:lpstr>
      <vt:lpstr>Chamberi Super Display</vt:lpstr>
      <vt:lpstr>Wingdings 3</vt:lpstr>
      <vt:lpstr>Roboto</vt:lpstr>
      <vt:lpstr>Arial</vt:lpstr>
      <vt:lpstr>Ion Boardroom</vt:lpstr>
      <vt:lpstr>John 17:11-17</vt:lpstr>
      <vt:lpstr>John 17:11-17 continued…</vt:lpstr>
      <vt:lpstr>John 17:11-17 continued…</vt:lpstr>
      <vt:lpstr>John 17:11-17 continued…</vt:lpstr>
      <vt:lpstr>2 Timothy 4:1-5 </vt:lpstr>
      <vt:lpstr>2 Timothy 4:1-5 continued… </vt:lpstr>
      <vt:lpstr>2 Timothy 4:1-5 continued… </vt:lpstr>
      <vt:lpstr>God’s Plan of Salvation</vt:lpstr>
      <vt:lpstr>Part 1</vt:lpstr>
      <vt:lpstr>Part 1</vt:lpstr>
      <vt:lpstr>Part 2</vt:lpstr>
      <vt:lpstr>Part 2</vt:lpstr>
      <vt:lpstr>Part 2</vt:lpstr>
      <vt:lpstr>Who has Sin?</vt:lpstr>
      <vt:lpstr>1 John 2:1-2</vt:lpstr>
      <vt:lpstr>Is Everyone Saved?</vt:lpstr>
      <vt:lpstr>PowerPoint Presentation</vt:lpstr>
      <vt:lpstr>PowerPoint Presentation</vt:lpstr>
      <vt:lpstr>PowerPoint Presentation</vt:lpstr>
      <vt:lpstr>Inscription Above Jesus</vt:lpstr>
      <vt:lpstr>Inscription Above Jesus</vt:lpstr>
      <vt:lpstr>What it is Really Written</vt:lpstr>
      <vt:lpstr>Luke 23:42</vt:lpstr>
      <vt:lpstr>Luke 23:43</vt:lpstr>
      <vt:lpstr>The Thief on the Cross</vt:lpstr>
      <vt:lpstr>Matthew 9:1-2</vt:lpstr>
      <vt:lpstr>John 1:1-3</vt:lpstr>
      <vt:lpstr>John 1:14</vt:lpstr>
      <vt:lpstr>Matthew 5:17</vt:lpstr>
      <vt:lpstr>Psalm 119:160</vt:lpstr>
      <vt:lpstr>PowerPoint Presentation</vt:lpstr>
      <vt:lpstr>Last Will and Testament</vt:lpstr>
      <vt:lpstr>John 14:6</vt:lpstr>
      <vt:lpstr>Hebrews 9:16-17</vt:lpstr>
      <vt:lpstr>Matthew 7:14</vt:lpstr>
      <vt:lpstr>What then must I do to meet those terms and conditions and to be saved?</vt:lpstr>
      <vt:lpstr>Thy Word is Truth!</vt:lpstr>
      <vt:lpstr>What have we learned? </vt:lpstr>
      <vt:lpstr>What have we learned? </vt:lpstr>
      <vt:lpstr>What have we learned?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Plan of Salvation</dc:title>
  <dc:creator>User</dc:creator>
  <cp:lastModifiedBy>Tim Bowyer</cp:lastModifiedBy>
  <cp:revision>6</cp:revision>
  <dcterms:modified xsi:type="dcterms:W3CDTF">2022-06-26T16:20:05Z</dcterms:modified>
</cp:coreProperties>
</file>