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28"/>
  </p:notesMasterIdLst>
  <p:sldIdLst>
    <p:sldId id="280" r:id="rId2"/>
    <p:sldId id="281" r:id="rId3"/>
    <p:sldId id="282" r:id="rId4"/>
    <p:sldId id="283" r:id="rId5"/>
    <p:sldId id="284" r:id="rId6"/>
    <p:sldId id="256" r:id="rId7"/>
    <p:sldId id="257" r:id="rId8"/>
    <p:sldId id="258" r:id="rId9"/>
    <p:sldId id="259" r:id="rId10"/>
    <p:sldId id="273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4" r:id="rId22"/>
    <p:sldId id="270" r:id="rId23"/>
    <p:sldId id="271" r:id="rId24"/>
    <p:sldId id="272" r:id="rId25"/>
    <p:sldId id="275" r:id="rId26"/>
    <p:sldId id="278" r:id="rId27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29"/>
      <p:bold r:id="rId30"/>
      <p:italic r:id="rId31"/>
      <p:boldItalic r:id="rId32"/>
    </p:embeddedFont>
    <p:embeddedFont>
      <p:font typeface="Chamberi Super Display" panose="02040503080505020303" pitchFamily="18" charset="0"/>
      <p:regular r:id="rId33"/>
    </p:embeddedFont>
    <p:embeddedFont>
      <p:font typeface="Roboto" panose="02000000000000000000" pitchFamily="2" charset="0"/>
      <p:regular r:id="rId34"/>
      <p:bold r:id="rId35"/>
      <p:italic r:id="rId36"/>
      <p:boldItalic r:id="rId37"/>
    </p:embeddedFont>
    <p:embeddedFont>
      <p:font typeface="Wingdings 3" panose="05040102010807070707" pitchFamily="18" charset="2"/>
      <p:regular r:id="rId3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90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32a7f6eda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32a7f6eda5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82000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353c7193fe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353c7193fe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21929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353c7193fe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353c7193fe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353c7193fe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353c7193fe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353c7193fe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353c7193fe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353c7193fe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353c7193fe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353c7193fe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1353c7193fe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353c7193fe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1353c7193fe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353c7193fe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353c7193fe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353c7193fe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353c7193fe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353c7193fe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353c7193fe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32a7f6eda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32a7f6eda5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43002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353c7193fe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1353c7193fe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353c7193fe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1353c7193fe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38625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353c7193fe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1353c7193fe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353c7193fe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353c7193fe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353c7193fe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353c7193fe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353c7193fe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353c7193fe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7782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32a7f6eda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32a7f6eda5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8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32a7f6eda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32a7f6eda5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6290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32a7f6eda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32a7f6eda5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15194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353c7193f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353c7193f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353c7193f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353c7193f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353c7193fe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353c7193fe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574800"/>
            <a:ext cx="6619244" cy="2008236"/>
          </a:xfrm>
        </p:spPr>
        <p:txBody>
          <a:bodyPr anchor="b"/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866216" y="3583035"/>
            <a:ext cx="6619244" cy="646065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619239" y="1344169"/>
            <a:ext cx="742949" cy="2285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6/18/2022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713982" y="2420874"/>
            <a:ext cx="2894846" cy="2286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4406" y="221797"/>
            <a:ext cx="628649" cy="57576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7384045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727445"/>
            <a:ext cx="6619244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514350"/>
            <a:ext cx="6619244" cy="257175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4152499"/>
            <a:ext cx="6619244" cy="370284"/>
          </a:xfrm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6/18/2022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498888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598" y="797563"/>
            <a:ext cx="6623862" cy="102974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657475"/>
            <a:ext cx="6619244" cy="1857375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6/18/2022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9084774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661175" y="455502"/>
            <a:ext cx="6014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7413344" y="1960341"/>
            <a:ext cx="4895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6408" y="736600"/>
            <a:ext cx="6340430" cy="2022474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459459" y="2759074"/>
            <a:ext cx="5798414" cy="256631"/>
          </a:xfrm>
        </p:spPr>
        <p:txBody>
          <a:bodyPr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771899"/>
            <a:ext cx="6933673" cy="748393"/>
          </a:xfrm>
        </p:spPr>
        <p:txBody>
          <a:bodyPr anchor="ctr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6/18/2022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9977441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778000"/>
            <a:ext cx="6619245" cy="136688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768725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6/18/2022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534252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730251"/>
            <a:ext cx="6619244" cy="530223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5" y="1952626"/>
            <a:ext cx="235640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215" y="2384823"/>
            <a:ext cx="2356409" cy="2135470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4541" y="1952625"/>
            <a:ext cx="236025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4541" y="2384823"/>
            <a:ext cx="2360257" cy="2135470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16101" y="1952626"/>
            <a:ext cx="2359298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16247" y="2384822"/>
            <a:ext cx="2359152" cy="2135470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302978" y="1927225"/>
            <a:ext cx="0" cy="26193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29301" y="1927225"/>
            <a:ext cx="0" cy="26193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6/18/2022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8729589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730251"/>
            <a:ext cx="6619244" cy="530223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5" y="3399633"/>
            <a:ext cx="228782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00915" y="1952625"/>
            <a:ext cx="2018432" cy="11936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215" y="3831830"/>
            <a:ext cx="2287829" cy="68846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649" y="3399634"/>
            <a:ext cx="228782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61347" y="1952625"/>
            <a:ext cx="2018432" cy="11936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7629" y="3831829"/>
            <a:ext cx="2287829" cy="68846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7082" y="3399634"/>
            <a:ext cx="2288321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22273" y="1952625"/>
            <a:ext cx="2018432" cy="11936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87081" y="3831828"/>
            <a:ext cx="2288322" cy="68846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3304373" y="1927225"/>
            <a:ext cx="0" cy="26193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848352" y="1927225"/>
            <a:ext cx="0" cy="26193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6/18/2022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20833" y="4793879"/>
            <a:ext cx="2733212" cy="2286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5727199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730251"/>
            <a:ext cx="6619244" cy="5302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16" y="1952625"/>
            <a:ext cx="6619244" cy="2562225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21580" y="4793879"/>
            <a:ext cx="742949" cy="228599"/>
          </a:xfrm>
        </p:spPr>
        <p:txBody>
          <a:bodyPr/>
          <a:lstStyle/>
          <a:p>
            <a:fld id="{53086D93-FCAC-47E0-A2EE-787E62CA814C}" type="datetimeFigureOut">
              <a:rPr lang="en-US" dirty="0"/>
              <a:t>6/18/2022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7243984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38927" y="958850"/>
            <a:ext cx="1057474" cy="3561443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16" y="958850"/>
            <a:ext cx="4692019" cy="356144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9829" y="4793879"/>
            <a:ext cx="744101" cy="228599"/>
          </a:xfrm>
        </p:spPr>
        <p:txBody>
          <a:bodyPr/>
          <a:lstStyle/>
          <a:p>
            <a:fld id="{CDA879A6-0FD0-4734-A311-86BFCA472E6E}" type="datetimeFigureOut">
              <a:rPr lang="en-US" dirty="0"/>
              <a:t>6/18/2022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71383315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96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6216" y="1952625"/>
            <a:ext cx="6619244" cy="2562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6/18/2022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7871318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2008234"/>
            <a:ext cx="3263269" cy="1712868"/>
          </a:xfrm>
        </p:spPr>
        <p:txBody>
          <a:bodyPr anchor="ctr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1670" y="2008233"/>
            <a:ext cx="2818159" cy="1712868"/>
          </a:xfrm>
        </p:spPr>
        <p:txBody>
          <a:bodyPr anchor="ctr"/>
          <a:lstStyle>
            <a:lvl1pPr marL="0" indent="0" algn="l">
              <a:buNone/>
              <a:defRPr sz="15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6/18/2022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778351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15" y="1952625"/>
            <a:ext cx="3618869" cy="256222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6535" y="1952625"/>
            <a:ext cx="3618869" cy="25622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6/18/2022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9006252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1952625"/>
            <a:ext cx="3618868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215" y="2384822"/>
            <a:ext cx="3618869" cy="213002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6535" y="1952625"/>
            <a:ext cx="361886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6535" y="2384822"/>
            <a:ext cx="3618869" cy="2130029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6/18/2022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5166118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66216" y="730251"/>
            <a:ext cx="6571060" cy="53022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6/18/2022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0222217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6/18/2022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99207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1550"/>
            <a:ext cx="2094869" cy="120015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5859" y="1085850"/>
            <a:ext cx="3892550" cy="3429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215" y="2346961"/>
            <a:ext cx="2094869" cy="2171699"/>
          </a:xfrm>
        </p:spPr>
        <p:txBody>
          <a:bodyPr/>
          <a:lstStyle>
            <a:lvl1pPr marL="0" indent="0">
              <a:buNone/>
              <a:defRPr sz="105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6/18/2022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6900045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270000"/>
            <a:ext cx="2898851" cy="1301750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10903" y="857250"/>
            <a:ext cx="2420395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216" y="2743200"/>
            <a:ext cx="2894409" cy="102870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6/18/2022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6323590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216" y="730251"/>
            <a:ext cx="6571060" cy="5302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1952625"/>
            <a:ext cx="6571060" cy="2562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6/18/2022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21797"/>
            <a:ext cx="628649" cy="5757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bg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03369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FFFFFF"/>
                </a:solidFill>
                <a:latin typeface="Chamberi Super Display" panose="02040503080505020303" pitchFamily="18" charset="0"/>
              </a:rPr>
              <a:t>Isaiah 59:1-9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807892"/>
            <a:ext cx="8520600" cy="289058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59 Behold, the </a:t>
            </a:r>
            <a:r>
              <a:rPr lang="en-US" sz="2800" b="1" i="0" cap="small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Lord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’</a:t>
            </a:r>
            <a:r>
              <a:rPr lang="en-US" sz="2800" b="1" i="0" cap="small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s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 hand is not so short That it cannot save; Nor is His ear so dull That it cannot hear.   </a:t>
            </a:r>
            <a:r>
              <a:rPr lang="en-US" sz="2800" b="1" i="0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2 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But your wrongdoings have caused a separation between you and your God,  And your sins have hidden 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His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 face from you so that He does not hear.</a:t>
            </a:r>
            <a:endParaRPr lang="en-US" sz="2800" b="1" dirty="0">
              <a:solidFill>
                <a:schemeClr val="tx2"/>
              </a:solidFill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759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 John 1:5-7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927953"/>
            <a:ext cx="8520600" cy="25748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7</a:t>
            </a:r>
            <a:r>
              <a:rPr lang="en-US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But if we walk in the light, as he is in the light, we have fellowship one with another, and the blood of Jesus Christ his Son </a:t>
            </a:r>
            <a:r>
              <a:rPr lang="en-US" sz="2800" b="1" u="sng" dirty="0" err="1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cleanseth</a:t>
            </a:r>
            <a:r>
              <a:rPr lang="en-US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us from all sin.</a:t>
            </a:r>
            <a:endParaRPr lang="en-US" sz="2800" b="1" dirty="0"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992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 John 1:9</a:t>
            </a:r>
            <a:endParaRPr sz="4400" dirty="0">
              <a:latin typeface="Chamberi Super Display" panose="02040503080505020303" pitchFamily="18" charset="0"/>
            </a:endParaRPr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>
            <a:off x="311700" y="2110943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9</a:t>
            </a:r>
            <a:r>
              <a:rPr lang="en" sz="32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If we confess our sins, he is faithful and just to forgive us our sins, and to </a:t>
            </a:r>
            <a:r>
              <a:rPr lang="en" sz="3200" b="1" u="sng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cleanse</a:t>
            </a:r>
            <a:r>
              <a:rPr lang="en" sz="32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us from all unrighteousness.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311700" y="253442"/>
            <a:ext cx="8520600" cy="8990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Cleanse in the Greek: </a:t>
            </a:r>
            <a:br>
              <a:rPr lang="en" sz="4400" b="1" dirty="0">
                <a:latin typeface="Chamberi Super Display" panose="02040503080505020303" pitchFamily="18" charset="0"/>
              </a:rPr>
            </a:b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</a:rPr>
              <a:t>katharizo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5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5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“to cleanse” to (make) clean, purge, purify</a:t>
            </a:r>
            <a:endParaRPr sz="36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What Cleanses?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91" name="Google Shape;91;p19"/>
          <p:cNvSpPr txBox="1">
            <a:spLocks noGrp="1"/>
          </p:cNvSpPr>
          <p:nvPr>
            <p:ph type="body" idx="1"/>
          </p:nvPr>
        </p:nvSpPr>
        <p:spPr>
          <a:xfrm>
            <a:off x="311700" y="1861851"/>
            <a:ext cx="8520600" cy="27070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tx1"/>
                </a:solidFill>
                <a:latin typeface="Chamberi Super Display" panose="02040503080505020303" pitchFamily="18" charset="0"/>
              </a:rPr>
              <a:t>The Blood of Christ!!!</a:t>
            </a:r>
            <a:endParaRPr sz="3200" b="1" dirty="0">
              <a:solidFill>
                <a:schemeClr val="tx1"/>
              </a:solidFill>
              <a:latin typeface="Chamberi Super Display" panose="02040503080505020303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tx1"/>
                </a:solidFill>
                <a:latin typeface="Chamberi Super Display" panose="02040503080505020303" pitchFamily="18" charset="0"/>
              </a:rPr>
              <a:t>1 Peter 3:21</a:t>
            </a:r>
            <a:endParaRPr sz="3200" b="1" dirty="0">
              <a:solidFill>
                <a:schemeClr val="tx1"/>
              </a:solidFill>
              <a:latin typeface="Chamberi Super Display" panose="02040503080505020303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8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21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The like figure whereunto even baptism doth also now save us (not the putting away of the filth of the flesh, but the answer of a good conscience toward God,) by the resurrection of Jesus Christ:</a:t>
            </a:r>
            <a:endParaRPr sz="28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title"/>
          </p:nvPr>
        </p:nvSpPr>
        <p:spPr>
          <a:xfrm>
            <a:off x="311700" y="574626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 John 1:8-10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97" name="Google Shape;97;p20"/>
          <p:cNvSpPr txBox="1">
            <a:spLocks noGrp="1"/>
          </p:cNvSpPr>
          <p:nvPr>
            <p:ph type="body" idx="1"/>
          </p:nvPr>
        </p:nvSpPr>
        <p:spPr>
          <a:xfrm>
            <a:off x="311700" y="1729648"/>
            <a:ext cx="8520600" cy="30705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8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If we say that we have no sin, we deceive ourselves, and the truth is not in us.</a:t>
            </a:r>
            <a:endParaRPr sz="2800" b="1" dirty="0">
              <a:solidFill>
                <a:schemeClr val="dk1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9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If we confess our sins, he is faithful and just to forgive us our sins, and to cleanse us from all unrighteousness.</a:t>
            </a:r>
            <a:endParaRPr sz="2800" b="1" dirty="0">
              <a:solidFill>
                <a:schemeClr val="dk1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10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If we say that we have not sinned, we make him a liar, and his word is not in us.</a:t>
            </a:r>
            <a:endParaRPr sz="28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Romans 3:23 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11700" y="2156757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200" b="1" baseline="30000" dirty="0">
                <a:solidFill>
                  <a:srgbClr val="202124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23</a:t>
            </a:r>
            <a:r>
              <a:rPr lang="en" sz="3200" b="1" dirty="0">
                <a:solidFill>
                  <a:srgbClr val="202124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"For all have sinned, and come short of the glory of God;"</a:t>
            </a:r>
            <a:endParaRPr sz="3200" b="1" dirty="0">
              <a:solidFill>
                <a:srgbClr val="202124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rgbClr val="202124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Sin translates into “The Fall of Man!”</a:t>
            </a:r>
            <a:endParaRPr sz="3200" b="1" dirty="0">
              <a:solidFill>
                <a:srgbClr val="202124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Romans 6:23a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311700" y="1835521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rgbClr val="202124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For the wages of sin is death;</a:t>
            </a:r>
            <a:endParaRPr lang="en-US" sz="3600" b="1" dirty="0">
              <a:solidFill>
                <a:srgbClr val="202124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en-US" sz="3600" b="1" dirty="0">
              <a:solidFill>
                <a:srgbClr val="202124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 dirty="0">
                <a:solidFill>
                  <a:srgbClr val="202124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We sin, we die!!!</a:t>
            </a:r>
            <a:endParaRPr sz="3600" b="1" dirty="0">
              <a:solidFill>
                <a:srgbClr val="202124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Romans 6:23b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>
            <a:off x="311700" y="20668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rgbClr val="202124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but the </a:t>
            </a:r>
            <a:r>
              <a:rPr lang="en" sz="3200" b="1" u="sng" dirty="0">
                <a:solidFill>
                  <a:srgbClr val="202124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gift</a:t>
            </a:r>
            <a:r>
              <a:rPr lang="en" sz="3200" b="1" dirty="0">
                <a:solidFill>
                  <a:srgbClr val="202124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of God is eternal life through Jesus Christ our Lord.</a:t>
            </a:r>
            <a:endParaRPr sz="3200" b="1" dirty="0">
              <a:solidFill>
                <a:srgbClr val="202124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rgbClr val="202124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The Cleansing Power of Jesus Blood!</a:t>
            </a:r>
            <a:endParaRPr sz="3200" b="1" dirty="0">
              <a:solidFill>
                <a:srgbClr val="202124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latin typeface="Chamberi Super Display" panose="02040503080505020303" pitchFamily="18" charset="0"/>
              </a:rPr>
              <a:t>Two Doctrines in Opposition: </a:t>
            </a:r>
            <a:br>
              <a:rPr lang="en" sz="3600" b="1" dirty="0">
                <a:latin typeface="Chamberi Super Display" panose="02040503080505020303" pitchFamily="18" charset="0"/>
              </a:rPr>
            </a:br>
            <a:r>
              <a:rPr lang="en" sz="3600" b="1" dirty="0">
                <a:latin typeface="Chamberi Super Display" panose="02040503080505020303" pitchFamily="18" charset="0"/>
              </a:rPr>
              <a:t>Only one Can be True!!</a:t>
            </a:r>
            <a:endParaRPr sz="3600" b="1" dirty="0">
              <a:latin typeface="Chamberi Super Display" panose="02040503080505020303" pitchFamily="18" charset="0"/>
            </a:endParaRPr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>
            <a:off x="311700" y="2401677"/>
            <a:ext cx="8520600" cy="21671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200" b="1" dirty="0">
                <a:latin typeface="Chamberi Super Display" panose="02040503080505020303" pitchFamily="18" charset="0"/>
              </a:rPr>
              <a:t>What the Scripture Teaches vs man’s teaching!!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Matthew 12:25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  <p:sp>
        <p:nvSpPr>
          <p:cNvPr id="127" name="Google Shape;127;p25"/>
          <p:cNvSpPr txBox="1">
            <a:spLocks noGrp="1"/>
          </p:cNvSpPr>
          <p:nvPr>
            <p:ph type="body" idx="1"/>
          </p:nvPr>
        </p:nvSpPr>
        <p:spPr>
          <a:xfrm>
            <a:off x="311700" y="2005069"/>
            <a:ext cx="8520600" cy="30265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baseline="30000" dirty="0">
                <a:solidFill>
                  <a:srgbClr val="202124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25</a:t>
            </a:r>
            <a:r>
              <a:rPr lang="en" sz="2800" b="1" dirty="0">
                <a:solidFill>
                  <a:srgbClr val="202124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And Jesus knew their thoughts, and said unto them, Every kingdom divided against itself is brought to desolation; and every city or house divided against itself shall not stand: </a:t>
            </a:r>
            <a:endParaRPr sz="28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FFFFFF"/>
                </a:solidFill>
                <a:latin typeface="Chamberi Super Display" panose="02040503080505020303" pitchFamily="18" charset="0"/>
              </a:rPr>
              <a:t>Isaiah 59:1-9 continued…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849582"/>
            <a:ext cx="8520600" cy="23348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i="0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3 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For your hands are defiled with blood,  And your fingers with wrongdoing; Your lips have spoken deceit,</a:t>
            </a:r>
            <a:br>
              <a:rPr lang="en-US" sz="2800" b="1" dirty="0">
                <a:latin typeface="Chamberi Super Display" panose="02040503080505020303" pitchFamily="18" charset="0"/>
              </a:rPr>
            </a:b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Your tongue mutters wickedness.  </a:t>
            </a:r>
            <a:r>
              <a:rPr lang="en-US" sz="2800" b="1" i="0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4 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No one sues righteously and no one pleads honestly.  They trust in confusion and speak lies; They conceive trouble and give birth to disaster.,</a:t>
            </a:r>
            <a:endParaRPr lang="en-US" sz="2800" b="1" dirty="0">
              <a:solidFill>
                <a:schemeClr val="tx2"/>
              </a:solidFill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7924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John 3:3-5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  <p:sp>
        <p:nvSpPr>
          <p:cNvPr id="133" name="Google Shape;133;p26"/>
          <p:cNvSpPr txBox="1">
            <a:spLocks noGrp="1"/>
          </p:cNvSpPr>
          <p:nvPr>
            <p:ph type="body" idx="1"/>
          </p:nvPr>
        </p:nvSpPr>
        <p:spPr>
          <a:xfrm>
            <a:off x="311700" y="1894901"/>
            <a:ext cx="8520600" cy="30183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dirty="0">
                <a:solidFill>
                  <a:srgbClr val="202124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3 Jesus answered and said unto him, Verily, verily, I say unto thee, Except a man be born again, he cannot see the kingdom of God.</a:t>
            </a:r>
            <a:endParaRPr sz="2800" b="1" dirty="0">
              <a:solidFill>
                <a:srgbClr val="202124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dirty="0">
                <a:solidFill>
                  <a:srgbClr val="202124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4 Nicodemus saith unto him, How can a man be born when he is old? can he enter the second time into his mother's womb, and be born?</a:t>
            </a:r>
            <a:endParaRPr sz="2800" b="1" dirty="0">
              <a:solidFill>
                <a:srgbClr val="202124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John 3:3-5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  <p:sp>
        <p:nvSpPr>
          <p:cNvPr id="133" name="Google Shape;133;p26"/>
          <p:cNvSpPr txBox="1">
            <a:spLocks noGrp="1"/>
          </p:cNvSpPr>
          <p:nvPr>
            <p:ph type="body" idx="1"/>
          </p:nvPr>
        </p:nvSpPr>
        <p:spPr>
          <a:xfrm>
            <a:off x="311700" y="1983035"/>
            <a:ext cx="8520600" cy="29302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baseline="30000" dirty="0">
                <a:solidFill>
                  <a:srgbClr val="202124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5</a:t>
            </a:r>
            <a:r>
              <a:rPr lang="en" sz="2800" b="1" dirty="0">
                <a:solidFill>
                  <a:srgbClr val="202124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Jesus answered, Verily, verily, I say unto thee, Except a man be born of water and of the Spirit, he cannot enter into the kingdom of God.</a:t>
            </a:r>
            <a:endParaRPr sz="2800" b="1" dirty="0"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173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Mark 16:16 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  <p:sp>
        <p:nvSpPr>
          <p:cNvPr id="139" name="Google Shape;139;p27"/>
          <p:cNvSpPr txBox="1">
            <a:spLocks noGrp="1"/>
          </p:cNvSpPr>
          <p:nvPr>
            <p:ph type="body" idx="1"/>
          </p:nvPr>
        </p:nvSpPr>
        <p:spPr>
          <a:xfrm>
            <a:off x="311700" y="2016087"/>
            <a:ext cx="8520600" cy="25527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baseline="30000" dirty="0">
                <a:solidFill>
                  <a:srgbClr val="202124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16</a:t>
            </a:r>
            <a:r>
              <a:rPr lang="en" sz="3200" b="1" dirty="0">
                <a:solidFill>
                  <a:srgbClr val="202124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He that believeth and is baptized shall be saved; but he that believeth not shall be damned.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Romans 10:9-10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  <p:sp>
        <p:nvSpPr>
          <p:cNvPr id="145" name="Google Shape;145;p28"/>
          <p:cNvSpPr txBox="1">
            <a:spLocks noGrp="1"/>
          </p:cNvSpPr>
          <p:nvPr>
            <p:ph type="body" idx="1"/>
          </p:nvPr>
        </p:nvSpPr>
        <p:spPr>
          <a:xfrm>
            <a:off x="311700" y="1795749"/>
            <a:ext cx="8520600" cy="27731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9</a:t>
            </a:r>
            <a:r>
              <a:rPr lang="en" sz="32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that if you confess with your mouth Jesus </a:t>
            </a:r>
            <a:r>
              <a:rPr lang="en" sz="3200" b="1" i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as</a:t>
            </a:r>
            <a:r>
              <a:rPr lang="en" sz="32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Lord, and believe in your heart that God raised Him from the dead, you will be saved; </a:t>
            </a:r>
            <a:r>
              <a:rPr lang="en" sz="32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10</a:t>
            </a:r>
            <a:r>
              <a:rPr lang="en" sz="32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for with the heart </a:t>
            </a:r>
            <a:r>
              <a:rPr lang="en" sz="3200" b="1" i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a person</a:t>
            </a:r>
            <a:r>
              <a:rPr lang="en" sz="32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believes, resulting in righteousness, and with the mouth he confesses, resulting in salvation.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From this lesson we’ve learned: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  <p:sp>
        <p:nvSpPr>
          <p:cNvPr id="151" name="Google Shape;151;p29"/>
          <p:cNvSpPr txBox="1">
            <a:spLocks noGrp="1"/>
          </p:cNvSpPr>
          <p:nvPr>
            <p:ph type="body" idx="1"/>
          </p:nvPr>
        </p:nvSpPr>
        <p:spPr>
          <a:xfrm>
            <a:off x="311700" y="1828800"/>
            <a:ext cx="8520600" cy="27400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33400" indent="-457200">
              <a:spcBef>
                <a:spcPts val="1200"/>
              </a:spcBef>
              <a:buClr>
                <a:srgbClr val="202124"/>
              </a:buClr>
              <a:buSzPts val="2400"/>
              <a:buFont typeface="Wingdings" panose="05000000000000000000" pitchFamily="2" charset="2"/>
              <a:buChar char="§"/>
            </a:pPr>
            <a:r>
              <a:rPr lang="en" sz="2800" b="1" dirty="0">
                <a:solidFill>
                  <a:srgbClr val="202124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The fall of man is sin and that sin separates us from God.</a:t>
            </a:r>
            <a:endParaRPr sz="2800" b="1" dirty="0">
              <a:solidFill>
                <a:srgbClr val="202124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533400" indent="-457200">
              <a:buClr>
                <a:srgbClr val="202124"/>
              </a:buClr>
              <a:buSzPts val="2400"/>
              <a:buFont typeface="Wingdings" panose="05000000000000000000" pitchFamily="2" charset="2"/>
              <a:buChar char="§"/>
            </a:pPr>
            <a:r>
              <a:rPr lang="en" sz="2800" b="1" dirty="0">
                <a:solidFill>
                  <a:srgbClr val="202124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God can have no part of darkness, which is our sin.</a:t>
            </a:r>
            <a:endParaRPr sz="2800" b="1" dirty="0">
              <a:solidFill>
                <a:srgbClr val="202124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533400" indent="-457200">
              <a:buClr>
                <a:srgbClr val="202124"/>
              </a:buClr>
              <a:buSzPts val="2400"/>
              <a:buFont typeface="Wingdings" panose="05000000000000000000" pitchFamily="2" charset="2"/>
              <a:buChar char="§"/>
            </a:pPr>
            <a:r>
              <a:rPr lang="en" sz="2800" b="1" dirty="0">
                <a:solidFill>
                  <a:srgbClr val="202124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The perfect Plan of Salvation is Harmonized together in the completeness of scriptures.  </a:t>
            </a:r>
            <a:endParaRPr sz="2800" b="1" dirty="0">
              <a:solidFill>
                <a:srgbClr val="202124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From this lesson we’ve learned: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  <p:sp>
        <p:nvSpPr>
          <p:cNvPr id="151" name="Google Shape;151;p29"/>
          <p:cNvSpPr txBox="1">
            <a:spLocks noGrp="1"/>
          </p:cNvSpPr>
          <p:nvPr>
            <p:ph type="body" idx="1"/>
          </p:nvPr>
        </p:nvSpPr>
        <p:spPr>
          <a:xfrm>
            <a:off x="311700" y="2027104"/>
            <a:ext cx="8520600" cy="2541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33400" indent="-457200">
              <a:buClr>
                <a:srgbClr val="202124"/>
              </a:buClr>
              <a:buSzPts val="2400"/>
              <a:buFont typeface="Wingdings" panose="05000000000000000000" pitchFamily="2" charset="2"/>
              <a:buChar char="§"/>
            </a:pPr>
            <a:r>
              <a:rPr lang="en" sz="2800" b="1" dirty="0">
                <a:solidFill>
                  <a:srgbClr val="202124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That harmony was brought about by the cleansing Blood of Christ which cleanses man of sin through the washing, that is; through baptism.</a:t>
            </a:r>
            <a:endParaRPr sz="2800" b="1" dirty="0">
              <a:solidFill>
                <a:srgbClr val="202124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533400" indent="-457200">
              <a:buClr>
                <a:srgbClr val="202124"/>
              </a:buClr>
              <a:buSzPts val="2400"/>
              <a:buFont typeface="Wingdings" panose="05000000000000000000" pitchFamily="2" charset="2"/>
              <a:buChar char="§"/>
            </a:pPr>
            <a:r>
              <a:rPr lang="en" sz="2800" b="1" dirty="0">
                <a:solidFill>
                  <a:srgbClr val="202124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Paul carried the same message of Salvation as did Jesus The “Christ.</a:t>
            </a:r>
            <a:endParaRPr sz="2800" b="1" dirty="0"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24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crosses on top of a hill&#10;&#10;Description automatically generated with medium confidence">
            <a:extLst>
              <a:ext uri="{FF2B5EF4-FFF2-40B4-BE49-F238E27FC236}">
                <a16:creationId xmlns:a16="http://schemas.microsoft.com/office/drawing/2014/main" id="{8C6F14A7-956B-6634-F0E0-40FFFC482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6198"/>
            <a:ext cx="9144000" cy="549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063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FFFFFF"/>
                </a:solidFill>
                <a:latin typeface="Chamberi Super Display" panose="02040503080505020303" pitchFamily="18" charset="0"/>
              </a:rPr>
              <a:t>Isaiah 59:1-9 continued…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870364"/>
            <a:ext cx="8520600" cy="23140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i="0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5 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They hatch vipers’ eggs and weave the spider’s web;</a:t>
            </a:r>
            <a:br>
              <a:rPr lang="en-US" sz="2800" b="1" dirty="0">
                <a:latin typeface="Chamberi Super Display" panose="02040503080505020303" pitchFamily="18" charset="0"/>
              </a:rPr>
            </a:b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The one who eats of their eggs dies, And 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from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 what is crushed, a snake breaks out.  </a:t>
            </a:r>
            <a:r>
              <a:rPr lang="en-US" sz="2800" b="1" i="0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6 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Their webs will not become clothing, Nor will they cover themselves with their works; Their works are works of wrongdoing,</a:t>
            </a:r>
            <a:br>
              <a:rPr lang="en-US" sz="2800" b="1" dirty="0">
                <a:latin typeface="Chamberi Super Display" panose="02040503080505020303" pitchFamily="18" charset="0"/>
              </a:rPr>
            </a:b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And an act of violence is in their hands.</a:t>
            </a:r>
            <a:endParaRPr lang="en-US" sz="2800" b="1" dirty="0">
              <a:solidFill>
                <a:schemeClr val="tx2"/>
              </a:solidFill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68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FFFFFF"/>
                </a:solidFill>
                <a:latin typeface="Chamberi Super Display" panose="02040503080505020303" pitchFamily="18" charset="0"/>
              </a:rPr>
              <a:t>Isaiah 59:1-9 continued…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870364"/>
            <a:ext cx="8520600" cy="23140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i="0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7 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Their feet run to evil, and they hurry to shed innocent blood; Their thoughts are thoughts of wrongdoing,</a:t>
            </a:r>
            <a:br>
              <a:rPr lang="en-US" sz="2800" b="1" dirty="0">
                <a:latin typeface="Chamberi Super Display" panose="02040503080505020303" pitchFamily="18" charset="0"/>
              </a:rPr>
            </a:br>
            <a:r>
              <a:rPr lang="en-US" sz="2800" b="1" dirty="0">
                <a:solidFill>
                  <a:srgbClr val="000000"/>
                </a:solidFill>
                <a:latin typeface="Chamberi Super Display" panose="02040503080505020303" pitchFamily="18" charset="0"/>
              </a:rPr>
              <a:t>d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evastation and destruction are in their paths.  </a:t>
            </a:r>
            <a:r>
              <a:rPr lang="en-US" sz="2800" b="1" i="0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8 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They do not know the way of peace, and there is no justice in their tracks; They have made their paths crooked,</a:t>
            </a:r>
            <a:br>
              <a:rPr lang="en-US" sz="2800" b="1" dirty="0">
                <a:latin typeface="Chamberi Super Display" panose="02040503080505020303" pitchFamily="18" charset="0"/>
              </a:rPr>
            </a:br>
            <a:r>
              <a:rPr lang="en-US" sz="2800" b="1" dirty="0">
                <a:solidFill>
                  <a:srgbClr val="000000"/>
                </a:solidFill>
                <a:latin typeface="Chamberi Super Display" panose="02040503080505020303" pitchFamily="18" charset="0"/>
              </a:rPr>
              <a:t>w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hoever walks on them does not know peace.</a:t>
            </a:r>
            <a:endParaRPr lang="en-US" sz="2800" b="1" dirty="0">
              <a:solidFill>
                <a:schemeClr val="tx2"/>
              </a:solidFill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283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FFFFFF"/>
                </a:solidFill>
                <a:latin typeface="Chamberi Super Display" panose="02040503080505020303" pitchFamily="18" charset="0"/>
              </a:rPr>
              <a:t>Isaiah 59:1-9 continued…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945229"/>
            <a:ext cx="8853053" cy="23140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i="0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9 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Therefore justice is far from us, and righteousness does not reach us; we hope for light, but there is darkness,</a:t>
            </a:r>
            <a:br>
              <a:rPr lang="en-US" sz="2800" b="1" dirty="0">
                <a:latin typeface="Chamberi Super Display" panose="02040503080505020303" pitchFamily="18" charset="0"/>
              </a:rPr>
            </a:br>
            <a:r>
              <a:rPr lang="en-US" sz="2800" b="1" dirty="0">
                <a:solidFill>
                  <a:srgbClr val="000000"/>
                </a:solidFill>
                <a:latin typeface="Chamberi Super Display" panose="02040503080505020303" pitchFamily="18" charset="0"/>
              </a:rPr>
              <a:t>f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or brightness, but we walk in gloom.</a:t>
            </a:r>
            <a:endParaRPr lang="en-US" sz="2800" b="1" dirty="0">
              <a:solidFill>
                <a:schemeClr val="tx2"/>
              </a:solidFill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546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reeform 5">
            <a:extLst>
              <a:ext uri="{FF2B5EF4-FFF2-40B4-BE49-F238E27FC236}">
                <a16:creationId xmlns:a16="http://schemas.microsoft.com/office/drawing/2014/main" id="{D22D1B95-2B54-43E9-85D9-B489F6C5D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21010068">
            <a:off x="6368213" y="3138837"/>
            <a:ext cx="2474555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62" name="Freeform 5">
            <a:extLst>
              <a:ext uri="{FF2B5EF4-FFF2-40B4-BE49-F238E27FC236}">
                <a16:creationId xmlns:a16="http://schemas.microsoft.com/office/drawing/2014/main" id="{7D0F3F6D-A49D-4406-8D61-1C4F8D792F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341709" y="3181350"/>
            <a:ext cx="8458200" cy="1752871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64" name="Freeform 5">
            <a:extLst>
              <a:ext uri="{FF2B5EF4-FFF2-40B4-BE49-F238E27FC236}">
                <a16:creationId xmlns:a16="http://schemas.microsoft.com/office/drawing/2014/main" id="{D953A318-DA8D-4405-9536-D889E45C5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190"/>
            <a:ext cx="9144000" cy="5142310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9E382A3D-2F90-475C-8DF2-F666FEA34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262378" y="857250"/>
            <a:ext cx="6619243" cy="2541912"/>
          </a:xfrm>
          <a:prstGeom prst="rect">
            <a:avLst/>
          </a:prstGeom>
        </p:spPr>
        <p:txBody>
          <a:bodyPr spcFirstLastPara="1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sz="5000" b="1" dirty="0">
                <a:solidFill>
                  <a:srgbClr val="FFFFFF"/>
                </a:solidFill>
                <a:latin typeface="Chamberi Super Display" panose="02040503080505020303" pitchFamily="18" charset="0"/>
              </a:rPr>
              <a:t>God’s Plan of Salvation: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1262378" y="3930638"/>
            <a:ext cx="6619243" cy="621699"/>
          </a:xfrm>
          <a:prstGeom prst="rect">
            <a:avLst/>
          </a:prstGeom>
        </p:spPr>
        <p:txBody>
          <a:bodyPr spcFirstLastPara="1" lIns="91425" tIns="91425" rIns="91425" bIns="91425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b="1" dirty="0">
                <a:solidFill>
                  <a:schemeClr val="tx2"/>
                </a:solidFill>
                <a:latin typeface="Chamberi Super Display" panose="02040503080505020303" pitchFamily="18" charset="0"/>
              </a:rPr>
              <a:t>The Truth of the Matter Part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574626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latin typeface="Chamberi Super Display" panose="02040503080505020303" pitchFamily="18" charset="0"/>
              </a:rPr>
              <a:t>God’s Plan of Salvation through Jesus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828799"/>
            <a:ext cx="8520600" cy="27400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b="1" dirty="0">
                <a:latin typeface="Chamberi Super Display" panose="02040503080505020303" pitchFamily="18" charset="0"/>
              </a:rPr>
              <a:t>Hear</a:t>
            </a:r>
            <a:endParaRPr sz="3800" b="1" dirty="0">
              <a:latin typeface="Chamberi Super Display" panose="02040503080505020303" pitchFamily="18" charset="0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800" b="1" dirty="0">
                <a:latin typeface="Chamberi Super Display" panose="02040503080505020303" pitchFamily="18" charset="0"/>
              </a:rPr>
              <a:t>Believe </a:t>
            </a:r>
            <a:endParaRPr sz="3800" b="1" dirty="0">
              <a:latin typeface="Chamberi Super Display" panose="02040503080505020303" pitchFamily="18" charset="0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800" b="1" dirty="0">
                <a:latin typeface="Chamberi Super Display" panose="02040503080505020303" pitchFamily="18" charset="0"/>
              </a:rPr>
              <a:t>Confess</a:t>
            </a:r>
            <a:endParaRPr sz="3800" b="1" dirty="0">
              <a:latin typeface="Chamberi Super Display" panose="02040503080505020303" pitchFamily="18" charset="0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800" b="1" dirty="0">
                <a:latin typeface="Chamberi Super Display" panose="02040503080505020303" pitchFamily="18" charset="0"/>
              </a:rPr>
              <a:t>Repent</a:t>
            </a:r>
            <a:endParaRPr sz="3800" b="1" dirty="0">
              <a:latin typeface="Chamberi Super Display" panose="02040503080505020303" pitchFamily="18" charset="0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800" b="1" dirty="0">
                <a:latin typeface="Chamberi Super Display" panose="02040503080505020303" pitchFamily="18" charset="0"/>
              </a:rPr>
              <a:t>Be Baptised</a:t>
            </a:r>
            <a:endParaRPr sz="3800" b="1" dirty="0">
              <a:latin typeface="Chamberi Super Display" panose="02040503080505020303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dirty="0"/>
              <a:t> </a:t>
            </a:r>
            <a:r>
              <a:rPr lang="en" sz="4400" b="1" dirty="0">
                <a:latin typeface="Chamberi Super Display" panose="02040503080505020303" pitchFamily="18" charset="0"/>
              </a:rPr>
              <a:t>Isaiah 59:2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311700" y="2000596"/>
            <a:ext cx="8520600" cy="19212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 </a:t>
            </a:r>
            <a:r>
              <a:rPr lang="en" sz="32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“But your iniquities (sin) have separated between you and your God, and your sins have hid his face from you, that he will not hear.”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 John 1:5-7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927953"/>
            <a:ext cx="8520600" cy="25748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5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This then is the message which we have heard of him, and declare unto you, that God is light, and in him is no darkness at all.</a:t>
            </a:r>
            <a:endParaRPr sz="2800" b="1" dirty="0">
              <a:solidFill>
                <a:schemeClr val="dk1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6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If we say that we have fellowship with him, and walk in darkness, we lie, and do not the truth: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12</TotalTime>
  <Words>1029</Words>
  <Application>Microsoft Office PowerPoint</Application>
  <PresentationFormat>On-screen Show (16:9)</PresentationFormat>
  <Paragraphs>69</Paragraphs>
  <Slides>26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Wingdings 3</vt:lpstr>
      <vt:lpstr>Arial</vt:lpstr>
      <vt:lpstr>Roboto</vt:lpstr>
      <vt:lpstr>Century Gothic</vt:lpstr>
      <vt:lpstr>Wingdings</vt:lpstr>
      <vt:lpstr>Chamberi Super Display</vt:lpstr>
      <vt:lpstr>Ion Boardroom</vt:lpstr>
      <vt:lpstr>Isaiah 59:1-9</vt:lpstr>
      <vt:lpstr>Isaiah 59:1-9 continued…</vt:lpstr>
      <vt:lpstr>Isaiah 59:1-9 continued…</vt:lpstr>
      <vt:lpstr>Isaiah 59:1-9 continued…</vt:lpstr>
      <vt:lpstr>Isaiah 59:1-9 continued…</vt:lpstr>
      <vt:lpstr>God’s Plan of Salvation:</vt:lpstr>
      <vt:lpstr>God’s Plan of Salvation through Jesus</vt:lpstr>
      <vt:lpstr> Isaiah 59:2</vt:lpstr>
      <vt:lpstr>1 John 1:5-7</vt:lpstr>
      <vt:lpstr>1 John 1:5-7</vt:lpstr>
      <vt:lpstr>1 John 1:9</vt:lpstr>
      <vt:lpstr>Cleanse in the Greek:  katharizo</vt:lpstr>
      <vt:lpstr>What Cleanses?</vt:lpstr>
      <vt:lpstr>1 John 1:8-10</vt:lpstr>
      <vt:lpstr>Romans 3:23 </vt:lpstr>
      <vt:lpstr>Romans 6:23a</vt:lpstr>
      <vt:lpstr>Romans 6:23b</vt:lpstr>
      <vt:lpstr>Two Doctrines in Opposition:  Only one Can be True!!</vt:lpstr>
      <vt:lpstr>Matthew 12:25</vt:lpstr>
      <vt:lpstr>John 3:3-5</vt:lpstr>
      <vt:lpstr>John 3:3-5</vt:lpstr>
      <vt:lpstr>Mark 16:16 </vt:lpstr>
      <vt:lpstr>Romans 10:9-10</vt:lpstr>
      <vt:lpstr>From this lesson we’ve learned:</vt:lpstr>
      <vt:lpstr>From this lesson we’ve learned: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Isaiah 59:1-9</dc:title>
  <dc:creator>User</dc:creator>
  <cp:lastModifiedBy>Tim Bowyer</cp:lastModifiedBy>
  <cp:revision>2</cp:revision>
  <dcterms:modified xsi:type="dcterms:W3CDTF">2022-06-18T18:00:44Z</dcterms:modified>
</cp:coreProperties>
</file>