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48" r:id="rId1"/>
  </p:sldMasterIdLst>
  <p:sldIdLst>
    <p:sldId id="655" r:id="rId2"/>
    <p:sldId id="658" r:id="rId3"/>
    <p:sldId id="773" r:id="rId4"/>
    <p:sldId id="693" r:id="rId5"/>
    <p:sldId id="803" r:id="rId6"/>
    <p:sldId id="805" r:id="rId7"/>
    <p:sldId id="804" r:id="rId8"/>
    <p:sldId id="810" r:id="rId9"/>
    <p:sldId id="809" r:id="rId10"/>
    <p:sldId id="808" r:id="rId11"/>
    <p:sldId id="812" r:id="rId12"/>
    <p:sldId id="811" r:id="rId13"/>
    <p:sldId id="807" r:id="rId14"/>
    <p:sldId id="815" r:id="rId15"/>
    <p:sldId id="806" r:id="rId16"/>
    <p:sldId id="819" r:id="rId17"/>
    <p:sldId id="818" r:id="rId18"/>
    <p:sldId id="821" r:id="rId19"/>
    <p:sldId id="823" r:id="rId20"/>
    <p:sldId id="817" r:id="rId21"/>
    <p:sldId id="824" r:id="rId22"/>
    <p:sldId id="825" r:id="rId23"/>
    <p:sldId id="826" r:id="rId24"/>
    <p:sldId id="827" r:id="rId25"/>
    <p:sldId id="816" r:id="rId26"/>
    <p:sldId id="802" r:id="rId27"/>
    <p:sldId id="797" r:id="rId28"/>
    <p:sldId id="798" r:id="rId29"/>
    <p:sldId id="799" r:id="rId30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403" autoAdjust="0"/>
    <p:restoredTop sz="94660"/>
  </p:normalViewPr>
  <p:slideViewPr>
    <p:cSldViewPr>
      <p:cViewPr varScale="1">
        <p:scale>
          <a:sx n="116" d="100"/>
          <a:sy n="116" d="100"/>
        </p:scale>
        <p:origin x="360" y="1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A0E09-9F2D-9D40-B0AD-1F28B264DC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1B89A0-9917-CD44-9DE2-6B3A14FD27C3}" type="datetimeFigureOut">
              <a:rPr lang="en-US"/>
              <a:pPr>
                <a:defRPr/>
              </a:pPr>
              <a:t>8/22/21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422F3F-844A-B846-8125-47851777A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61DF29-5C13-EF48-A365-9941BEA80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38A9CE-5EE0-7641-A566-0239F337A4C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853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86DE3F-4434-614A-B3AB-D62621C0D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1C6053-E758-A144-9172-0D25EC6C268B}" type="datetimeFigureOut">
              <a:rPr lang="en-US"/>
              <a:pPr>
                <a:defRPr/>
              </a:pPr>
              <a:t>8/22/21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07BA8D-0CD1-7C49-B903-16931D70E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A373CA-2D36-1340-8F17-43C29ABC6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E7AAB4-13A7-9B49-AF94-EC4EF45B9B1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5396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D9E810-D02C-444F-9221-5D532D21E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36ED7E-518C-DC45-9AD6-C2CED33D8A09}" type="datetimeFigureOut">
              <a:rPr lang="en-US"/>
              <a:pPr>
                <a:defRPr/>
              </a:pPr>
              <a:t>8/22/21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CB99F7-AA46-284F-91D2-6B8C6BEEB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0B9172-6ABD-704D-B005-5EC9D9632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3486C9-9865-714E-9F5A-4693289712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0374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D050E8-5975-494A-AB03-AF8456F56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F1A03-6904-3843-AB1F-6C14C3056891}" type="datetimeFigureOut">
              <a:rPr lang="en-US"/>
              <a:pPr>
                <a:defRPr/>
              </a:pPr>
              <a:t>8/22/21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2DEB9B-B053-D84F-BB9C-34042DF9D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0328A1-F1B7-6740-89ED-FC948E7A2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A2AA6F-DF2A-6343-BFF8-61D9230B136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4996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408DC8-D7C3-E94D-8237-642ABA5C9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A7E49E-0A49-3242-A9C0-B36E2F6413D5}" type="datetimeFigureOut">
              <a:rPr lang="en-US"/>
              <a:pPr>
                <a:defRPr/>
              </a:pPr>
              <a:t>8/22/21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150154-BDA8-3C44-8B68-69A215F31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649BED-203A-4748-8B73-019CAC341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073A5-A36F-1748-89C2-72210625B5A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747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615C773-B8F1-B24D-9B0D-3625163A2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AF81B-A505-C94B-95A1-0C29ADF758E1}" type="datetimeFigureOut">
              <a:rPr lang="en-US"/>
              <a:pPr>
                <a:defRPr/>
              </a:pPr>
              <a:t>8/22/21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9D23B0E-8116-E945-B51D-1599146C8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05D8C45-CC27-004A-BAF5-17CC942FB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E045A-3867-034C-9035-081684259BC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3741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F4CE08A-DE7C-204C-9ACC-E3EA7F5AA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46390E-65C2-FC48-B7D7-762B7C7BE3B5}" type="datetimeFigureOut">
              <a:rPr lang="en-US"/>
              <a:pPr>
                <a:defRPr/>
              </a:pPr>
              <a:t>8/22/21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5DCFCD8-21CB-DF4B-B912-D283173C1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9E47C92-1501-5748-8D0B-1B4B08FE7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DD5DA3-3DD2-764E-85CB-086D1996366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8173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F1BA1BF-9C1B-9842-B69D-D7E6938F7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79984C-EC75-334D-8C6F-7B8F6728075B}" type="datetimeFigureOut">
              <a:rPr lang="en-US"/>
              <a:pPr>
                <a:defRPr/>
              </a:pPr>
              <a:t>8/22/21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4BA13C5-C912-514F-AF94-B6A0A40EB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6B08D14-C66B-EE40-8E09-6D2F9C980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182598-B429-B846-BF89-17D36532A5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8712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C17E4DB-2DD3-8549-A2F3-66B54D66C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ACBDF-8880-ED42-BA5A-EF74C29D756B}" type="datetimeFigureOut">
              <a:rPr lang="en-US"/>
              <a:pPr>
                <a:defRPr/>
              </a:pPr>
              <a:t>8/22/21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A9457FB-FA85-EB4C-A650-87598557F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79EBD31-61C8-FB4A-B04F-9790790F4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EB623F-B992-4943-B9E9-FFD7A182D71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8390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B87B832-CC43-4C4E-8B8E-6E0813438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27E4D-7C38-5C41-85F2-5794AA09CD15}" type="datetimeFigureOut">
              <a:rPr lang="en-US"/>
              <a:pPr>
                <a:defRPr/>
              </a:pPr>
              <a:t>8/22/21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3BEA238-1D58-7042-BAC0-DEF2F2B03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A5FE43C-5679-4943-9E86-58AA4816D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6F99D6-89BF-C948-A30C-76363F615FD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9729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C0FEF59-7253-B842-AF0B-D3128BD6F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C4526E-1BD1-6642-B2D3-8D390AE954E3}" type="datetimeFigureOut">
              <a:rPr lang="en-US"/>
              <a:pPr>
                <a:defRPr/>
              </a:pPr>
              <a:t>8/22/21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0C66063-B759-5242-A80B-1B36CC871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AD4E09C-83D5-134F-A924-31B1E9375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C7AAB0-421E-EB4A-90D0-04C86C947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3927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2AEAA52-5E5F-1A49-BC43-8B5CE6A96DB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D2614731-A68E-B14C-827C-79DF8E8BDE6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73069-11F2-2D4E-898A-88377EE3C1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B6BA95B-8483-894D-9DEF-0AB253A56118}" type="datetimeFigureOut">
              <a:rPr lang="en-US"/>
              <a:pPr>
                <a:defRPr/>
              </a:pPr>
              <a:t>8/22/21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4ED617-6D72-3A41-9480-3E173C46C2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5C245B-FC68-D740-8A0F-D27B1252F2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125F69F-B7B0-1B4E-A89C-C6555DA38F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See the source image">
            <a:extLst>
              <a:ext uri="{FF2B5EF4-FFF2-40B4-BE49-F238E27FC236}">
                <a16:creationId xmlns:a16="http://schemas.microsoft.com/office/drawing/2014/main" id="{BD455235-38D5-764D-82DC-CAD17C0873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41F6E27-501B-344E-AFE8-6C5ACA390672}"/>
              </a:ext>
            </a:extLst>
          </p:cNvPr>
          <p:cNvSpPr/>
          <p:nvPr/>
        </p:nvSpPr>
        <p:spPr>
          <a:xfrm>
            <a:off x="2209800" y="590550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8000" b="1" dirty="0">
                <a:ln w="25400">
                  <a:solidFill>
                    <a:srgbClr val="000000"/>
                  </a:solidFill>
                </a:ln>
                <a:latin typeface="Bahnschrift Light Condensed" panose="020B0502040204020203" pitchFamily="34" charset="0"/>
                <a:ea typeface="SimSun" panose="02010600030101010101" pitchFamily="2" charset="-122"/>
              </a:rPr>
              <a:t>Studies</a:t>
            </a:r>
          </a:p>
          <a:p>
            <a:pPr algn="ctr">
              <a:defRPr/>
            </a:pPr>
            <a:r>
              <a:rPr lang="en-US" sz="8000" b="1" dirty="0">
                <a:ln w="25400">
                  <a:solidFill>
                    <a:srgbClr val="000000"/>
                  </a:solidFill>
                </a:ln>
                <a:latin typeface="Bahnschrift Light Condensed" panose="020B0502040204020203" pitchFamily="34" charset="0"/>
                <a:ea typeface="SimSun" panose="02010600030101010101" pitchFamily="2" charset="-122"/>
              </a:rPr>
              <a:t>In</a:t>
            </a:r>
          </a:p>
          <a:p>
            <a:pPr algn="ctr">
              <a:defRPr/>
            </a:pPr>
            <a:r>
              <a:rPr lang="en-US" sz="8000" b="1" dirty="0">
                <a:ln w="25400">
                  <a:solidFill>
                    <a:srgbClr val="000000"/>
                  </a:solidFill>
                </a:ln>
                <a:latin typeface="Bahnschrift Light Condensed" panose="020B0502040204020203" pitchFamily="34" charset="0"/>
                <a:ea typeface="SimSun" panose="02010600030101010101" pitchFamily="2" charset="-122"/>
              </a:rPr>
              <a:t>Christianity</a:t>
            </a:r>
            <a:endParaRPr lang="en-US" sz="8000" dirty="0">
              <a:ln w="25400">
                <a:solidFill>
                  <a:srgbClr val="000000"/>
                </a:solidFill>
              </a:ln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>
            <a:extLst>
              <a:ext uri="{FF2B5EF4-FFF2-40B4-BE49-F238E27FC236}">
                <a16:creationId xmlns:a16="http://schemas.microsoft.com/office/drawing/2014/main" id="{F7128A60-DF2D-CB4B-8E42-D68A78FFCB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75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52BF71-7E8D-4D42-93A3-C3559F077B80}"/>
              </a:ext>
            </a:extLst>
          </p:cNvPr>
          <p:cNvSpPr/>
          <p:nvPr/>
        </p:nvSpPr>
        <p:spPr>
          <a:xfrm>
            <a:off x="1371600" y="742950"/>
            <a:ext cx="6705600" cy="39703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Titus 3: 5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He saved us, </a:t>
            </a:r>
            <a:r>
              <a:rPr lang="en-US" sz="28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not on the basis of deeds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which we have done in righteousness, but according to His mercy, by the washing of regeneration and renewing by the Holy Spirit,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6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 whom He poured out upon us richly through Jesus Christ our Savior,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7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so that being justified by His grace we would be made heirs according to the hope of eternal life.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>
            <a:extLst>
              <a:ext uri="{FF2B5EF4-FFF2-40B4-BE49-F238E27FC236}">
                <a16:creationId xmlns:a16="http://schemas.microsoft.com/office/drawing/2014/main" id="{73F93A7A-0018-EF4C-9DEA-8CEF2D1386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0"/>
            <a:ext cx="9144001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E41BA93-31F6-4C48-8401-BAE77C07B56B}"/>
              </a:ext>
            </a:extLst>
          </p:cNvPr>
          <p:cNvSpPr/>
          <p:nvPr/>
        </p:nvSpPr>
        <p:spPr>
          <a:xfrm>
            <a:off x="1447800" y="815975"/>
            <a:ext cx="6705600" cy="35401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Ephesians 2: 8-10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For by grace you have been saved </a:t>
            </a:r>
            <a:r>
              <a:rPr lang="en-US" sz="28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through faith;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not of yourselves, it is  the gift of God;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9</a:t>
            </a:r>
            <a:r>
              <a:rPr lang="en-US" sz="20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not as a result of works, </a:t>
            </a:r>
            <a:r>
              <a:rPr lang="en-US" sz="28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so that no one may boast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10</a:t>
            </a:r>
            <a:r>
              <a:rPr lang="en-US" sz="20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For we are His workmanship, created in Christ Jesus </a:t>
            </a:r>
            <a:r>
              <a:rPr lang="en-US" sz="2800" b="1" u="dbl" dirty="0">
                <a:solidFill>
                  <a:srgbClr val="C0000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for good works,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which God prepared beforehand so that we would </a:t>
            </a:r>
            <a:r>
              <a:rPr lang="en-US" sz="28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walk in them.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    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>
            <a:extLst>
              <a:ext uri="{FF2B5EF4-FFF2-40B4-BE49-F238E27FC236}">
                <a16:creationId xmlns:a16="http://schemas.microsoft.com/office/drawing/2014/main" id="{156EEEAF-7BAE-0445-8CEB-0CB4C17D85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0"/>
            <a:ext cx="9144001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0BF1F71-B0D4-E14B-9D3C-AAE297CF8764}"/>
              </a:ext>
            </a:extLst>
          </p:cNvPr>
          <p:cNvSpPr/>
          <p:nvPr/>
        </p:nvSpPr>
        <p:spPr>
          <a:xfrm>
            <a:off x="1579563" y="693738"/>
            <a:ext cx="5943600" cy="37846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Romans 3: 10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There is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none righteous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not even one.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endParaRPr lang="en-US" sz="16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Romans 3: 23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There is no distinction;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23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for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all have sinned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fall short of the glory of God,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Matthew 5: 48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Therefore you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are to be perfect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as your heavenly Father is perfect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>
            <a:extLst>
              <a:ext uri="{FF2B5EF4-FFF2-40B4-BE49-F238E27FC236}">
                <a16:creationId xmlns:a16="http://schemas.microsoft.com/office/drawing/2014/main" id="{4009B93F-4699-D747-9DDD-59AF7B6589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0"/>
            <a:ext cx="9144001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9EE665A-6EC2-C046-9973-D27CC6C62135}"/>
              </a:ext>
            </a:extLst>
          </p:cNvPr>
          <p:cNvSpPr/>
          <p:nvPr/>
        </p:nvSpPr>
        <p:spPr>
          <a:xfrm>
            <a:off x="1008062" y="647044"/>
            <a:ext cx="7086600" cy="387798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Acts 3: 19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Therefore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repent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return, </a:t>
            </a:r>
            <a:r>
              <a:rPr lang="en-US" sz="2600" b="1" u="dbl" dirty="0">
                <a:solidFill>
                  <a:srgbClr val="500050"/>
                </a:solidFill>
                <a:highlight>
                  <a:srgbClr val="FFFF00"/>
                </a:highlight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so that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your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sins may be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wiped away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in order that times of refreshing may come from the presence of the Lord;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endParaRPr lang="en-US" sz="12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John 1: 10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u="dbl" dirty="0">
                <a:solidFill>
                  <a:srgbClr val="500050"/>
                </a:solidFill>
                <a:highlight>
                  <a:srgbClr val="FFFF00"/>
                </a:highlight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If we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 confess our sins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He is faithful and righteous to forgive us our sins and to cleanse us from all unrighteousness.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10</a:t>
            </a:r>
            <a:r>
              <a:rPr lang="en-US" sz="20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If we say that we have not sinned, we make Him a liar and His word is not in us.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">
            <a:extLst>
              <a:ext uri="{FF2B5EF4-FFF2-40B4-BE49-F238E27FC236}">
                <a16:creationId xmlns:a16="http://schemas.microsoft.com/office/drawing/2014/main" id="{BB6DE0F7-7E76-3041-8D10-730B0C0166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32DE4CF-5244-0E4A-B716-98E0B2CE74B2}"/>
              </a:ext>
            </a:extLst>
          </p:cNvPr>
          <p:cNvSpPr/>
          <p:nvPr/>
        </p:nvSpPr>
        <p:spPr>
          <a:xfrm>
            <a:off x="1219200" y="1294477"/>
            <a:ext cx="67056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3800" b="1" dirty="0">
                <a:ln w="25400">
                  <a:solidFill>
                    <a:srgbClr val="000000"/>
                  </a:solidFill>
                </a:ln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4000" b="1" dirty="0">
                <a:ln w="25400">
                  <a:solidFill>
                    <a:srgbClr val="000000"/>
                  </a:solidFill>
                </a:ln>
                <a:latin typeface="Times New Roman" panose="02020603050405020304" pitchFamily="18" charset="0"/>
                <a:ea typeface="Times New Roman" panose="02020603050405020304" pitchFamily="18" charset="0"/>
              </a:rPr>
              <a:t>.  Unbelievers complain that</a:t>
            </a:r>
            <a:endParaRPr lang="en-US" sz="4000" b="1" dirty="0">
              <a:ln w="25400">
                <a:solidFill>
                  <a:srgbClr val="000000"/>
                </a:solidFill>
              </a:ln>
              <a:latin typeface="ArabBruD" panose="03060802060502020204" pitchFamily="66" charset="0"/>
              <a:ea typeface="Times New Roman" panose="02020603050405020304" pitchFamily="18" charset="0"/>
            </a:endParaRPr>
          </a:p>
          <a:p>
            <a:pPr>
              <a:defRPr/>
            </a:pPr>
            <a:r>
              <a:rPr lang="en-US" sz="4000" b="1" dirty="0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Times New Roman" panose="02020603050405020304" pitchFamily="18" charset="0"/>
              </a:rPr>
              <a:t>     Christians have a “Holier </a:t>
            </a:r>
          </a:p>
          <a:p>
            <a:pPr>
              <a:defRPr/>
            </a:pPr>
            <a:r>
              <a:rPr lang="en-US" sz="4000" b="1" dirty="0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Times New Roman" panose="02020603050405020304" pitchFamily="18" charset="0"/>
              </a:rPr>
              <a:t>     than thou” attitude. </a:t>
            </a:r>
          </a:p>
          <a:p>
            <a:pPr>
              <a:defRPr/>
            </a:pPr>
            <a:r>
              <a:rPr lang="en-US" sz="4000" b="1" dirty="0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Times New Roman" panose="02020603050405020304" pitchFamily="18" charset="0"/>
              </a:rPr>
              <a:t>     secret sins.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>
            <a:extLst>
              <a:ext uri="{FF2B5EF4-FFF2-40B4-BE49-F238E27FC236}">
                <a16:creationId xmlns:a16="http://schemas.microsoft.com/office/drawing/2014/main" id="{F4668DF2-E8DA-AB43-8490-8631E9BBE3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0"/>
            <a:ext cx="9144001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F2CFB36-0CB5-BA41-BA85-C7827A8F7208}"/>
              </a:ext>
            </a:extLst>
          </p:cNvPr>
          <p:cNvSpPr/>
          <p:nvPr/>
        </p:nvSpPr>
        <p:spPr>
          <a:xfrm>
            <a:off x="931863" y="590550"/>
            <a:ext cx="7239000" cy="36941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Luke 15: 1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Now all the tax collectors and the sinners were coming near Him to listen to Him.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Both the Pharisees and the scribes began to grumble, saying, "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This man receives sinners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eats with them."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3</a:t>
            </a:r>
            <a:r>
              <a:rPr lang="en-US" sz="26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So He told them this parable, saying, 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4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"What man among you, if he has a hundred sheep and has lost one of them, does not leave the ninety-nine in the open pasture and go after the one which is lost until he finds it? 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>
            <a:extLst>
              <a:ext uri="{FF2B5EF4-FFF2-40B4-BE49-F238E27FC236}">
                <a16:creationId xmlns:a16="http://schemas.microsoft.com/office/drawing/2014/main" id="{10CDE354-CCBC-8C42-ACC4-4B60F6778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463"/>
            <a:ext cx="9144000" cy="5172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A3AA35E-C7B9-4C41-8236-FE9C9C4C215A}"/>
              </a:ext>
            </a:extLst>
          </p:cNvPr>
          <p:cNvSpPr/>
          <p:nvPr/>
        </p:nvSpPr>
        <p:spPr>
          <a:xfrm>
            <a:off x="1257299" y="742950"/>
            <a:ext cx="66294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Corinthians 9: 20 </a:t>
            </a:r>
            <a:endParaRPr lang="en-US" sz="28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To the Jews I became as a Jew, so that I might win Jews; to those who are under the Law, as under the Law ….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21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to those who are without law, as without law, …. 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22</a:t>
            </a:r>
            <a:r>
              <a:rPr lang="en-US" sz="28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To the weak I became weak, that I might win the weak; I have become all things to all men, </a:t>
            </a:r>
            <a:r>
              <a:rPr lang="en-US" sz="2800" b="1" u="dbl" dirty="0">
                <a:solidFill>
                  <a:srgbClr val="500050"/>
                </a:solidFill>
                <a:highlight>
                  <a:srgbClr val="FFFF00"/>
                </a:highlight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so that</a:t>
            </a:r>
            <a:r>
              <a:rPr lang="en-US" sz="28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 I may by all means save some.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">
            <a:extLst>
              <a:ext uri="{FF2B5EF4-FFF2-40B4-BE49-F238E27FC236}">
                <a16:creationId xmlns:a16="http://schemas.microsoft.com/office/drawing/2014/main" id="{C6AE570B-C183-2542-83C8-9012BA6257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0"/>
            <a:ext cx="9144001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CF3693B-EB9E-5941-A1B0-261999331636}"/>
              </a:ext>
            </a:extLst>
          </p:cNvPr>
          <p:cNvSpPr/>
          <p:nvPr/>
        </p:nvSpPr>
        <p:spPr>
          <a:xfrm>
            <a:off x="1541463" y="1352550"/>
            <a:ext cx="6019800" cy="22463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Hebrew 4: 15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For we do not have a high priest who cannot sympathize with our weaknesses, but One who has been tempted in all things as we are</a:t>
            </a:r>
            <a:r>
              <a:rPr lang="en-US" sz="28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, yet  without sin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.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">
            <a:extLst>
              <a:ext uri="{FF2B5EF4-FFF2-40B4-BE49-F238E27FC236}">
                <a16:creationId xmlns:a16="http://schemas.microsoft.com/office/drawing/2014/main" id="{E48E8359-8BE0-254C-B354-E28931FC04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C7C47DB-4674-5E45-81B3-BC4BB30C5D53}"/>
              </a:ext>
            </a:extLst>
          </p:cNvPr>
          <p:cNvSpPr/>
          <p:nvPr/>
        </p:nvSpPr>
        <p:spPr>
          <a:xfrm>
            <a:off x="1104900" y="1504950"/>
            <a:ext cx="69342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marL="857250" indent="-857250">
              <a:buFontTx/>
              <a:buAutoNum type="romanUcPeriod" startAt="2"/>
              <a:defRPr/>
            </a:pPr>
            <a:r>
              <a:rPr lang="en-US" sz="4000" b="1" dirty="0">
                <a:ln w="25400">
                  <a:solidFill>
                    <a:srgbClr val="000000"/>
                  </a:solidFill>
                </a:ln>
                <a:latin typeface="Times New Roman" panose="02020603050405020304" pitchFamily="18" charset="0"/>
                <a:ea typeface="Times New Roman" panose="02020603050405020304" pitchFamily="18" charset="0"/>
              </a:rPr>
              <a:t>Having a </a:t>
            </a:r>
            <a:r>
              <a:rPr lang="en-US" sz="4000" b="1" dirty="0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Times New Roman" panose="02020603050405020304" pitchFamily="18" charset="0"/>
              </a:rPr>
              <a:t>“Holier than thou”  attitude makes evangelism difficult.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">
            <a:extLst>
              <a:ext uri="{FF2B5EF4-FFF2-40B4-BE49-F238E27FC236}">
                <a16:creationId xmlns:a16="http://schemas.microsoft.com/office/drawing/2014/main" id="{8FFE2887-A884-3F40-8853-43130574AA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-3175"/>
            <a:ext cx="9144001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584D479-DEFD-F142-82FE-4487DDF61BDB}"/>
              </a:ext>
            </a:extLst>
          </p:cNvPr>
          <p:cNvSpPr/>
          <p:nvPr/>
        </p:nvSpPr>
        <p:spPr>
          <a:xfrm>
            <a:off x="1371600" y="592138"/>
            <a:ext cx="7162800" cy="20304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chemeClr val="bg1">
                    <a:lumMod val="10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No one likes to be look down upon.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endParaRPr lang="en-US" sz="900" b="1" dirty="0">
              <a:solidFill>
                <a:schemeClr val="bg1">
                  <a:lumMod val="10000"/>
                </a:schemeClr>
              </a:solidFill>
              <a:latin typeface="ArabBruD" panose="03060802060502020204" pitchFamily="66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3600" b="1" dirty="0">
                <a:solidFill>
                  <a:schemeClr val="bg1">
                    <a:lumMod val="10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 We are all sinners, even Christians.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endParaRPr lang="en-US" sz="900" b="1" dirty="0">
              <a:solidFill>
                <a:schemeClr val="bg1">
                  <a:lumMod val="10000"/>
                </a:schemeClr>
              </a:solidFill>
              <a:latin typeface="ArabBruD" panose="03060802060502020204" pitchFamily="66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3600" b="1" dirty="0">
                <a:solidFill>
                  <a:schemeClr val="bg1">
                    <a:lumMod val="10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 How are Christians morally superior?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E97EB1E-DBBD-9741-B9B8-A4876A6EF774}"/>
              </a:ext>
            </a:extLst>
          </p:cNvPr>
          <p:cNvSpPr/>
          <p:nvPr/>
        </p:nvSpPr>
        <p:spPr>
          <a:xfrm>
            <a:off x="1770063" y="2800350"/>
            <a:ext cx="5562600" cy="16922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II Corinthians 5: 21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He made Him who knew no sin to be sin on our behalf, so that we might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become the righteousness of God in Him.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See the source image">
            <a:extLst>
              <a:ext uri="{FF2B5EF4-FFF2-40B4-BE49-F238E27FC236}">
                <a16:creationId xmlns:a16="http://schemas.microsoft.com/office/drawing/2014/main" id="{D7680A06-67D5-EB48-8710-938BBF7C5D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0"/>
            <a:ext cx="9525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550B7DB-71BD-F14A-8FB4-18DB912F92EC}"/>
              </a:ext>
            </a:extLst>
          </p:cNvPr>
          <p:cNvSpPr/>
          <p:nvPr/>
        </p:nvSpPr>
        <p:spPr>
          <a:xfrm>
            <a:off x="723900" y="1276350"/>
            <a:ext cx="77724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b="1" i="1" dirty="0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Barriers Before the Gates #5 </a:t>
            </a:r>
          </a:p>
          <a:p>
            <a:pPr algn="ctr">
              <a:defRPr/>
            </a:pPr>
            <a:endParaRPr lang="en-US" sz="4800" b="1" i="1" dirty="0">
              <a:ln w="25400">
                <a:solidFill>
                  <a:srgbClr val="000000"/>
                </a:solidFill>
              </a:ln>
              <a:latin typeface="ArabBruD" panose="03060802060502020204" pitchFamily="66" charset="0"/>
              <a:ea typeface="SimSun" panose="02010600030101010101" pitchFamily="2" charset="-122"/>
            </a:endParaRPr>
          </a:p>
          <a:p>
            <a:pPr algn="ctr">
              <a:defRPr/>
            </a:pPr>
            <a:r>
              <a:rPr lang="en-US" sz="4800" b="1" i="1" dirty="0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A Self-righteous Attitude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>
            <a:extLst>
              <a:ext uri="{FF2B5EF4-FFF2-40B4-BE49-F238E27FC236}">
                <a16:creationId xmlns:a16="http://schemas.microsoft.com/office/drawing/2014/main" id="{99AEE7C8-76C3-F441-8527-476593357C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0"/>
            <a:ext cx="9144001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BD87469-4FCA-164A-801E-F8E85AF4FE51}"/>
              </a:ext>
            </a:extLst>
          </p:cNvPr>
          <p:cNvSpPr/>
          <p:nvPr/>
        </p:nvSpPr>
        <p:spPr>
          <a:xfrm>
            <a:off x="931863" y="438150"/>
            <a:ext cx="7239000" cy="40941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II Corinthians 5: 18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Now all these things are from God, who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reconciled us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to Himself through Christ and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gave us the ministry of reconciliation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19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namely, that God was in Christ reconciling the world to Himself, not counting their trespasses against them, and He has committed to us the word of reconciliation. 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20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Therefore, we are ambassadors for Christ, as though God were making an appeal through us; we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beg you on behalf of Christ, be reconciled to God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.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">
            <a:extLst>
              <a:ext uri="{FF2B5EF4-FFF2-40B4-BE49-F238E27FC236}">
                <a16:creationId xmlns:a16="http://schemas.microsoft.com/office/drawing/2014/main" id="{38F1D41F-C7FF-C94F-97B2-EC45EB0B53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57B1B5-D04A-A44E-B60C-939737D5C442}"/>
              </a:ext>
            </a:extLst>
          </p:cNvPr>
          <p:cNvSpPr/>
          <p:nvPr/>
        </p:nvSpPr>
        <p:spPr>
          <a:xfrm>
            <a:off x="1219200" y="1733550"/>
            <a:ext cx="7239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marL="857250" indent="-857250">
              <a:buFontTx/>
              <a:buAutoNum type="romanUcPeriod" startAt="3"/>
              <a:defRPr/>
            </a:pPr>
            <a:r>
              <a:rPr lang="en-US" sz="4000" b="1" dirty="0">
                <a:ln w="25400">
                  <a:solidFill>
                    <a:srgbClr val="000000"/>
                  </a:solidFill>
                </a:ln>
                <a:latin typeface="Times New Roman" panose="02020603050405020304" pitchFamily="18" charset="0"/>
                <a:ea typeface="Times New Roman" panose="02020603050405020304" pitchFamily="18" charset="0"/>
              </a:rPr>
              <a:t> This self-righteous attitude</a:t>
            </a:r>
            <a:endParaRPr lang="en-US" sz="4000" b="1" dirty="0">
              <a:ln w="25400">
                <a:solidFill>
                  <a:srgbClr val="000000"/>
                </a:solidFill>
              </a:ln>
              <a:latin typeface="ArabBruD" panose="03060802060502020204" pitchFamily="66" charset="0"/>
              <a:ea typeface="Times New Roman" panose="02020603050405020304" pitchFamily="18" charset="0"/>
            </a:endParaRPr>
          </a:p>
          <a:p>
            <a:pPr>
              <a:defRPr/>
            </a:pPr>
            <a:r>
              <a:rPr lang="en-US" sz="4000" b="1" dirty="0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Times New Roman" panose="02020603050405020304" pitchFamily="18" charset="0"/>
              </a:rPr>
              <a:t>        discourages spiritual growth. </a:t>
            </a:r>
          </a:p>
          <a:p>
            <a:pPr>
              <a:defRPr/>
            </a:pPr>
            <a:endParaRPr lang="en-US" sz="4000" b="1" dirty="0">
              <a:ln w="25400">
                <a:solidFill>
                  <a:srgbClr val="000000"/>
                </a:solidFill>
              </a:ln>
              <a:latin typeface="ArabBruD" panose="03060802060502020204" pitchFamily="66" charset="0"/>
              <a:ea typeface="Times New Roman" panose="02020603050405020304" pitchFamily="18" charset="0"/>
            </a:endParaRPr>
          </a:p>
          <a:p>
            <a:pPr>
              <a:defRPr/>
            </a:pPr>
            <a:endParaRPr lang="en-US" sz="4000" b="1" dirty="0">
              <a:ln w="25400">
                <a:solidFill>
                  <a:srgbClr val="000000"/>
                </a:solidFill>
              </a:ln>
              <a:latin typeface="ArabBruD" panose="03060802060502020204" pitchFamily="66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">
            <a:extLst>
              <a:ext uri="{FF2B5EF4-FFF2-40B4-BE49-F238E27FC236}">
                <a16:creationId xmlns:a16="http://schemas.microsoft.com/office/drawing/2014/main" id="{2DDD2489-BF74-5B4A-9EA6-0EE5C2D758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0"/>
            <a:ext cx="9144001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E01BE79-1FCC-3440-9CCB-F26EED4FD64A}"/>
              </a:ext>
            </a:extLst>
          </p:cNvPr>
          <p:cNvSpPr/>
          <p:nvPr/>
        </p:nvSpPr>
        <p:spPr>
          <a:xfrm>
            <a:off x="1295400" y="1276350"/>
            <a:ext cx="7162800" cy="23082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b="1" dirty="0">
                <a:solidFill>
                  <a:schemeClr val="bg1">
                    <a:lumMod val="10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It discourages others in the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4800" b="1" dirty="0">
                <a:solidFill>
                  <a:schemeClr val="bg1">
                    <a:lumMod val="10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congregation from seeking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4800" b="1" dirty="0">
                <a:solidFill>
                  <a:schemeClr val="bg1">
                    <a:lumMod val="10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spiritual growth.</a:t>
            </a:r>
            <a:endParaRPr lang="en-US" sz="3200" b="1" dirty="0">
              <a:solidFill>
                <a:schemeClr val="bg2">
                  <a:lumMod val="50000"/>
                </a:schemeClr>
              </a:solidFill>
              <a:latin typeface="ArabBruD" panose="03060802060502020204" pitchFamily="66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">
            <a:extLst>
              <a:ext uri="{FF2B5EF4-FFF2-40B4-BE49-F238E27FC236}">
                <a16:creationId xmlns:a16="http://schemas.microsoft.com/office/drawing/2014/main" id="{273B6033-DB8D-B748-9AC6-BE70E5F717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5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79AABBD-6708-BA4E-B343-AD7F03CFC047}"/>
              </a:ext>
            </a:extLst>
          </p:cNvPr>
          <p:cNvSpPr/>
          <p:nvPr/>
        </p:nvSpPr>
        <p:spPr>
          <a:xfrm>
            <a:off x="876300" y="1276350"/>
            <a:ext cx="7391400" cy="23082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b="1" dirty="0">
                <a:solidFill>
                  <a:schemeClr val="bg1">
                    <a:lumMod val="10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Those who feel self-satisfied are not motivated to grow / develop spiritually.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">
            <a:extLst>
              <a:ext uri="{FF2B5EF4-FFF2-40B4-BE49-F238E27FC236}">
                <a16:creationId xmlns:a16="http://schemas.microsoft.com/office/drawing/2014/main" id="{56002B3F-148A-A148-8C69-BAE39E72C9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0"/>
            <a:ext cx="9144001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C8FCF0D-7C81-624E-9063-C1AED4A4F374}"/>
              </a:ext>
            </a:extLst>
          </p:cNvPr>
          <p:cNvSpPr/>
          <p:nvPr/>
        </p:nvSpPr>
        <p:spPr>
          <a:xfrm>
            <a:off x="1524000" y="590550"/>
            <a:ext cx="7162800" cy="37861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b="1" dirty="0">
                <a:solidFill>
                  <a:schemeClr val="bg1">
                    <a:lumMod val="10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Our spiritual growth facilitates our ministry,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4800" b="1" dirty="0">
                <a:solidFill>
                  <a:schemeClr val="bg1">
                    <a:lumMod val="10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our ambassadorship, the work for which we were created in Christ Jesus.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">
            <a:extLst>
              <a:ext uri="{FF2B5EF4-FFF2-40B4-BE49-F238E27FC236}">
                <a16:creationId xmlns:a16="http://schemas.microsoft.com/office/drawing/2014/main" id="{97997CF6-FD5C-F74C-B3D5-7B1B5AAB2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-14288"/>
            <a:ext cx="9144000" cy="5172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2" descr="See the source image">
            <a:extLst>
              <a:ext uri="{FF2B5EF4-FFF2-40B4-BE49-F238E27FC236}">
                <a16:creationId xmlns:a16="http://schemas.microsoft.com/office/drawing/2014/main" id="{2983E582-66B1-2A4D-BF53-0BB69EFCD8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8488" y="403225"/>
            <a:ext cx="2474912" cy="437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13192E1-68B4-E541-ADA9-8DEF49F6F8E0}"/>
              </a:ext>
            </a:extLst>
          </p:cNvPr>
          <p:cNvSpPr/>
          <p:nvPr/>
        </p:nvSpPr>
        <p:spPr>
          <a:xfrm>
            <a:off x="914400" y="403225"/>
            <a:ext cx="4465638" cy="25860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chemeClr val="bg1">
                    <a:lumMod val="10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The Pharisees kept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3600" b="1" dirty="0">
                <a:solidFill>
                  <a:schemeClr val="bg1">
                    <a:lumMod val="10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the Law more perfectly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3600" b="1" dirty="0">
                <a:solidFill>
                  <a:schemeClr val="bg1">
                    <a:lumMod val="10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than any other group.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">
            <a:extLst>
              <a:ext uri="{FF2B5EF4-FFF2-40B4-BE49-F238E27FC236}">
                <a16:creationId xmlns:a16="http://schemas.microsoft.com/office/drawing/2014/main" id="{7F89DC03-075E-5C4A-A550-70E6894286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0"/>
            <a:ext cx="9144001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1">
            <a:extLst>
              <a:ext uri="{FF2B5EF4-FFF2-40B4-BE49-F238E27FC236}">
                <a16:creationId xmlns:a16="http://schemas.microsoft.com/office/drawing/2014/main" id="{61E21EEB-C188-0841-B194-12E7034538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289175"/>
            <a:ext cx="10034588" cy="567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4" descr="See the source image">
            <a:extLst>
              <a:ext uri="{FF2B5EF4-FFF2-40B4-BE49-F238E27FC236}">
                <a16:creationId xmlns:a16="http://schemas.microsoft.com/office/drawing/2014/main" id="{78F570F9-3310-C94B-9948-867AD520C9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8" y="0"/>
            <a:ext cx="9123362" cy="511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Rectangle 1">
            <a:extLst>
              <a:ext uri="{FF2B5EF4-FFF2-40B4-BE49-F238E27FC236}">
                <a16:creationId xmlns:a16="http://schemas.microsoft.com/office/drawing/2014/main" id="{8A84D4C6-4928-334A-A23C-87C274752D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0350" y="3943350"/>
            <a:ext cx="6042025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en-US" sz="4000" b="1">
                <a:solidFill>
                  <a:srgbClr val="FFFF00"/>
                </a:solidFill>
                <a:latin typeface="ArabBruD" pitchFamily="66" charset="0"/>
                <a:cs typeface="Times New Roman" panose="02020603050405020304" pitchFamily="18" charset="0"/>
              </a:rPr>
              <a:t>Jesus rebuked the Pharisees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">
            <a:extLst>
              <a:ext uri="{FF2B5EF4-FFF2-40B4-BE49-F238E27FC236}">
                <a16:creationId xmlns:a16="http://schemas.microsoft.com/office/drawing/2014/main" id="{43C42DA7-9FC9-C94B-81AA-F2878D9DD7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0"/>
            <a:ext cx="9144001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387C3D1-3F0E-074E-AA0E-B576C4226948}"/>
              </a:ext>
            </a:extLst>
          </p:cNvPr>
          <p:cNvSpPr/>
          <p:nvPr/>
        </p:nvSpPr>
        <p:spPr>
          <a:xfrm>
            <a:off x="1541463" y="1462088"/>
            <a:ext cx="6019800" cy="22479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Luke 11: 39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But the Lord said to him, "Now you Pharisees </a:t>
            </a:r>
            <a:r>
              <a:rPr lang="en-US" sz="28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clean the outside 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of the cup and of the platter; but inside of you, you are full of robbery and wickedness.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">
            <a:extLst>
              <a:ext uri="{FF2B5EF4-FFF2-40B4-BE49-F238E27FC236}">
                <a16:creationId xmlns:a16="http://schemas.microsoft.com/office/drawing/2014/main" id="{1E5D9C77-D87E-684E-B4BC-097D1B2680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5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B22A52D-6888-7544-B4C7-10109C8B8CEF}"/>
              </a:ext>
            </a:extLst>
          </p:cNvPr>
          <p:cNvSpPr/>
          <p:nvPr/>
        </p:nvSpPr>
        <p:spPr>
          <a:xfrm>
            <a:off x="1524000" y="1047750"/>
            <a:ext cx="67056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6000" b="1" dirty="0">
                <a:ln w="19050" cmpd="thickThin">
                  <a:solidFill>
                    <a:srgbClr val="FFFF00"/>
                  </a:solidFill>
                </a:ln>
                <a:solidFill>
                  <a:schemeClr val="bg1">
                    <a:lumMod val="10000"/>
                  </a:schemeClr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Love for the unsaved shines so brightly it cannot be hidden.</a:t>
            </a:r>
            <a:endParaRPr lang="en-US" sz="6000" dirty="0">
              <a:ln w="19050" cmpd="thickThin">
                <a:solidFill>
                  <a:srgbClr val="FFFF00"/>
                </a:solidFill>
              </a:ln>
              <a:latin typeface="Monotype Corsiva" panose="03010101010201010101" pitchFamily="66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">
            <a:extLst>
              <a:ext uri="{FF2B5EF4-FFF2-40B4-BE49-F238E27FC236}">
                <a16:creationId xmlns:a16="http://schemas.microsoft.com/office/drawing/2014/main" id="{10DB5FEF-E02F-1140-9022-253541DFE4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5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>
            <a:extLst>
              <a:ext uri="{FF2B5EF4-FFF2-40B4-BE49-F238E27FC236}">
                <a16:creationId xmlns:a16="http://schemas.microsoft.com/office/drawing/2014/main" id="{28BA5EB2-1F4B-8142-89C4-4CBB1F606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96111E9-4963-4B40-9EB1-8611F7EA7B13}"/>
              </a:ext>
            </a:extLst>
          </p:cNvPr>
          <p:cNvSpPr/>
          <p:nvPr/>
        </p:nvSpPr>
        <p:spPr>
          <a:xfrm>
            <a:off x="1752600" y="1581150"/>
            <a:ext cx="5867400" cy="26781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Romans 3: 10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There is </a:t>
            </a:r>
            <a:r>
              <a:rPr lang="en-US" sz="28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none righteous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not even one.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Romans 3: 23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There is no distinction;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23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for </a:t>
            </a:r>
            <a:r>
              <a:rPr lang="en-US" sz="28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all have sinned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fall short of the glory of God,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1040FB-54E3-0046-84AD-8FC5869C0D1A}"/>
              </a:ext>
            </a:extLst>
          </p:cNvPr>
          <p:cNvSpPr/>
          <p:nvPr/>
        </p:nvSpPr>
        <p:spPr>
          <a:xfrm>
            <a:off x="981075" y="514350"/>
            <a:ext cx="7181850" cy="1016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4000" b="1" dirty="0">
                <a:solidFill>
                  <a:schemeClr val="bg1">
                    <a:lumMod val="10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Sin separates all people from God.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>
            <a:extLst>
              <a:ext uri="{FF2B5EF4-FFF2-40B4-BE49-F238E27FC236}">
                <a16:creationId xmlns:a16="http://schemas.microsoft.com/office/drawing/2014/main" id="{86D023E2-271F-D44B-A5F0-3E8F941010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0"/>
            <a:ext cx="9144001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DEB148F-C6E9-E649-BF46-4B7AE9A7F582}"/>
              </a:ext>
            </a:extLst>
          </p:cNvPr>
          <p:cNvSpPr/>
          <p:nvPr/>
        </p:nvSpPr>
        <p:spPr>
          <a:xfrm>
            <a:off x="1617663" y="1276350"/>
            <a:ext cx="5867400" cy="22463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Micah 3: 4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Then they will cry out to the Lord, but He will not answer them.   Instead, </a:t>
            </a:r>
            <a:r>
              <a:rPr lang="en-US" sz="28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He will hide His face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from them at that time because they have practiced evil deeds.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>
            <a:extLst>
              <a:ext uri="{FF2B5EF4-FFF2-40B4-BE49-F238E27FC236}">
                <a16:creationId xmlns:a16="http://schemas.microsoft.com/office/drawing/2014/main" id="{7198C49C-390A-D34B-B695-9A900351AB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0"/>
            <a:ext cx="9144001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5FAF34B-D9E7-3D4D-A1BE-F632DFF6E783}"/>
              </a:ext>
            </a:extLst>
          </p:cNvPr>
          <p:cNvSpPr/>
          <p:nvPr/>
        </p:nvSpPr>
        <p:spPr>
          <a:xfrm>
            <a:off x="1427163" y="971550"/>
            <a:ext cx="6248400" cy="3108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Isaiah 59: 1-2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Behold, the Lord's hand is not so short That it cannot save; Nor is His ear so dull that it cannot hear.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But </a:t>
            </a:r>
            <a:r>
              <a:rPr lang="en-US" sz="28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your iniquities have made a separation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between you and your God, And your sins have hidden His face from you so that He does not hear.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>
            <a:extLst>
              <a:ext uri="{FF2B5EF4-FFF2-40B4-BE49-F238E27FC236}">
                <a16:creationId xmlns:a16="http://schemas.microsoft.com/office/drawing/2014/main" id="{564B6616-22A9-C443-B780-11ADBA6D80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5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5246C28-FE1F-0040-BF7F-3EA5559CDD10}"/>
              </a:ext>
            </a:extLst>
          </p:cNvPr>
          <p:cNvSpPr/>
          <p:nvPr/>
        </p:nvSpPr>
        <p:spPr>
          <a:xfrm>
            <a:off x="762000" y="579438"/>
            <a:ext cx="7620000" cy="10144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4000" b="1" dirty="0">
                <a:solidFill>
                  <a:schemeClr val="bg1">
                    <a:lumMod val="10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Separation from God is called death.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0D775F2-4528-AC4F-9276-BDAEF44704EC}"/>
              </a:ext>
            </a:extLst>
          </p:cNvPr>
          <p:cNvSpPr/>
          <p:nvPr/>
        </p:nvSpPr>
        <p:spPr>
          <a:xfrm>
            <a:off x="1866900" y="1649413"/>
            <a:ext cx="5410200" cy="18161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Romans 6: 23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For the </a:t>
            </a:r>
            <a:r>
              <a:rPr lang="en-US" sz="28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wages of sin is death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but the free gift of God is eternal life in Christ Jesus our Lord.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>
            <a:extLst>
              <a:ext uri="{FF2B5EF4-FFF2-40B4-BE49-F238E27FC236}">
                <a16:creationId xmlns:a16="http://schemas.microsoft.com/office/drawing/2014/main" id="{EDB774AB-6ED8-C746-8721-364E375772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-57150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C7C89C0-C940-7543-9F89-241384A80744}"/>
              </a:ext>
            </a:extLst>
          </p:cNvPr>
          <p:cNvSpPr/>
          <p:nvPr/>
        </p:nvSpPr>
        <p:spPr>
          <a:xfrm>
            <a:off x="1676400" y="1123950"/>
            <a:ext cx="6019800" cy="22463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Isaiah 53: 6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All of us like sheep have gone astray,  each of us has turned to his own way; but the Lord has </a:t>
            </a:r>
            <a:r>
              <a:rPr lang="en-US" sz="28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caused the iniquity of us all to fall on Him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. 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>
            <a:extLst>
              <a:ext uri="{FF2B5EF4-FFF2-40B4-BE49-F238E27FC236}">
                <a16:creationId xmlns:a16="http://schemas.microsoft.com/office/drawing/2014/main" id="{2B71AF94-9BF5-6F46-8D18-814AF1CD2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0"/>
            <a:ext cx="9144001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37E2CFF-334C-E04C-A484-DDB7AB864FF6}"/>
              </a:ext>
            </a:extLst>
          </p:cNvPr>
          <p:cNvSpPr/>
          <p:nvPr/>
        </p:nvSpPr>
        <p:spPr>
          <a:xfrm>
            <a:off x="1295400" y="666750"/>
            <a:ext cx="6934200" cy="329320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Timothy 1: 15 </a:t>
            </a:r>
            <a:r>
              <a:rPr lang="en-US" sz="26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It is a trustworthy statement, deserving full acceptance, that Christ Jesus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came into the world </a:t>
            </a:r>
            <a:r>
              <a:rPr lang="en-US" sz="2600" b="1" u="dbl" dirty="0">
                <a:solidFill>
                  <a:srgbClr val="500050"/>
                </a:solidFill>
                <a:highlight>
                  <a:srgbClr val="FFFF00"/>
                </a:highlight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to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 save sinners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among whom I am foremost of all.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endParaRPr lang="en-US" sz="26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Mark 10: 45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For even the Son of Man did not come to be served, but to serve, and </a:t>
            </a:r>
            <a:r>
              <a:rPr lang="en-US" sz="2600" b="1" u="dbl" dirty="0">
                <a:solidFill>
                  <a:srgbClr val="500050"/>
                </a:solidFill>
                <a:highlight>
                  <a:srgbClr val="FFFF00"/>
                </a:highlight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to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 give His life a ransom for many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.  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>
            <a:extLst>
              <a:ext uri="{FF2B5EF4-FFF2-40B4-BE49-F238E27FC236}">
                <a16:creationId xmlns:a16="http://schemas.microsoft.com/office/drawing/2014/main" id="{3C5330F9-2D27-4A40-AE1C-9080381639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0"/>
            <a:ext cx="9144001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A269584-9097-4947-9E61-D706FABB1B10}"/>
              </a:ext>
            </a:extLst>
          </p:cNvPr>
          <p:cNvSpPr/>
          <p:nvPr/>
        </p:nvSpPr>
        <p:spPr>
          <a:xfrm>
            <a:off x="550863" y="339725"/>
            <a:ext cx="8001000" cy="44926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II Corinthians 5: 18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Now all these things are from God, who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reconciled us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to Himself through Christ and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gave us the ministry of reconciliation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19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namely, that God was in Christ reconciling the world to Himself, not counting their trespasses against them, and He has committed to us the word of reconciliation. 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20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Therefore, we are ambassadors for Christ, as though God were making an appeal through us; we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beg you on behalf of Christ, be reconciled to God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21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He made Him who knew no sin to be  sin on our behalf, so that we might become the righteousness of God in Him.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AFFFAF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7912</TotalTime>
  <Words>1209</Words>
  <Application>Microsoft Macintosh PowerPoint</Application>
  <PresentationFormat>On-screen Show (16:9)</PresentationFormat>
  <Paragraphs>80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</vt:lpstr>
      <vt:lpstr>Calibri</vt:lpstr>
      <vt:lpstr>Times New Roman</vt:lpstr>
      <vt:lpstr>Arial Narrow</vt:lpstr>
      <vt:lpstr>ArabBruD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Wayne</dc:creator>
  <cp:lastModifiedBy>ivan</cp:lastModifiedBy>
  <cp:revision>646</cp:revision>
  <dcterms:created xsi:type="dcterms:W3CDTF">2013-07-27T15:59:10Z</dcterms:created>
  <dcterms:modified xsi:type="dcterms:W3CDTF">2021-08-22T23:38:53Z</dcterms:modified>
</cp:coreProperties>
</file>