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55" r:id="rId2"/>
    <p:sldId id="658" r:id="rId3"/>
    <p:sldId id="768" r:id="rId4"/>
    <p:sldId id="771" r:id="rId5"/>
    <p:sldId id="744" r:id="rId6"/>
    <p:sldId id="745" r:id="rId7"/>
    <p:sldId id="693" r:id="rId8"/>
    <p:sldId id="772" r:id="rId9"/>
    <p:sldId id="770" r:id="rId10"/>
    <p:sldId id="773" r:id="rId11"/>
    <p:sldId id="775" r:id="rId12"/>
    <p:sldId id="774" r:id="rId13"/>
    <p:sldId id="777" r:id="rId14"/>
    <p:sldId id="778" r:id="rId15"/>
    <p:sldId id="746" r:id="rId16"/>
    <p:sldId id="786" r:id="rId17"/>
    <p:sldId id="741" r:id="rId18"/>
    <p:sldId id="785" r:id="rId19"/>
    <p:sldId id="784" r:id="rId20"/>
    <p:sldId id="788" r:id="rId21"/>
    <p:sldId id="783" r:id="rId22"/>
    <p:sldId id="782" r:id="rId23"/>
    <p:sldId id="781" r:id="rId24"/>
    <p:sldId id="780" r:id="rId25"/>
    <p:sldId id="792" r:id="rId26"/>
    <p:sldId id="791" r:id="rId27"/>
    <p:sldId id="790" r:id="rId28"/>
    <p:sldId id="789" r:id="rId29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1F0D"/>
    <a:srgbClr val="000000"/>
    <a:srgbClr val="9FFF9F"/>
    <a:srgbClr val="B05800"/>
    <a:srgbClr val="9ED69E"/>
    <a:srgbClr val="B9E1B9"/>
    <a:srgbClr val="71C171"/>
    <a:srgbClr val="B7F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423" autoAdjust="0"/>
    <p:restoredTop sz="94660"/>
  </p:normalViewPr>
  <p:slideViewPr>
    <p:cSldViewPr>
      <p:cViewPr varScale="1">
        <p:scale>
          <a:sx n="92" d="100"/>
          <a:sy n="92" d="100"/>
        </p:scale>
        <p:origin x="66" y="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55061C-C003-48D6-A7C1-CA2784291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76CAE-CB47-4009-B598-6DD914ABF221}" type="datetimeFigureOut">
              <a:rPr lang="en-US"/>
              <a:pPr>
                <a:defRPr/>
              </a:pPr>
              <a:t>8/3/2021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348B99-C2B4-4D62-8539-CCCA1EC76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3A5CA-427B-4DD9-A4C5-D903BBEC6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A07220-8616-4CF7-837F-A820D88592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5069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C06F3D-1FFA-41E5-AFFC-EF5009AB4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E26CB-EBE3-43E6-BFFB-EF86DBA4627E}" type="datetimeFigureOut">
              <a:rPr lang="en-US"/>
              <a:pPr>
                <a:defRPr/>
              </a:pPr>
              <a:t>8/3/2021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A696D-A7B3-4A78-ADD1-37F906EA9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3F888-CEF5-4937-9911-E5159F5D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45E929-CFFF-44EE-80A8-06759B9494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7381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0C5FD-CFC2-4907-BF89-9432F3575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8B901-24EB-4D86-B2F3-0022031C8DA4}" type="datetimeFigureOut">
              <a:rPr lang="en-US"/>
              <a:pPr>
                <a:defRPr/>
              </a:pPr>
              <a:t>8/3/2021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0AB5E5-4BEA-4243-97B9-DAACCDCF6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9F2BD-38E3-4BBB-87C6-B4C9DFEF2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2BD58B-D749-4E0E-8162-1DD8850B83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42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697508-8975-4EF7-A835-C5572B6FA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36817-83A2-4E85-965E-440462451A96}" type="datetimeFigureOut">
              <a:rPr lang="en-US"/>
              <a:pPr>
                <a:defRPr/>
              </a:pPr>
              <a:t>8/3/2021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D1B686-7317-461A-A1ED-435244A88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099BCA-37F2-46FD-89F9-60203C07C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4225A5-B2D2-4411-A9CE-CA826B5CA3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1332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5F2CD7-6B73-472B-B8ED-866B4F089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06183-F090-4D96-B8B6-CE3F1145A49F}" type="datetimeFigureOut">
              <a:rPr lang="en-US"/>
              <a:pPr>
                <a:defRPr/>
              </a:pPr>
              <a:t>8/3/2021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C70FE-8083-4908-A512-08B167388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4432E4-6FD2-48D1-ACE0-7B6A9F156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73BBEB-E000-4C9D-9BC3-9C35524F95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8507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8FE94A7-9D54-4E1F-B330-D236056AE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9DAE9-81C2-4CF8-831E-55642769AE46}" type="datetimeFigureOut">
              <a:rPr lang="en-US"/>
              <a:pPr>
                <a:defRPr/>
              </a:pPr>
              <a:t>8/3/2021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56F5D02-EC97-4DF5-9A19-2FFA9AEA6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FFEEF86-27F7-41D1-A3D5-E45CA78F1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FAF94F-FDA0-4E4C-B7AE-370BAF905A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7985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F602413-4B0C-4245-BF50-6124560AD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4842D-5C42-4057-9C7F-B4849C381FC4}" type="datetimeFigureOut">
              <a:rPr lang="en-US"/>
              <a:pPr>
                <a:defRPr/>
              </a:pPr>
              <a:t>8/3/2021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9E3156C-5FAC-4E17-A413-EA932C9BC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F84D666-6346-4F92-8F97-A4B85D7FB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319983-006C-4ED0-B141-DECED14D54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9156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F5FD2E4-F736-4BB5-8604-9ABA12E0B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85FBA-2679-41E0-A036-9AADFEA3FDA2}" type="datetimeFigureOut">
              <a:rPr lang="en-US"/>
              <a:pPr>
                <a:defRPr/>
              </a:pPr>
              <a:t>8/3/2021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BC356C-3B9D-4178-843D-083662833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7E4DD90-C5EC-4878-8A95-86CE2DEEC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E16F85-45E0-4A5E-AA95-38478AE910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4459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0EC1C92-0E4A-4B82-8DF6-A36D2343F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AB24A-1B51-4636-BAC2-7F3775115EE0}" type="datetimeFigureOut">
              <a:rPr lang="en-US"/>
              <a:pPr>
                <a:defRPr/>
              </a:pPr>
              <a:t>8/3/2021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501FAB3-2ABD-4091-B881-45A8C0A46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2645E18-40CD-4487-AD7C-5E94E2209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F938D-DDDD-444D-A362-C725C07961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3271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97D76F5-06F7-4256-AC74-A48C92327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945B1-00D2-4240-9B96-A48DEC5772CE}" type="datetimeFigureOut">
              <a:rPr lang="en-US"/>
              <a:pPr>
                <a:defRPr/>
              </a:pPr>
              <a:t>8/3/2021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104C8E2-67E4-470C-8D5D-3BB75F262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716391-C05F-4D8D-AC72-93396C51C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BC7F9D-5D46-4EAF-A4B0-D4F89F4508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3217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D00D261-E788-4DF1-917A-CB1A2E0BA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72448-4AAB-4AF2-A1B3-4841DC33B06C}" type="datetimeFigureOut">
              <a:rPr lang="en-US"/>
              <a:pPr>
                <a:defRPr/>
              </a:pPr>
              <a:t>8/3/2021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F431A13-7047-4B5C-911E-B06975A92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BB5FDC9-97A8-4E0F-AFC3-1FBB5BA2C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A0CCAD-4E7D-4224-9AEB-C7A324B71F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0899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DD72C34-55C6-4599-87D7-EA64F8B38C7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C44D7A4-33E6-4F82-925F-49C592ABC3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73AEB-3E8A-48CA-98D0-645310A449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D50E4E-D820-43AC-B447-8038A8A08852}" type="datetimeFigureOut">
              <a:rPr lang="en-US"/>
              <a:pPr>
                <a:defRPr/>
              </a:pPr>
              <a:t>8/3/2021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925E8-AF4A-4951-A530-F0529B3F17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43BFA-7F57-4D8C-810F-A387D9D6E0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502826A3-6323-444B-BFD9-B48B6B01856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See the source image">
            <a:extLst>
              <a:ext uri="{FF2B5EF4-FFF2-40B4-BE49-F238E27FC236}">
                <a16:creationId xmlns:a16="http://schemas.microsoft.com/office/drawing/2014/main" id="{EEE60961-D946-47FF-99EC-0F23CEB4A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9F96FAA-AA2A-4EF9-8B32-B6DC23B84E28}"/>
              </a:ext>
            </a:extLst>
          </p:cNvPr>
          <p:cNvSpPr/>
          <p:nvPr/>
        </p:nvSpPr>
        <p:spPr>
          <a:xfrm>
            <a:off x="2209800" y="590550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0" b="1" dirty="0">
                <a:ln w="25400">
                  <a:solidFill>
                    <a:srgbClr val="0000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Studies</a:t>
            </a:r>
          </a:p>
          <a:p>
            <a:pPr algn="ctr">
              <a:defRPr/>
            </a:pPr>
            <a:r>
              <a:rPr lang="en-US" sz="8000" b="1" dirty="0">
                <a:ln w="25400">
                  <a:solidFill>
                    <a:srgbClr val="0000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In</a:t>
            </a:r>
          </a:p>
          <a:p>
            <a:pPr algn="ctr">
              <a:defRPr/>
            </a:pPr>
            <a:r>
              <a:rPr lang="en-US" sz="8000" b="1" dirty="0">
                <a:ln w="25400">
                  <a:solidFill>
                    <a:srgbClr val="0000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Christianity</a:t>
            </a:r>
            <a:endParaRPr lang="en-US" sz="8000" dirty="0">
              <a:ln w="25400">
                <a:solidFill>
                  <a:srgbClr val="000000"/>
                </a:solidFill>
              </a:ln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>
            <a:extLst>
              <a:ext uri="{FF2B5EF4-FFF2-40B4-BE49-F238E27FC236}">
                <a16:creationId xmlns:a16="http://schemas.microsoft.com/office/drawing/2014/main" id="{8030CDC8-E633-4A42-889F-C054E843B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45206C4-D9B8-46C4-8966-FA98D65D9F7B}"/>
              </a:ext>
            </a:extLst>
          </p:cNvPr>
          <p:cNvSpPr/>
          <p:nvPr/>
        </p:nvSpPr>
        <p:spPr>
          <a:xfrm>
            <a:off x="1752600" y="819150"/>
            <a:ext cx="6324600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Samuel 16: 7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132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the LORD said to Samuel, “Do not look at his appearance or at the height of his stature, because I have rejected him; for God does not </a:t>
            </a:r>
            <a:r>
              <a:rPr lang="en-US" sz="2800" b="1" i="1" dirty="0">
                <a:solidFill>
                  <a:srgbClr val="00132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see</a:t>
            </a:r>
            <a:r>
              <a:rPr lang="en-US" sz="2800" b="1" dirty="0">
                <a:solidFill>
                  <a:srgbClr val="00132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 as man sees, since man looks at the outward appearance, but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 LORD looks at the heart</a:t>
            </a:r>
            <a:r>
              <a:rPr lang="en-US" sz="2800" b="1" dirty="0">
                <a:solidFill>
                  <a:srgbClr val="00132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.”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>
            <a:extLst>
              <a:ext uri="{FF2B5EF4-FFF2-40B4-BE49-F238E27FC236}">
                <a16:creationId xmlns:a16="http://schemas.microsoft.com/office/drawing/2014/main" id="{13679AC6-9DFE-4C9D-993A-8C542538B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F3C3F4-CAD8-43D1-8BDA-C0973084E358}"/>
              </a:ext>
            </a:extLst>
          </p:cNvPr>
          <p:cNvSpPr/>
          <p:nvPr/>
        </p:nvSpPr>
        <p:spPr>
          <a:xfrm>
            <a:off x="1143000" y="590550"/>
            <a:ext cx="7315200" cy="41544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Proverbs 21: 2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Every man's way is right in his own eyes,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 Lord  weighs the hearts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Corinthians 4: 5 </a:t>
            </a:r>
            <a:endParaRPr lang="en-US" sz="2800" b="1" dirty="0">
              <a:solidFill>
                <a:srgbClr val="C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11111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Therefore judge nothing before the appointed time; </a:t>
            </a:r>
            <a:r>
              <a:rPr lang="en-US" sz="2800" b="1" u="sng" dirty="0">
                <a:solidFill>
                  <a:srgbClr val="11111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wait until the Lord comes. </a:t>
            </a:r>
            <a:r>
              <a:rPr lang="en-US" sz="2800" b="1" dirty="0">
                <a:solidFill>
                  <a:srgbClr val="11111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He will bring to light what is hidden </a:t>
            </a:r>
            <a:r>
              <a:rPr lang="en-US" sz="2800" dirty="0">
                <a:solidFill>
                  <a:srgbClr val="11111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in</a:t>
            </a:r>
            <a:r>
              <a:rPr lang="en-US" sz="2800" b="1" dirty="0">
                <a:solidFill>
                  <a:srgbClr val="11111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darkness and will </a:t>
            </a:r>
            <a:r>
              <a:rPr lang="en-US" sz="2800" b="1" u="dbl" dirty="0">
                <a:solidFill>
                  <a:srgbClr val="50005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expose the motives of the heart. </a:t>
            </a:r>
            <a:r>
              <a:rPr lang="en-US" sz="2800" b="1" dirty="0">
                <a:solidFill>
                  <a:srgbClr val="11111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At that time each will receive their praise from God.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>
            <a:extLst>
              <a:ext uri="{FF2B5EF4-FFF2-40B4-BE49-F238E27FC236}">
                <a16:creationId xmlns:a16="http://schemas.microsoft.com/office/drawing/2014/main" id="{B0628E3B-8D5D-4DBC-8BF6-979D629155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3D5D81D-FC88-4207-BA6A-C21AF6CEF159}"/>
              </a:ext>
            </a:extLst>
          </p:cNvPr>
          <p:cNvSpPr/>
          <p:nvPr/>
        </p:nvSpPr>
        <p:spPr>
          <a:xfrm>
            <a:off x="1295400" y="787400"/>
            <a:ext cx="6553200" cy="35401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 139: 1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 Lord, You have searched me and known me.  </a:t>
            </a:r>
            <a:r>
              <a:rPr lang="en-US" sz="28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You know when I sit down and when I rise up; You understand my thought from afar. </a:t>
            </a:r>
            <a:r>
              <a:rPr lang="en-US" sz="28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3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You scrutinize my path and my lying down, and are intimately acquainted with all my ways.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</a:t>
            </a:r>
            <a:r>
              <a:rPr lang="en-US" sz="28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Even before there is a word on my tongue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behold, O Lord, You know it all.   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>
            <a:extLst>
              <a:ext uri="{FF2B5EF4-FFF2-40B4-BE49-F238E27FC236}">
                <a16:creationId xmlns:a16="http://schemas.microsoft.com/office/drawing/2014/main" id="{3660DECF-8F4B-42C2-A964-11ADFD3B85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B912D0D-C181-4A7A-ACDC-B7CC2A9A4965}"/>
              </a:ext>
            </a:extLst>
          </p:cNvPr>
          <p:cNvSpPr/>
          <p:nvPr/>
        </p:nvSpPr>
        <p:spPr>
          <a:xfrm>
            <a:off x="1219200" y="971550"/>
            <a:ext cx="4572000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Psalms. 69: 5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 God, it is You who knows my folly,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my wrongs are not hidden from You.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4340" name="Picture 5" descr="See the source image">
            <a:extLst>
              <a:ext uri="{FF2B5EF4-FFF2-40B4-BE49-F238E27FC236}">
                <a16:creationId xmlns:a16="http://schemas.microsoft.com/office/drawing/2014/main" id="{C1EA4D43-6F5F-4D22-BEE9-58FB58A40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088" y="2114550"/>
            <a:ext cx="2867025" cy="281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B4E01F1E-5B52-41D6-82EE-149E9208E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A094EE5-8B84-4A73-AF77-DE64E069F33C}"/>
              </a:ext>
            </a:extLst>
          </p:cNvPr>
          <p:cNvSpPr/>
          <p:nvPr/>
        </p:nvSpPr>
        <p:spPr>
          <a:xfrm>
            <a:off x="1600200" y="1581150"/>
            <a:ext cx="54102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8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III</a:t>
            </a: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.  Why do the wicked  </a:t>
            </a:r>
            <a:endParaRPr lang="en-US" sz="4000" b="1" dirty="0">
              <a:ln w="25400">
                <a:solidFill>
                  <a:srgbClr val="000000"/>
                </a:solidFill>
              </a:ln>
              <a:latin typeface="ArabBruD" panose="03060802060502020204" pitchFamily="66" charset="0"/>
              <a:ea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  try to hide their sins.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A55BAF92-0319-4C2E-A460-C9E0CFC6D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E28BCCD-B817-4982-A4B5-7F540BCDB078}"/>
              </a:ext>
            </a:extLst>
          </p:cNvPr>
          <p:cNvSpPr/>
          <p:nvPr/>
        </p:nvSpPr>
        <p:spPr>
          <a:xfrm>
            <a:off x="1028700" y="438150"/>
            <a:ext cx="7277100" cy="4432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Proverbs 28:13</a:t>
            </a:r>
            <a:r>
              <a:rPr lang="en-US" sz="2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7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He who </a:t>
            </a:r>
            <a:r>
              <a:rPr lang="en-US" sz="27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conceals his transgressions</a:t>
            </a:r>
            <a:r>
              <a:rPr lang="en-US" sz="27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will not prosper, but he who confesses and forsakes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7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them will find compassion.        </a:t>
            </a:r>
            <a:endParaRPr lang="en-US" sz="2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Corinthians 4: 5</a:t>
            </a:r>
            <a:r>
              <a:rPr lang="en-US" sz="2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7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7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Therefore do not go on passing judgment before the time, but wait until the Lord comes who will both bring to light the things hidden in the darkness and </a:t>
            </a:r>
            <a:r>
              <a:rPr lang="en-US" sz="27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disclose the motives of men's hearts;</a:t>
            </a:r>
            <a:r>
              <a:rPr lang="en-US" sz="2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then each man's praise will come to him from God. </a:t>
            </a:r>
            <a:endParaRPr lang="en-US" sz="2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5812E8DD-95E6-4A6F-A5F4-2A06D163F0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92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ABBE6A1-F9C1-4A8F-A91F-BF40BD64E9CD}"/>
              </a:ext>
            </a:extLst>
          </p:cNvPr>
          <p:cNvSpPr/>
          <p:nvPr/>
        </p:nvSpPr>
        <p:spPr>
          <a:xfrm>
            <a:off x="2362200" y="1428750"/>
            <a:ext cx="4572000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Proverbs 14: 12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 is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 way which seems right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to a man,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its end is the way of death.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>
            <a:extLst>
              <a:ext uri="{FF2B5EF4-FFF2-40B4-BE49-F238E27FC236}">
                <a16:creationId xmlns:a16="http://schemas.microsoft.com/office/drawing/2014/main" id="{F2CCD251-70DB-4F4F-86BF-912FCB4CC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213670C-5C07-456B-8595-3026B0CD593B}"/>
              </a:ext>
            </a:extLst>
          </p:cNvPr>
          <p:cNvSpPr/>
          <p:nvPr/>
        </p:nvSpPr>
        <p:spPr>
          <a:xfrm>
            <a:off x="1524000" y="1200150"/>
            <a:ext cx="6248400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Corinthians 4: 3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even if our gospel is veiled, it is veiled to those who are perishing,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in whose case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 god of this world has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blinded the minds of the unbelieving so that they might not see the light of the gospel of the glory of Christ, who is the image of God.    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A0F390F3-DD55-4913-A953-CD3FC1985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92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707A13-80A7-4B3B-B45F-F53E9DD3C668}"/>
              </a:ext>
            </a:extLst>
          </p:cNvPr>
          <p:cNvSpPr/>
          <p:nvPr/>
        </p:nvSpPr>
        <p:spPr>
          <a:xfrm>
            <a:off x="1676400" y="895350"/>
            <a:ext cx="5791200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Ephesians 2: 1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you were dead in your trespasses and sins,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in which you formerly walked according to the course of this world, according to the prince of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 power of the air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of the spirit that is now working in the sons of disobedience.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6B4891F2-E137-4122-B99F-1366FC97D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ABA5C81-E446-4D9E-BA3A-43577E42A337}"/>
              </a:ext>
            </a:extLst>
          </p:cNvPr>
          <p:cNvSpPr/>
          <p:nvPr/>
        </p:nvSpPr>
        <p:spPr>
          <a:xfrm>
            <a:off x="838200" y="511175"/>
            <a:ext cx="7848600" cy="40925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Ephesians 6: 10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Finally, be strong in the Lord and in the strength of His might.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11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Put on the full armor of God, so that you will be able to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stand firm against the schemes of the devil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12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our struggle is not against flesh and blood, but against the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rulers,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against the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powers,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against the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world forces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of this darkness, against the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spiritual forces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of wickedness in the heavenly places.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13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Therefore, take up the full armor of God, so that you will be able to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resist in the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evil day,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having done everything, to stand firm.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See the source image">
            <a:extLst>
              <a:ext uri="{FF2B5EF4-FFF2-40B4-BE49-F238E27FC236}">
                <a16:creationId xmlns:a16="http://schemas.microsoft.com/office/drawing/2014/main" id="{5ED28432-EB0A-45BA-9428-4C655EB97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9525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82EAD98-D416-4223-B63B-476F58D180BB}"/>
              </a:ext>
            </a:extLst>
          </p:cNvPr>
          <p:cNvSpPr/>
          <p:nvPr/>
        </p:nvSpPr>
        <p:spPr>
          <a:xfrm>
            <a:off x="723900" y="1276350"/>
            <a:ext cx="77724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i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Barriers Before the Gates #4 </a:t>
            </a:r>
          </a:p>
          <a:p>
            <a:pPr algn="ctr">
              <a:defRPr/>
            </a:pPr>
            <a:endParaRPr lang="en-US" sz="4800" b="1" i="1" dirty="0">
              <a:ln w="25400">
                <a:solidFill>
                  <a:srgbClr val="000000"/>
                </a:solidFill>
              </a:ln>
              <a:latin typeface="ArabBruD" panose="03060802060502020204" pitchFamily="66" charset="0"/>
              <a:ea typeface="SimSun" panose="02010600030101010101" pitchFamily="2" charset="-122"/>
            </a:endParaRPr>
          </a:p>
          <a:p>
            <a:pPr algn="ctr">
              <a:defRPr/>
            </a:pPr>
            <a:r>
              <a:rPr lang="en-US" sz="4800" b="1" i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Dealing With Our Secret Sins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BCFB7A39-D6DC-4B3C-958F-766B8D4D2C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11113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E9C425C-5EB1-4D3A-A998-E9C8567A825D}"/>
              </a:ext>
            </a:extLst>
          </p:cNvPr>
          <p:cNvSpPr/>
          <p:nvPr/>
        </p:nvSpPr>
        <p:spPr>
          <a:xfrm>
            <a:off x="1600200" y="1504950"/>
            <a:ext cx="5334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8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IV</a:t>
            </a: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How do we deal with </a:t>
            </a: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  secret sins. 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>
            <a:extLst>
              <a:ext uri="{FF2B5EF4-FFF2-40B4-BE49-F238E27FC236}">
                <a16:creationId xmlns:a16="http://schemas.microsoft.com/office/drawing/2014/main" id="{CC53D966-3779-457A-9F90-A07EB5387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92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A55EFAF-4981-4F32-8AFA-F6F7AA091E4F}"/>
              </a:ext>
            </a:extLst>
          </p:cNvPr>
          <p:cNvSpPr/>
          <p:nvPr/>
        </p:nvSpPr>
        <p:spPr>
          <a:xfrm>
            <a:off x="1371600" y="996950"/>
            <a:ext cx="6705600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5: 22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I say to you that everyone who is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angry with his brother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shall be guilty before the court; and whoever says to his brother, ' You good-for-nothing,' shall be guilty before the supreme court; and whoever says, 'You fool,' shall be guilty enough to go into the fiery hell.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130858B6-6558-4116-8DC8-79837C834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92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C950271-8FDA-42C8-9418-EDD51DDCEAE4}"/>
              </a:ext>
            </a:extLst>
          </p:cNvPr>
          <p:cNvSpPr/>
          <p:nvPr/>
        </p:nvSpPr>
        <p:spPr>
          <a:xfrm>
            <a:off x="1295400" y="819150"/>
            <a:ext cx="6553200" cy="2954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Corinthians 9: 27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Therefore I run in such a way, as not without aim; I box in such a way, as not beating the air;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27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but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 discipline my body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make it my slave, so that, after I have preached to others, I myself will not be disqualified.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:a16="http://schemas.microsoft.com/office/drawing/2014/main" id="{A55135E3-AFFC-4507-B2F0-F8BC49596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6765603-4EB0-4DD9-937F-EEDFFCB5F7B5}"/>
              </a:ext>
            </a:extLst>
          </p:cNvPr>
          <p:cNvSpPr/>
          <p:nvPr/>
        </p:nvSpPr>
        <p:spPr>
          <a:xfrm>
            <a:off x="1828800" y="1047750"/>
            <a:ext cx="5486400" cy="2678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Corinthians 10: 5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We are destroying speculations and every lofty thing raised up against the knowledge of God, and we are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taking every thought captive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to the obedience of Christ,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id="{E818600D-820D-4B9A-8EF1-959FC58D0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A823E41-643C-4EC6-907E-66A106781F1E}"/>
              </a:ext>
            </a:extLst>
          </p:cNvPr>
          <p:cNvSpPr/>
          <p:nvPr/>
        </p:nvSpPr>
        <p:spPr>
          <a:xfrm>
            <a:off x="1219200" y="665163"/>
            <a:ext cx="6705600" cy="37846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Jeremiah 17: 9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heart is more deceitful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than all else and is desperately wicked; who can understand it?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Proverbs 23: 7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as he thinks within himself,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so he is.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Romans 3: 10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u="sng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as it is written</a:t>
            </a:r>
            <a:r>
              <a:rPr lang="en-US" sz="28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 is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none righteous,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not even one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;”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>
            <a:extLst>
              <a:ext uri="{FF2B5EF4-FFF2-40B4-BE49-F238E27FC236}">
                <a16:creationId xmlns:a16="http://schemas.microsoft.com/office/drawing/2014/main" id="{CCFACE90-8E55-437A-8795-561A9AF62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97EDEE4-ABE9-4DC6-802B-CE86C6DA6C58}"/>
              </a:ext>
            </a:extLst>
          </p:cNvPr>
          <p:cNvSpPr/>
          <p:nvPr/>
        </p:nvSpPr>
        <p:spPr>
          <a:xfrm>
            <a:off x="1485900" y="1200150"/>
            <a:ext cx="6172200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James 5: 16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Therefore,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confess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your sins to one another, and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pray for one another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so that you may be healed. The effective prayer of a righteous man can accomplish much.         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D51D7F75-5F91-4643-A6AB-DB6319411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F47EC67-C981-42B6-A621-064939B8F793}"/>
              </a:ext>
            </a:extLst>
          </p:cNvPr>
          <p:cNvSpPr/>
          <p:nvPr/>
        </p:nvSpPr>
        <p:spPr>
          <a:xfrm>
            <a:off x="1371600" y="1047750"/>
            <a:ext cx="6400800" cy="2678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 19: 12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Who can discern his errors?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Acquit me of hidden faults.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3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Also keep back Your servant from presumptuous sins;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Let them not rule over me; Then I will be blameless,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I shall be acquitted of great transgression.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>
            <a:extLst>
              <a:ext uri="{FF2B5EF4-FFF2-40B4-BE49-F238E27FC236}">
                <a16:creationId xmlns:a16="http://schemas.microsoft.com/office/drawing/2014/main" id="{B7EFB187-688E-413F-BCE0-509EA7E69A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517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4EA93E6-8E5A-48AE-9BA6-94361C63890C}"/>
              </a:ext>
            </a:extLst>
          </p:cNvPr>
          <p:cNvSpPr/>
          <p:nvPr/>
        </p:nvSpPr>
        <p:spPr>
          <a:xfrm>
            <a:off x="1638300" y="1352550"/>
            <a:ext cx="5867400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 90: 8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0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You have placed our iniquities before You,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Our secret sins</a:t>
            </a:r>
            <a:r>
              <a:rPr lang="en-US" sz="3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in the light of Your presence. </a:t>
            </a:r>
            <a:endParaRPr lang="en-US" sz="3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C7A2FF59-F7F0-4E7F-9FAA-56BD59070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92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>
            <a:extLst>
              <a:ext uri="{FF2B5EF4-FFF2-40B4-BE49-F238E27FC236}">
                <a16:creationId xmlns:a16="http://schemas.microsoft.com/office/drawing/2014/main" id="{6234582A-3E65-4BDB-8F1B-9260A9C0C7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44001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115EAA0-5E1F-4FAD-901A-EBE40BF61495}"/>
              </a:ext>
            </a:extLst>
          </p:cNvPr>
          <p:cNvSpPr/>
          <p:nvPr/>
        </p:nvSpPr>
        <p:spPr>
          <a:xfrm>
            <a:off x="1371600" y="285750"/>
            <a:ext cx="7162800" cy="4340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Lesson Progression :</a:t>
            </a:r>
            <a:endParaRPr lang="en-US" sz="4000" b="1" dirty="0">
              <a:solidFill>
                <a:schemeClr val="bg1">
                  <a:lumMod val="10000"/>
                </a:schemeClr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4000" dirty="0"/>
              <a:t> 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1. </a:t>
            </a: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   An unforgiving heart</a:t>
            </a:r>
          </a:p>
          <a:p>
            <a:pPr>
              <a:lnSpc>
                <a:spcPct val="150000"/>
              </a:lnSpc>
              <a:defRPr/>
            </a:pP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2.</a:t>
            </a: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   The need to confess our sins</a:t>
            </a:r>
          </a:p>
          <a:p>
            <a:pPr>
              <a:lnSpc>
                <a:spcPct val="150000"/>
              </a:lnSpc>
              <a:defRPr/>
            </a:pP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  3.</a:t>
            </a: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	The active rejection of sin</a:t>
            </a:r>
          </a:p>
          <a:p>
            <a:pPr>
              <a:lnSpc>
                <a:spcPct val="150000"/>
              </a:lnSpc>
              <a:defRPr/>
            </a:pP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4.</a:t>
            </a: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	Dealing with secret sins</a:t>
            </a:r>
            <a:endParaRPr lang="en-US" sz="3200" b="1" dirty="0">
              <a:solidFill>
                <a:schemeClr val="bg2">
                  <a:lumMod val="50000"/>
                </a:schemeClr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>
            <a:extLst>
              <a:ext uri="{FF2B5EF4-FFF2-40B4-BE49-F238E27FC236}">
                <a16:creationId xmlns:a16="http://schemas.microsoft.com/office/drawing/2014/main" id="{98671F5B-5FF2-4DF8-BF00-5CE0A018E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-6032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FA1F7FA-4D42-4908-9D76-56D42166127A}"/>
              </a:ext>
            </a:extLst>
          </p:cNvPr>
          <p:cNvSpPr/>
          <p:nvPr/>
        </p:nvSpPr>
        <p:spPr>
          <a:xfrm>
            <a:off x="990600" y="285750"/>
            <a:ext cx="7162800" cy="42783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Organization of the psalms :</a:t>
            </a:r>
          </a:p>
          <a:p>
            <a:pPr>
              <a:defRPr/>
            </a:pPr>
            <a:r>
              <a:rPr lang="en-US" sz="4000" dirty="0"/>
              <a:t> 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1. </a:t>
            </a: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  Book  #1  … ( 1 – 41 )</a:t>
            </a:r>
          </a:p>
          <a:p>
            <a:pPr>
              <a:defRPr/>
            </a:pPr>
            <a:endParaRPr lang="en-US" sz="8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2.</a:t>
            </a: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   Book  #2  … ( 42 – 72 )</a:t>
            </a:r>
          </a:p>
          <a:p>
            <a:pPr>
              <a:defRPr/>
            </a:pPr>
            <a:endParaRPr lang="en-US" sz="8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  3.</a:t>
            </a: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	Book  #3  … ( 73 – 89 )</a:t>
            </a:r>
          </a:p>
          <a:p>
            <a:pPr>
              <a:defRPr/>
            </a:pPr>
            <a:endParaRPr lang="en-US" sz="8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4.</a:t>
            </a: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	Book  #4  … ( 90 – 106 )</a:t>
            </a:r>
          </a:p>
          <a:p>
            <a:pPr>
              <a:defRPr/>
            </a:pPr>
            <a:endParaRPr lang="en-US" sz="8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5.</a:t>
            </a: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	Book  #5  … ( 107 – 150 )</a:t>
            </a:r>
          </a:p>
        </p:txBody>
      </p:sp>
      <p:pic>
        <p:nvPicPr>
          <p:cNvPr id="5124" name="Picture 5" descr="See the source image">
            <a:extLst>
              <a:ext uri="{FF2B5EF4-FFF2-40B4-BE49-F238E27FC236}">
                <a16:creationId xmlns:a16="http://schemas.microsoft.com/office/drawing/2014/main" id="{FA9C6307-1D73-47DD-9A5C-2E015F003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19075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>
            <a:extLst>
              <a:ext uri="{FF2B5EF4-FFF2-40B4-BE49-F238E27FC236}">
                <a16:creationId xmlns:a16="http://schemas.microsoft.com/office/drawing/2014/main" id="{12CADEA4-97B4-46E0-B5EE-F8A6B7F040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DEFACAE-20A7-4ACD-94FC-7000C0C917AC}"/>
              </a:ext>
            </a:extLst>
          </p:cNvPr>
          <p:cNvSpPr/>
          <p:nvPr/>
        </p:nvSpPr>
        <p:spPr>
          <a:xfrm>
            <a:off x="990600" y="742950"/>
            <a:ext cx="7162800" cy="34464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Lesson Plan :</a:t>
            </a:r>
          </a:p>
          <a:p>
            <a:pPr>
              <a:defRPr/>
            </a:pPr>
            <a:r>
              <a:rPr lang="en-US" sz="3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</a:rPr>
              <a:t>1. Everyone deals with secret sins.</a:t>
            </a:r>
          </a:p>
          <a:p>
            <a:pPr>
              <a:defRPr/>
            </a:pPr>
            <a:endParaRPr lang="en-US" sz="600" dirty="0">
              <a:solidFill>
                <a:schemeClr val="bg1">
                  <a:lumMod val="10000"/>
                </a:schemeClr>
              </a:solidFill>
            </a:endParaRPr>
          </a:p>
          <a:p>
            <a:pPr>
              <a:defRPr/>
            </a:pPr>
            <a:r>
              <a:rPr lang="en-US" sz="3200" b="1" dirty="0">
                <a:solidFill>
                  <a:schemeClr val="bg1">
                    <a:lumMod val="10000"/>
                  </a:schemeClr>
                </a:solidFill>
              </a:rPr>
              <a:t> 2. No one can hide sins from God</a:t>
            </a:r>
            <a:endParaRPr lang="en-US" sz="600" b="1" dirty="0">
              <a:solidFill>
                <a:schemeClr val="bg1">
                  <a:lumMod val="10000"/>
                </a:schemeClr>
              </a:solidFill>
            </a:endParaRPr>
          </a:p>
          <a:p>
            <a:pPr>
              <a:defRPr/>
            </a:pPr>
            <a:r>
              <a:rPr lang="en-US" sz="600" dirty="0">
                <a:solidFill>
                  <a:schemeClr val="bg1">
                    <a:lumMod val="10000"/>
                  </a:schemeClr>
                </a:solidFill>
              </a:rPr>
              <a:t> </a:t>
            </a:r>
          </a:p>
          <a:p>
            <a:pPr>
              <a:defRPr/>
            </a:pPr>
            <a:r>
              <a:rPr lang="en-US" sz="3200" b="1" dirty="0">
                <a:solidFill>
                  <a:schemeClr val="bg1">
                    <a:lumMod val="10000"/>
                  </a:schemeClr>
                </a:solidFill>
              </a:rPr>
              <a:t> 3.</a:t>
            </a:r>
            <a:r>
              <a:rPr lang="en-US" sz="3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</a:rPr>
              <a:t>Why try to hide sins</a:t>
            </a:r>
          </a:p>
          <a:p>
            <a:pPr>
              <a:defRPr/>
            </a:pPr>
            <a:r>
              <a:rPr lang="en-US" sz="6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endParaRPr lang="en-US" sz="600" dirty="0">
              <a:solidFill>
                <a:schemeClr val="bg1">
                  <a:lumMod val="10000"/>
                </a:schemeClr>
              </a:solidFill>
            </a:endParaRPr>
          </a:p>
          <a:p>
            <a:pPr>
              <a:defRPr/>
            </a:pPr>
            <a:r>
              <a:rPr lang="en-US" sz="3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</a:rPr>
              <a:t>4.</a:t>
            </a:r>
            <a:r>
              <a:rPr lang="en-US" sz="3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</a:rPr>
              <a:t>How to deal with secret sins</a:t>
            </a:r>
            <a:endParaRPr lang="en-US" sz="3200" b="1" dirty="0">
              <a:solidFill>
                <a:schemeClr val="bg1">
                  <a:lumMod val="10000"/>
                </a:schemeClr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>
            <a:extLst>
              <a:ext uri="{FF2B5EF4-FFF2-40B4-BE49-F238E27FC236}">
                <a16:creationId xmlns:a16="http://schemas.microsoft.com/office/drawing/2014/main" id="{9575D9A0-9F8C-4FC3-A2E4-7ECFE1235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154B598-C14E-4E6A-A237-D63F72BFF1B7}"/>
              </a:ext>
            </a:extLst>
          </p:cNvPr>
          <p:cNvSpPr/>
          <p:nvPr/>
        </p:nvSpPr>
        <p:spPr>
          <a:xfrm>
            <a:off x="1219200" y="1733550"/>
            <a:ext cx="67056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8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.  Every person deals with </a:t>
            </a:r>
            <a:endParaRPr lang="en-US" sz="4000" b="1" dirty="0">
              <a:ln w="25400">
                <a:solidFill>
                  <a:srgbClr val="000000"/>
                </a:solidFill>
              </a:ln>
              <a:latin typeface="ArabBruD" panose="03060802060502020204" pitchFamily="66" charset="0"/>
              <a:ea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secret sins.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>
            <a:extLst>
              <a:ext uri="{FF2B5EF4-FFF2-40B4-BE49-F238E27FC236}">
                <a16:creationId xmlns:a16="http://schemas.microsoft.com/office/drawing/2014/main" id="{3C65BCAD-C8B0-4E0C-86B7-8A46E74F2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44001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17888AD-8DC0-4052-A57C-E34CDA414697}"/>
              </a:ext>
            </a:extLst>
          </p:cNvPr>
          <p:cNvSpPr/>
          <p:nvPr/>
        </p:nvSpPr>
        <p:spPr>
          <a:xfrm>
            <a:off x="2265363" y="815975"/>
            <a:ext cx="4572000" cy="35401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 90: 8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You have placed our iniquities before You,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Our secret sins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in the light of Your presence.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 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 19: 12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Who can discern his errors?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Acquit me of hidden faults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>
            <a:extLst>
              <a:ext uri="{FF2B5EF4-FFF2-40B4-BE49-F238E27FC236}">
                <a16:creationId xmlns:a16="http://schemas.microsoft.com/office/drawing/2014/main" id="{3E29F997-667B-4191-B5EA-C7CA6B4647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B8B7CC0-DA7D-4827-9F72-6622935273B3}"/>
              </a:ext>
            </a:extLst>
          </p:cNvPr>
          <p:cNvSpPr/>
          <p:nvPr/>
        </p:nvSpPr>
        <p:spPr>
          <a:xfrm>
            <a:off x="1752600" y="971550"/>
            <a:ext cx="5519738" cy="1323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By nature people attempt </a:t>
            </a:r>
          </a:p>
          <a:p>
            <a:pPr algn="ctr">
              <a:defRPr/>
            </a:pP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to hide their sins. </a:t>
            </a:r>
            <a:endParaRPr lang="en-US" sz="4000" dirty="0">
              <a:solidFill>
                <a:schemeClr val="bg1">
                  <a:lumMod val="10000"/>
                </a:schemeClr>
              </a:solidFill>
              <a:latin typeface="ArabBruD" panose="03060802060502020204" pitchFamily="66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392795-48EA-4529-8F6F-432E195FEB75}"/>
              </a:ext>
            </a:extLst>
          </p:cNvPr>
          <p:cNvSpPr/>
          <p:nvPr/>
        </p:nvSpPr>
        <p:spPr>
          <a:xfrm>
            <a:off x="3783013" y="2465388"/>
            <a:ext cx="1577975" cy="19383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3B1F0D"/>
                </a:solidFill>
                <a:latin typeface="+mn-lt"/>
                <a:ea typeface="Times New Roman" panose="02020603050405020304" pitchFamily="18" charset="0"/>
              </a:rPr>
              <a:t>Cain</a:t>
            </a:r>
          </a:p>
          <a:p>
            <a:pPr>
              <a:defRPr/>
            </a:pPr>
            <a:r>
              <a:rPr lang="en-US" sz="4000" b="1" dirty="0">
                <a:solidFill>
                  <a:srgbClr val="3B1F0D"/>
                </a:solidFill>
                <a:latin typeface="+mn-lt"/>
              </a:rPr>
              <a:t>Moses</a:t>
            </a:r>
          </a:p>
          <a:p>
            <a:pPr>
              <a:defRPr/>
            </a:pPr>
            <a:r>
              <a:rPr lang="en-US" sz="4000" b="1" dirty="0">
                <a:solidFill>
                  <a:srgbClr val="3B1F0D"/>
                </a:solidFill>
                <a:latin typeface="+mn-lt"/>
              </a:rPr>
              <a:t>David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>
            <a:extLst>
              <a:ext uri="{FF2B5EF4-FFF2-40B4-BE49-F238E27FC236}">
                <a16:creationId xmlns:a16="http://schemas.microsoft.com/office/drawing/2014/main" id="{17DAEFD7-062B-4D5A-9B67-EBA024491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057E89A-2C1E-4161-8F1C-96DA10EF4AD9}"/>
              </a:ext>
            </a:extLst>
          </p:cNvPr>
          <p:cNvSpPr/>
          <p:nvPr/>
        </p:nvSpPr>
        <p:spPr>
          <a:xfrm>
            <a:off x="1219200" y="1657350"/>
            <a:ext cx="67056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8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No one can hide anything </a:t>
            </a: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from God.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AFFFAF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7650</TotalTime>
  <Words>1135</Words>
  <Application>Microsoft Office PowerPoint</Application>
  <PresentationFormat>On-screen Show (16:9)</PresentationFormat>
  <Paragraphs>93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Times New Roman</vt:lpstr>
      <vt:lpstr>ArabBruD</vt:lpstr>
      <vt:lpstr>Arial Narrow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Wayne</dc:creator>
  <cp:lastModifiedBy>Larry Miles</cp:lastModifiedBy>
  <cp:revision>573</cp:revision>
  <dcterms:created xsi:type="dcterms:W3CDTF">2013-07-27T15:59:10Z</dcterms:created>
  <dcterms:modified xsi:type="dcterms:W3CDTF">2021-08-03T11:56:12Z</dcterms:modified>
</cp:coreProperties>
</file>