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55" r:id="rId2"/>
    <p:sldId id="658" r:id="rId3"/>
    <p:sldId id="692" r:id="rId4"/>
    <p:sldId id="744" r:id="rId5"/>
    <p:sldId id="745" r:id="rId6"/>
    <p:sldId id="693" r:id="rId7"/>
    <p:sldId id="742" r:id="rId8"/>
    <p:sldId id="748" r:id="rId9"/>
    <p:sldId id="747" r:id="rId10"/>
    <p:sldId id="746" r:id="rId11"/>
    <p:sldId id="741" r:id="rId12"/>
    <p:sldId id="740" r:id="rId13"/>
    <p:sldId id="749" r:id="rId14"/>
    <p:sldId id="739" r:id="rId15"/>
    <p:sldId id="751" r:id="rId16"/>
    <p:sldId id="752" r:id="rId17"/>
    <p:sldId id="753" r:id="rId18"/>
    <p:sldId id="756" r:id="rId19"/>
    <p:sldId id="761" r:id="rId20"/>
    <p:sldId id="757" r:id="rId21"/>
    <p:sldId id="758" r:id="rId22"/>
    <p:sldId id="759" r:id="rId23"/>
    <p:sldId id="755" r:id="rId24"/>
    <p:sldId id="760" r:id="rId25"/>
    <p:sldId id="762" r:id="rId26"/>
    <p:sldId id="767" r:id="rId27"/>
    <p:sldId id="754" r:id="rId28"/>
    <p:sldId id="763" r:id="rId29"/>
    <p:sldId id="764" r:id="rId30"/>
    <p:sldId id="765" r:id="rId31"/>
    <p:sldId id="706" r:id="rId32"/>
    <p:sldId id="750" r:id="rId33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403" autoAdjust="0"/>
    <p:restoredTop sz="94660"/>
  </p:normalViewPr>
  <p:slideViewPr>
    <p:cSldViewPr>
      <p:cViewPr varScale="1">
        <p:scale>
          <a:sx n="116" d="100"/>
          <a:sy n="116" d="100"/>
        </p:scale>
        <p:origin x="36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A11EB-C3D5-244F-8DCA-2B1DC6757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8FD4B-0A98-3F45-8F58-0E00842CEC27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3221E-22B8-3E41-AFFC-02F04A708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A800-BEBF-0F41-AACC-47AC6052F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1DF7B-AA69-4D44-BCB2-A0B7E093B6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134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9FBAE-034E-714E-B1E8-E75AC210F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8F1E-95D6-284A-89C5-7073A8058BEF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97F87-9A18-0F4A-AC58-379024AA1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DDFED-1B0E-D043-8638-3B138C73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C20FE-9295-E943-9C34-4AAC594A3A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374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23B43-612D-D44D-9FDB-4977A3E5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20F33-CBE7-E842-B449-C89CFF75BB75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E961F-9317-AC45-80F3-B9E145395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0968E-6BF8-9941-9FB0-057BAF05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896F4-C717-F34F-8171-6143C202E2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652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C4A66-0EED-E147-8457-710477B65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A78C-5DAE-E249-B2AC-2A28CD3EF567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1152A-8C22-0545-B593-EB5483DD1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35E55-07D4-F84D-AB4E-E62DE145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969A-B20C-3445-B6E2-2137AB3851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50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52E64-6B46-9F4A-A43C-87A3EAE5C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69F86-C424-F048-B463-19880475EC09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0A176-AC2B-3647-93C1-963CB8F3F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44445-B176-9E4F-BBA2-2D1E1AFF4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62A4F-E02B-3749-9B7D-AD0C17653C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87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F9382A2-967C-3745-ACA2-8282F0F0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22E34-A263-D347-ADC5-528F6A81447D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DE95EF-B970-8343-8672-84E6F33BD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50A27D-5377-CF43-AB99-4B6623316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6E401-5E5A-D34A-AEAF-2C5ABA1592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6940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CD4C7E2-D30F-884B-B303-8104F5F5B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CD0A4-27C3-BB41-99BB-4194CF957049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37B746F-638A-CA4D-AC1F-0A7398015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19DA11-70E8-AC4C-A65A-04E6505F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87554-A3BE-F94C-B4D0-6172CE59C1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595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1BF14E2-B5C2-5447-8D40-15A41C52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2808-8CF8-F94D-8887-00B43E6ACA6E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F6AE06A-39E2-6746-AD98-52E121557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4D0831-1D89-374A-8C27-C4CB01298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7E3C0-BBB0-A64F-A153-CA4FAC735F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58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6626926-02EB-E24B-8343-9F6C8A2C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22056-7B4A-604C-8F50-C7BEB86A7727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193879-5E5D-AB4C-8945-DAD42FC53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6F1328-A714-F545-A9C3-D79E4A8A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A5D1E-5247-484C-8F79-515D36134A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66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CB73E66-5398-594A-AEBD-9D9A5AA0C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2E651-9245-AA45-8B6B-49DEF8DF1C5A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A29AA3-10AD-A240-B316-A4891B0E4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579087-E85B-CA42-8251-11B627742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FCC65-3A5E-884D-8199-788D19C8B4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67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761387-CD28-3344-B9A5-87CEC3972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F8F65-69ED-7748-81CA-3FE605A2058D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6C7059-CEFC-7349-8580-AC918CFC8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184B40-360E-034E-9666-C53B3DC34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F0786-70B1-8E40-835C-BFE7CBC13C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825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78565AA-A40C-AB4A-952C-32EC155D39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E9F82B4-C33C-6E4D-B64A-6618DA175B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F299E-3187-2F4F-9820-9994894BB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CC3C2E-448D-DC48-A532-0024872B257C}" type="datetimeFigureOut">
              <a:rPr lang="en-US"/>
              <a:pPr>
                <a:defRPr/>
              </a:pPr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0E848-A0F5-3343-8E7E-F2706A0DD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9FB3D-5A9B-9F41-AA58-E9DA6F0FB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A65E502-3AD0-5B4B-9B3C-1575E57A68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See the source image">
            <a:extLst>
              <a:ext uri="{FF2B5EF4-FFF2-40B4-BE49-F238E27FC236}">
                <a16:creationId xmlns:a16="http://schemas.microsoft.com/office/drawing/2014/main" id="{42F3D107-FB4C-234B-A4F7-D571179F7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E2E33F-D8C4-7242-BF8B-C9BA44CEF1EC}"/>
              </a:ext>
            </a:extLst>
          </p:cNvPr>
          <p:cNvSpPr/>
          <p:nvPr/>
        </p:nvSpPr>
        <p:spPr>
          <a:xfrm>
            <a:off x="1143000" y="590550"/>
            <a:ext cx="5638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25400">
                  <a:solidFill>
                    <a:srgbClr val="0000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25400">
                <a:solidFill>
                  <a:srgbClr val="0000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1050C4B3-4EEF-804C-9E3C-2D57F97E1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69A135F-B3E6-3045-B2D7-99B0DF10C85F}"/>
              </a:ext>
            </a:extLst>
          </p:cNvPr>
          <p:cNvSpPr/>
          <p:nvPr/>
        </p:nvSpPr>
        <p:spPr>
          <a:xfrm>
            <a:off x="2286000" y="1047750"/>
            <a:ext cx="4800600" cy="2400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Ezekiel 18: 32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“For I have no pleasure in the death of anyone who dies,"  declares the Lord God. </a:t>
            </a:r>
            <a:r>
              <a:rPr lang="en-US" sz="30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"Therefore, repent and live."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E9E37152-615E-A84C-8571-EB9711538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B5D4B1-DA31-804E-8A1E-A694DFFC5EA0}"/>
              </a:ext>
            </a:extLst>
          </p:cNvPr>
          <p:cNvSpPr/>
          <p:nvPr/>
        </p:nvSpPr>
        <p:spPr>
          <a:xfrm>
            <a:off x="1524000" y="782638"/>
            <a:ext cx="6096000" cy="35385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3: 2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en-US" sz="2800" b="1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Repent,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the kingdom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of heaven is at hand.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4: 17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en-US" sz="2800" b="1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Repent,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the kingdom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                             of heaven is at hand.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6: 12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They went out and preached that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men should repent.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179C1D1B-868F-894B-B66F-52E74ED42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176F3F0-37E9-2F43-9B9E-7C0B1FF1D95F}"/>
              </a:ext>
            </a:extLst>
          </p:cNvPr>
          <p:cNvSpPr/>
          <p:nvPr/>
        </p:nvSpPr>
        <p:spPr>
          <a:xfrm>
            <a:off x="1409700" y="511175"/>
            <a:ext cx="63246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17: 30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having overlooked the times of ignorance, God is now declaring to men that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people everywhere should repent,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Samuel 8: 7</a:t>
            </a:r>
            <a:r>
              <a:rPr lang="en-US" sz="3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Lord said to Samuel, …, for they have not rejected you, but they have </a:t>
            </a:r>
            <a:r>
              <a:rPr lang="en-US" sz="30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rejected Me from being king over them.  </a:t>
            </a:r>
            <a:endParaRPr lang="en-US" sz="3000" u="sng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C1C70567-C7F3-2547-A64A-AB75A8D72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0384EA-F743-2B4A-9D8F-DF903A139C24}"/>
              </a:ext>
            </a:extLst>
          </p:cNvPr>
          <p:cNvSpPr/>
          <p:nvPr/>
        </p:nvSpPr>
        <p:spPr>
          <a:xfrm>
            <a:off x="1371600" y="1428750"/>
            <a:ext cx="6705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Repentance continues to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be part of God’s plan of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salvation.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DB0F0C17-1141-2F4A-BA11-58F63B5D3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A3D20C-68E6-004E-A973-B87ECC5862B0}"/>
              </a:ext>
            </a:extLst>
          </p:cNvPr>
          <p:cNvSpPr/>
          <p:nvPr/>
        </p:nvSpPr>
        <p:spPr>
          <a:xfrm>
            <a:off x="1524000" y="1276350"/>
            <a:ext cx="64770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 6: 1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leaving the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elementary teaching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about the Christ, let us press on to maturity, not laying again a foundation of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repentance from dead works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of faith toward God,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D54A26F4-716E-D14D-A534-3A4E428A6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4F35DA-5663-544E-9A35-217C5D87DA1A}"/>
              </a:ext>
            </a:extLst>
          </p:cNvPr>
          <p:cNvSpPr/>
          <p:nvPr/>
        </p:nvSpPr>
        <p:spPr>
          <a:xfrm>
            <a:off x="1752600" y="1123950"/>
            <a:ext cx="59436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2: 38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“Brethren, what shall we do?"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38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Peter said to them, " </a:t>
            </a:r>
            <a:r>
              <a:rPr lang="en-US" sz="28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Repent,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each of you be baptized in the name of Jesus Christ for the forgiveness of your sins; and you will receive the gift of the Holy Spirit.      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CF9E5D52-447A-7D48-8DFD-ACACF0283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9F872E-60E2-A442-A3E0-68476AE282EC}"/>
              </a:ext>
            </a:extLst>
          </p:cNvPr>
          <p:cNvSpPr/>
          <p:nvPr/>
        </p:nvSpPr>
        <p:spPr>
          <a:xfrm>
            <a:off x="1752600" y="1123950"/>
            <a:ext cx="60960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3: 19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Therefore repent and return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that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your sins may be wiped away,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order that times of refreshing may come from the presence of the Lord;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that He may send Jesus, the Christ appointed for you,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F81ECA44-A23F-984E-971D-E5438F07F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BDC6A2-E610-5D41-8580-1312D344CD27}"/>
              </a:ext>
            </a:extLst>
          </p:cNvPr>
          <p:cNvSpPr/>
          <p:nvPr/>
        </p:nvSpPr>
        <p:spPr>
          <a:xfrm>
            <a:off x="1905000" y="1123950"/>
            <a:ext cx="55626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11: 18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they heard this, they quieted down and glorified God, saying, "Well then, God has granted to the Gentiles also the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repentance that leads to life."    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451E212A-3183-564C-BA16-6C3BB43F6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2A68B6C-1DFE-8B49-BDF3-EE642AE0527F}"/>
              </a:ext>
            </a:extLst>
          </p:cNvPr>
          <p:cNvSpPr/>
          <p:nvPr/>
        </p:nvSpPr>
        <p:spPr>
          <a:xfrm>
            <a:off x="1828800" y="590550"/>
            <a:ext cx="58674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7: 10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sorrow that is according to the will of God   produces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repentance without regret,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leading to salvation, but the sorrow of the world produces death.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108FE8-B016-0743-8641-E2F16312C47A}"/>
              </a:ext>
            </a:extLst>
          </p:cNvPr>
          <p:cNvSpPr/>
          <p:nvPr/>
        </p:nvSpPr>
        <p:spPr>
          <a:xfrm>
            <a:off x="1905000" y="3328988"/>
            <a:ext cx="5334000" cy="1322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will save one  </a:t>
            </a:r>
            <a:r>
              <a:rPr lang="en-US" sz="4000" b="1" dirty="0">
                <a:solidFill>
                  <a:srgbClr val="5013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FROM</a:t>
            </a:r>
            <a:r>
              <a:rPr lang="en-US" sz="4000" b="1" dirty="0">
                <a:solidFill>
                  <a:srgbClr val="00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sin, but not  </a:t>
            </a:r>
            <a:r>
              <a:rPr lang="en-US" sz="4000" b="1" dirty="0">
                <a:solidFill>
                  <a:srgbClr val="5013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IN</a:t>
            </a:r>
            <a:r>
              <a:rPr lang="en-US" sz="4000" b="1" dirty="0">
                <a:solidFill>
                  <a:srgbClr val="00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sin.</a:t>
            </a:r>
            <a:endParaRPr lang="en-US" sz="4000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3943DDA8-0D6A-384A-95EC-333CBF0FD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15AB01-D2E1-BE45-AC59-C02978F5DD8D}"/>
              </a:ext>
            </a:extLst>
          </p:cNvPr>
          <p:cNvSpPr/>
          <p:nvPr/>
        </p:nvSpPr>
        <p:spPr>
          <a:xfrm>
            <a:off x="1333500" y="1352550"/>
            <a:ext cx="6477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en-US" sz="4000" b="1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Ignoring God’s Command</a:t>
            </a:r>
          </a:p>
          <a:p>
            <a:pPr>
              <a:defRPr/>
            </a:pP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to repent bears eternal    </a:t>
            </a:r>
          </a:p>
          <a:p>
            <a:pPr>
              <a:defRPr/>
            </a:pP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consequences.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ee the source image">
            <a:extLst>
              <a:ext uri="{FF2B5EF4-FFF2-40B4-BE49-F238E27FC236}">
                <a16:creationId xmlns:a16="http://schemas.microsoft.com/office/drawing/2014/main" id="{8F3B79E4-8DD7-7348-8A09-34EDDEE51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6A886C-5B54-0A47-9FD8-BF559028BAE1}"/>
              </a:ext>
            </a:extLst>
          </p:cNvPr>
          <p:cNvSpPr/>
          <p:nvPr/>
        </p:nvSpPr>
        <p:spPr>
          <a:xfrm>
            <a:off x="723900" y="1276350"/>
            <a:ext cx="77724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Barriers Before the Gates #3 </a:t>
            </a:r>
          </a:p>
          <a:p>
            <a:pPr algn="ctr">
              <a:defRPr/>
            </a:pPr>
            <a:endParaRPr lang="en-US" sz="4800" b="1" i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Active Rejection of Sin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F7179A24-2059-6544-8CA9-8800AD47D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FC70C0-C319-4145-9A1A-BDBDC9B132E0}"/>
              </a:ext>
            </a:extLst>
          </p:cNvPr>
          <p:cNvSpPr/>
          <p:nvPr/>
        </p:nvSpPr>
        <p:spPr>
          <a:xfrm>
            <a:off x="1219200" y="666750"/>
            <a:ext cx="67056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17:30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having overlooked the times of ignorance, God is now declaring to men that </a:t>
            </a:r>
            <a:r>
              <a:rPr lang="en-US" sz="2800" b="1" u="dbl" dirty="0">
                <a:solidFill>
                  <a:srgbClr val="50005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all people everywhere should repent,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31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because He has fixed a day in which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will judge the world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righteousness through a Man whom He has appointed, having furnished proof to all men by raising Him from the dead."    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CF29AF64-A696-D440-8E0E-0946D66B4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4EE335-C9BE-144F-B922-E4D5CE7CBC86}"/>
              </a:ext>
            </a:extLst>
          </p:cNvPr>
          <p:cNvSpPr/>
          <p:nvPr/>
        </p:nvSpPr>
        <p:spPr>
          <a:xfrm>
            <a:off x="1066800" y="573088"/>
            <a:ext cx="7239000" cy="3968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2: 4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Or do you think lightly of the riches of His kindness and tolerance and patience, not knowing that </a:t>
            </a:r>
            <a:r>
              <a:rPr lang="en-US" sz="28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kindness of God leads you to repentance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?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5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because of your stubbornness and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unrepentant heart you are storing up wrath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yourself in the day of wrath and revelation of the righteous judgment of God, 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 will render to each person </a:t>
            </a:r>
            <a:r>
              <a:rPr lang="en-US" sz="2800" b="1" u="sng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according to his deeds: </a:t>
            </a:r>
            <a:endParaRPr lang="en-US" sz="2800" u="sng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28E35FF5-AB98-6846-9DC4-389BF940D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EF1D509-8A8F-2941-A751-A0FE940D6138}"/>
              </a:ext>
            </a:extLst>
          </p:cNvPr>
          <p:cNvSpPr/>
          <p:nvPr/>
        </p:nvSpPr>
        <p:spPr>
          <a:xfrm>
            <a:off x="1181100" y="1123950"/>
            <a:ext cx="67818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12: 21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am afraid that when I come again my God may humiliate me before you, and </a:t>
            </a:r>
            <a:r>
              <a:rPr lang="en-US" sz="2800" b="1" u="sng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may mourn over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many of those who have sinned in the past and </a:t>
            </a:r>
            <a:r>
              <a:rPr lang="en-US" sz="28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not repented of the impurity, immorality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sensuality which they have practiced.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EC64F353-F5EB-2F43-AD7F-100A034A1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CA52DB-CCDA-B346-B8F4-93E160B333E0}"/>
              </a:ext>
            </a:extLst>
          </p:cNvPr>
          <p:cNvSpPr/>
          <p:nvPr/>
        </p:nvSpPr>
        <p:spPr>
          <a:xfrm>
            <a:off x="1104900" y="1047750"/>
            <a:ext cx="69342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3:8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bear fruits in keeping with repentance,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do not begin to say to yourselves, ' We have Abraham for our father,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' for I say to you that from these stones God is able to raise up children to Abraham.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D6CA0D79-5CA0-234E-94BE-EA5B679B0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57544F-4A25-0848-B062-A90A2DF38D88}"/>
              </a:ext>
            </a:extLst>
          </p:cNvPr>
          <p:cNvSpPr/>
          <p:nvPr/>
        </p:nvSpPr>
        <p:spPr>
          <a:xfrm>
            <a:off x="1371600" y="742950"/>
            <a:ext cx="64770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26: 19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So, King Agrippa, I did not prove disobedient to the </a:t>
            </a:r>
            <a:r>
              <a:rPr lang="en-US" sz="28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heavenly vision,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kept declaring both to those of Damascus first, and also at Jerusalem and then throughout all the region of Judea, and even  to the Gentiles,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that they should repent and turn to God,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performing deeds appropriate to repentance.    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8D687F86-C0D8-CF48-B26B-AA3C2431E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84C4F1-0A91-3140-B276-E829DB5DDCFA}"/>
              </a:ext>
            </a:extLst>
          </p:cNvPr>
          <p:cNvSpPr/>
          <p:nvPr/>
        </p:nvSpPr>
        <p:spPr>
          <a:xfrm>
            <a:off x="1143000" y="1428750"/>
            <a:ext cx="7086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Why is this lesson relevant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to those of us who are           </a:t>
            </a:r>
          </a:p>
          <a:p>
            <a:pPr>
              <a:defRPr/>
            </a:pPr>
            <a:r>
              <a:rPr lang="en-US" sz="4000" b="1" dirty="0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  already Christians 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F5A68C2C-C589-6745-A5E9-DA0F39B29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76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 descr="See the source image">
            <a:extLst>
              <a:ext uri="{FF2B5EF4-FFF2-40B4-BE49-F238E27FC236}">
                <a16:creationId xmlns:a16="http://schemas.microsoft.com/office/drawing/2014/main" id="{1888C665-517F-2845-B45C-059396954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257175"/>
            <a:ext cx="6332537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6FF5540E-677C-5F4A-BA16-F4E947D75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76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82BA27-D323-A846-9A9A-57A4BD161819}"/>
              </a:ext>
            </a:extLst>
          </p:cNvPr>
          <p:cNvSpPr/>
          <p:nvPr/>
        </p:nvSpPr>
        <p:spPr>
          <a:xfrm>
            <a:off x="1219200" y="666750"/>
            <a:ext cx="6781800" cy="3970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Romans 12: 2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8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 not be conformed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this world, but be transformed by the renewing of your mind, so that you may prove what the will of God is, that which is good and acceptable and perfect.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12: 9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Let  love be without hypocrisy. </a:t>
            </a:r>
            <a:r>
              <a:rPr lang="en-US" sz="28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Abhor what is evil;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cling to what is good.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3D950F85-0434-A448-99C8-70E494632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A1DCC2-91B5-CC46-969C-563CFED86DD1}"/>
              </a:ext>
            </a:extLst>
          </p:cNvPr>
          <p:cNvSpPr/>
          <p:nvPr/>
        </p:nvSpPr>
        <p:spPr>
          <a:xfrm>
            <a:off x="838200" y="141288"/>
            <a:ext cx="7696200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7: 9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yet now I am happy, not because you were made sorry, but  because your </a:t>
            </a:r>
            <a:r>
              <a:rPr lang="en-US" sz="2800" b="1" u="dbl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sorrow led you to repentance.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you became sorrowful </a:t>
            </a:r>
            <a:r>
              <a:rPr lang="en-US" sz="28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as God intended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so were not harmed  in any way by us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godly grief produces </a:t>
            </a:r>
            <a:r>
              <a:rPr lang="en-US" sz="2800" b="1" u="dbl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repentance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that leads to salvation without regret, whereas worldly grief produces death.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see what earnestness this </a:t>
            </a:r>
            <a:r>
              <a:rPr lang="en-US" sz="2800" b="1" u="dbl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godly grief has produced in you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ut also what eagerness to clear yourselves, what indignation, what fear, what  longing, what zeal, what punishment!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ESV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A78465D9-7B92-C543-9D00-C2058C855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DD215B-C7C8-3E4E-8CC5-A1087E7F804F}"/>
              </a:ext>
            </a:extLst>
          </p:cNvPr>
          <p:cNvSpPr/>
          <p:nvPr/>
        </p:nvSpPr>
        <p:spPr>
          <a:xfrm>
            <a:off x="1143000" y="895350"/>
            <a:ext cx="70866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51: 2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Wash me thoroughly from my iniquity and cleanse me from my sin.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2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I know my transgressions, and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my sin is ever before me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Against You, You only,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have sinned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done what is evil in Your sight, So 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that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 are justified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You speak And blameless when You judge.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4FA6A5FC-EF53-4F47-8D18-AF452CE7F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367CC8-3811-9B45-9097-BFEE653EE2FD}"/>
              </a:ext>
            </a:extLst>
          </p:cNvPr>
          <p:cNvSpPr/>
          <p:nvPr/>
        </p:nvSpPr>
        <p:spPr>
          <a:xfrm>
            <a:off x="1752600" y="514350"/>
            <a:ext cx="6477000" cy="3586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Freewill :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always allows us to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change our minds.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000" b="1" dirty="0">
              <a:solidFill>
                <a:schemeClr val="bg1">
                  <a:lumMod val="1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This change is repentance.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4077611F-BE1A-734D-A5AE-2530CC2B5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C98DC27-2C62-D642-973E-38D54202D01D}"/>
              </a:ext>
            </a:extLst>
          </p:cNvPr>
          <p:cNvSpPr/>
          <p:nvPr/>
        </p:nvSpPr>
        <p:spPr>
          <a:xfrm>
            <a:off x="1581150" y="971550"/>
            <a:ext cx="59817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51: 10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Create in me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clean heart,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God, and renew a steadfast spirit </a:t>
            </a:r>
            <a:r>
              <a:rPr lang="en-US" sz="2800" b="1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within me.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 not cast me away from Your presence and do not take Your Holy Spirit from me.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80058"/>
                </a:solidFill>
                <a:uFill>
                  <a:solidFill>
                    <a:srgbClr val="0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Restore to me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joy of Your salvation and sustain me with a willing spirit</a:t>
            </a:r>
            <a:r>
              <a:rPr lang="en-US" sz="2800" b="1" dirty="0">
                <a:solidFill>
                  <a:srgbClr val="00007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ea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https://wallpapercave.com/wp/Y5uEtOf.jpg">
            <a:extLst>
              <a:ext uri="{FF2B5EF4-FFF2-40B4-BE49-F238E27FC236}">
                <a16:creationId xmlns:a16="http://schemas.microsoft.com/office/drawing/2014/main" id="{41B93F3D-7778-4140-AACD-62C10BAC4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6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2">
            <a:extLst>
              <a:ext uri="{FF2B5EF4-FFF2-40B4-BE49-F238E27FC236}">
                <a16:creationId xmlns:a16="http://schemas.microsoft.com/office/drawing/2014/main" id="{5B5F6454-7021-F243-B74F-6D8FA5034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95350"/>
            <a:ext cx="7162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4800" b="1" dirty="0">
                <a:ln w="22225">
                  <a:solidFill>
                    <a:schemeClr val="accent1"/>
                  </a:solidFill>
                </a:ln>
                <a:latin typeface="ArabBruD" panose="03060802060502020204" pitchFamily="66" charset="0"/>
              </a:rPr>
              <a:t>Is your greatest treasure your relationship with God ?  </a:t>
            </a:r>
          </a:p>
          <a:p>
            <a:pPr algn="ctr">
              <a:defRPr/>
            </a:pPr>
            <a:endParaRPr lang="en-US" sz="4800" b="1" dirty="0">
              <a:ln w="19050">
                <a:solidFill>
                  <a:schemeClr val="accent1"/>
                </a:solidFill>
              </a:ln>
              <a:latin typeface="ArabBruD" panose="03060802060502020204" pitchFamily="66" charset="0"/>
            </a:endParaRPr>
          </a:p>
          <a:p>
            <a:pPr algn="ctr">
              <a:defRPr/>
            </a:pPr>
            <a:r>
              <a:rPr lang="en-US" sz="4800" b="1" dirty="0">
                <a:ln w="25400">
                  <a:solidFill>
                    <a:schemeClr val="accent4">
                      <a:lumMod val="50000"/>
                    </a:schemeClr>
                  </a:solidFill>
                </a:ln>
              </a:rPr>
              <a:t>How do you guard it ?   </a:t>
            </a:r>
            <a:endParaRPr lang="en-US" sz="4800" dirty="0">
              <a:ln w="25400">
                <a:solidFill>
                  <a:schemeClr val="accent4">
                    <a:lumMod val="50000"/>
                  </a:schemeClr>
                </a:solidFill>
              </a:ln>
              <a:latin typeface="ArabBruD" panose="030608020605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A910B69D-4BA5-C44A-A46E-CA58E0E3D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-11113"/>
            <a:ext cx="9144000" cy="51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 descr="See the source image">
            <a:extLst>
              <a:ext uri="{FF2B5EF4-FFF2-40B4-BE49-F238E27FC236}">
                <a16:creationId xmlns:a16="http://schemas.microsoft.com/office/drawing/2014/main" id="{5EFAC52C-4818-F84A-9E93-D3073764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-20638"/>
            <a:ext cx="5181600" cy="518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3F0305A1-8674-864B-B1DF-11CD78478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4AA78D-CE1F-3C42-A2E0-0C812A023DF4}"/>
              </a:ext>
            </a:extLst>
          </p:cNvPr>
          <p:cNvSpPr/>
          <p:nvPr/>
        </p:nvSpPr>
        <p:spPr>
          <a:xfrm>
            <a:off x="1143000" y="0"/>
            <a:ext cx="7162800" cy="4770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chemeClr val="bg1">
                    <a:lumMod val="10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Lesson Plan :</a:t>
            </a:r>
          </a:p>
          <a:p>
            <a:pPr>
              <a:defRPr/>
            </a:pPr>
            <a:r>
              <a:rPr lang="en-US" sz="4000" dirty="0"/>
              <a:t>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1. 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God has always called for   </a:t>
            </a: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     repentance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God’s plan of salvation includes </a:t>
            </a: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     repentance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endParaRPr lang="en-US" sz="3200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 3.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The consequences of refusing </a:t>
            </a: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       to repent</a:t>
            </a:r>
          </a:p>
          <a:p>
            <a:pPr>
              <a:defRPr/>
            </a:pP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4.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	Why is this relevant to  us ?</a:t>
            </a:r>
            <a:endParaRPr lang="en-US" sz="3200" b="1" dirty="0">
              <a:solidFill>
                <a:schemeClr val="bg2">
                  <a:lumMod val="50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43682738-F07F-4D47-B8D5-8E36F6D2D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32E8C7-2B75-D741-9EF1-970B6818EC86}"/>
              </a:ext>
            </a:extLst>
          </p:cNvPr>
          <p:cNvSpPr/>
          <p:nvPr/>
        </p:nvSpPr>
        <p:spPr>
          <a:xfrm>
            <a:off x="1219200" y="1428750"/>
            <a:ext cx="6705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800" b="1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>
                <a:ln w="25400">
                  <a:solidFill>
                    <a:srgbClr val="000000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God’s call to man has always</a:t>
            </a:r>
          </a:p>
          <a:p>
            <a:pPr>
              <a:defRPr/>
            </a:pP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included the need for them </a:t>
            </a:r>
          </a:p>
          <a:p>
            <a:pPr>
              <a:defRPr/>
            </a:pPr>
            <a:r>
              <a:rPr lang="en-US" sz="4000" b="1">
                <a:ln w="25400">
                  <a:solidFill>
                    <a:srgbClr val="000000"/>
                  </a:solidFill>
                </a:ln>
                <a:latin typeface="ArabBruD" panose="03060802060502020204" pitchFamily="66" charset="0"/>
                <a:ea typeface="Times New Roman" panose="02020603050405020304" pitchFamily="18" charset="0"/>
              </a:rPr>
              <a:t>     to repent. </a:t>
            </a:r>
            <a:endParaRPr lang="en-US" sz="4000" b="1" dirty="0">
              <a:ln w="25400">
                <a:solidFill>
                  <a:srgbClr val="000000"/>
                </a:solidFill>
              </a:ln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3ED82605-5F33-594E-AED8-C92A81263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BE4D5E0-C1BF-2348-A6EF-0B63F67CE74E}"/>
              </a:ext>
            </a:extLst>
          </p:cNvPr>
          <p:cNvSpPr/>
          <p:nvPr/>
        </p:nvSpPr>
        <p:spPr>
          <a:xfrm>
            <a:off x="1447800" y="1123950"/>
            <a:ext cx="63246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7: 11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God is a righteous judge,  And a God who has indignation every day. 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8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If a man does not repent,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He will sharpen His sword; He has bent His bow and made it ready.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DEC035DE-7B68-5B44-B5AA-E0AE7E071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4A50834-8EC9-384B-B7BE-B4BCA2D8BFE4}"/>
              </a:ext>
            </a:extLst>
          </p:cNvPr>
          <p:cNvSpPr/>
          <p:nvPr/>
        </p:nvSpPr>
        <p:spPr>
          <a:xfrm>
            <a:off x="1219200" y="1003300"/>
            <a:ext cx="69342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Samuel 8: 7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Samuel prayed to the Lord. </a:t>
            </a:r>
            <a:r>
              <a:rPr lang="en-US" sz="22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7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Lord said to Samuel,  listen to the voice of the people in regard to all that they say to you, for they have not rejected you, but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they have rejected Me from being king over them.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04B39BCC-3626-BB47-80E5-F57C50FD2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1CA12E-8DB5-AF4E-80B6-13763429EAE0}"/>
              </a:ext>
            </a:extLst>
          </p:cNvPr>
          <p:cNvSpPr/>
          <p:nvPr/>
        </p:nvSpPr>
        <p:spPr>
          <a:xfrm>
            <a:off x="1371600" y="1200150"/>
            <a:ext cx="69342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30: 15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thus the Lord God, the Holy One of Israel, has said, "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repentance and rest you will be saved,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quietness and trust is your strength." But you were not willing,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30D4A68B-7D65-854E-A240-9B90F2A69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A0FD45-7CD4-3F4D-AA63-3E6E4C035577}"/>
              </a:ext>
            </a:extLst>
          </p:cNvPr>
          <p:cNvSpPr/>
          <p:nvPr/>
        </p:nvSpPr>
        <p:spPr>
          <a:xfrm>
            <a:off x="1371600" y="1123950"/>
            <a:ext cx="67056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Jeremiah 5: 3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Lord, do not Your eyes look for truth?  You have smitten them, But they did not weaken; You have consumed them, But they refused to take correction.  They have made their faces harder than rock; </a:t>
            </a:r>
            <a:r>
              <a:rPr lang="en-US" sz="28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They have refused to repent.</a:t>
            </a:r>
            <a:r>
              <a:rPr lang="en-US" sz="28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7389</TotalTime>
  <Words>1291</Words>
  <Application>Microsoft Macintosh PowerPoint</Application>
  <PresentationFormat>On-screen Show (16:9)</PresentationFormat>
  <Paragraphs>89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ArabBruD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516</cp:revision>
  <dcterms:created xsi:type="dcterms:W3CDTF">2013-07-27T15:59:10Z</dcterms:created>
  <dcterms:modified xsi:type="dcterms:W3CDTF">2021-07-14T10:51:40Z</dcterms:modified>
</cp:coreProperties>
</file>