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sldIdLst>
    <p:sldId id="655" r:id="rId2"/>
    <p:sldId id="658" r:id="rId3"/>
    <p:sldId id="692" r:id="rId4"/>
    <p:sldId id="693" r:id="rId5"/>
    <p:sldId id="706" r:id="rId6"/>
    <p:sldId id="694" r:id="rId7"/>
    <p:sldId id="707" r:id="rId8"/>
    <p:sldId id="709" r:id="rId9"/>
    <p:sldId id="696" r:id="rId10"/>
    <p:sldId id="697" r:id="rId11"/>
    <p:sldId id="713" r:id="rId12"/>
    <p:sldId id="712" r:id="rId13"/>
    <p:sldId id="711" r:id="rId14"/>
    <p:sldId id="714" r:id="rId15"/>
    <p:sldId id="727" r:id="rId16"/>
    <p:sldId id="718" r:id="rId17"/>
    <p:sldId id="730" r:id="rId18"/>
    <p:sldId id="717" r:id="rId19"/>
    <p:sldId id="716" r:id="rId20"/>
    <p:sldId id="722" r:id="rId21"/>
    <p:sldId id="723" r:id="rId22"/>
    <p:sldId id="724" r:id="rId23"/>
    <p:sldId id="725" r:id="rId24"/>
    <p:sldId id="715" r:id="rId25"/>
    <p:sldId id="726" r:id="rId26"/>
    <p:sldId id="734" r:id="rId27"/>
    <p:sldId id="732" r:id="rId28"/>
    <p:sldId id="733" r:id="rId29"/>
    <p:sldId id="731" r:id="rId30"/>
    <p:sldId id="737" r:id="rId31"/>
    <p:sldId id="735" r:id="rId32"/>
    <p:sldId id="738" r:id="rId33"/>
    <p:sldId id="653" r:id="rId3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403" autoAdjust="0"/>
    <p:restoredTop sz="94660"/>
  </p:normalViewPr>
  <p:slideViewPr>
    <p:cSldViewPr>
      <p:cViewPr varScale="1">
        <p:scale>
          <a:sx n="116" d="100"/>
          <a:sy n="116" d="100"/>
        </p:scale>
        <p:origin x="360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432E7-EE55-CA4D-A48F-EE5EE189D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8F757-6551-B549-AE8D-FC4FA12AD93B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AE0F0-FBE6-7C4B-9324-369A44F7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4B793-BFF2-1C44-9D81-6A53A97FB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28712-6585-654F-9028-6EF485B3F5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3294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6E7E4-A0BB-934E-B3FD-D163FEDAE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AE062-3D7F-9140-A768-644FD9461249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F80C6-9403-A44B-B830-A1BAD91E0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3E727-0A51-704A-BA5D-AECE4114E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B6353-DA5C-344A-88EB-B3A9671681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998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081C6-0C1D-4648-B351-B6AF1794E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E84C9-29B1-0744-B84B-BCED1D85C6F0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65C23-C142-5842-A2F0-CCEF0D474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718B3-AD0B-984A-B22E-A7B456582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2A893-598D-C745-845E-F534847632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89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04C08-25E0-A247-ADAE-3734860DD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3203F-E4AD-EA4F-A5A3-1BB55F020EF9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E019D-F365-B54D-83B0-3706F983C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D2AA7-DF77-0F46-92F2-6EB5124A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B6DE-58B1-9B42-BC87-D1AD6B25B4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176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B25E1-B457-5748-95F1-BB2FEAFF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E9963-A653-234D-8704-3CF7AC2068BE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0BFAC-4AC8-AA4A-B4CC-901395E77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22149-A7E4-2A42-BDC4-4FD20F22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81598-2480-1040-9B8A-0DAAA87987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44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C8BFEE-72C7-8846-B8D2-3C8FF98F6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DA7E0-8645-7C44-B793-9B021595770F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3D4C938-A167-3C42-BDB6-862D8FCD2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8831DF0-5556-D547-B4A7-4BF2EFB81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00C29-344E-6946-A89B-4CC837DD31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581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64AC81B-51E2-D245-9E83-04F8CC928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36355-A693-2849-B1CC-DFA2E7332DFB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0F46D6E-B69B-714B-B397-8CFC85D64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B740F5-A4C2-AA4F-BBCB-7FD57B821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F2196-2EB0-4048-9597-D2222F6C28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8328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AAA5971-391B-CB4E-A860-02CA23424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1153C-C5BB-1241-8C1A-7AF35CFAEC0D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E40CB20-B55F-D94F-87EE-C074B29C9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1107CA-4D6B-684E-A26A-D432262CE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21F30-9217-B042-945F-9AD33F32AB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11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43013FC-D320-CF46-BEFB-87B0EFE04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78974-FC0A-1C4A-9CFB-DDA902212DFC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B87F7F5-A902-AD4D-BFC8-CB1562C8D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1603288-0CBA-0B47-AAA1-1AC6C9BC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26753-CFD5-D74B-8B8C-C9F7C9008F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798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4F18C3-35D2-2746-A9B8-14B5AB0FE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2705D-12FC-0F47-B69E-FAB40D950C2C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155964B-BEE5-304A-9655-94024C4DF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081D143-0218-BA45-A135-EC810E4A2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983A7-7DCF-9B4C-A832-7F6665C870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069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07E7779-1D5F-084D-9A36-809C0168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ED27C-3D18-D84B-82C9-D39BEEA793BC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CA6A06-6E41-6C44-BC0D-67FECE1E6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D4F8494-5240-DC4E-B4CF-7FA7F751C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A107C-3DAD-5646-8704-AEC2561DCE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187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8098ED9-8277-8440-96AF-DFE40C10CD4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0CF6C99-88C9-DF45-97F6-AAF5F3F490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EF317-72F5-C946-A20A-7404C2835A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3589EB-B05B-4E4C-A270-15929E09F609}" type="datetimeFigureOut">
              <a:rPr lang="en-US"/>
              <a:pPr>
                <a:defRPr/>
              </a:pPr>
              <a:t>7/12/21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A711E-0FA5-2243-A2A2-5097AB108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F0C52-A62E-CA4F-AB5C-C99979A17D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8C913C5-C39D-124D-957F-1089F1AD72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See the source image">
            <a:extLst>
              <a:ext uri="{FF2B5EF4-FFF2-40B4-BE49-F238E27FC236}">
                <a16:creationId xmlns:a16="http://schemas.microsoft.com/office/drawing/2014/main" id="{268D5320-E0EE-6245-B393-578F4DD22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1" y="28575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E4C135-8A70-C04A-A730-093CB2424F75}"/>
              </a:ext>
            </a:extLst>
          </p:cNvPr>
          <p:cNvSpPr/>
          <p:nvPr/>
        </p:nvSpPr>
        <p:spPr>
          <a:xfrm>
            <a:off x="990600" y="590550"/>
            <a:ext cx="5791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25400"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3D083FD0-977A-414C-BE70-F66B990A4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647A186-A721-0A4F-A51B-2EEB852467FA}"/>
              </a:ext>
            </a:extLst>
          </p:cNvPr>
          <p:cNvSpPr/>
          <p:nvPr/>
        </p:nvSpPr>
        <p:spPr>
          <a:xfrm>
            <a:off x="2667000" y="2190750"/>
            <a:ext cx="54102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Proverbs 28:13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who conceals his transgressions will not prosper, but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who confesses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forsakes them will find compassion.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20C0DF3D-41D2-804D-BF0E-54A2B37CD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413" y="1047750"/>
            <a:ext cx="6607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Sin is a heavy burden to carry. </a:t>
            </a:r>
          </a:p>
        </p:txBody>
      </p:sp>
      <p:pic>
        <p:nvPicPr>
          <p:cNvPr id="11269" name="Picture 2" descr="See the source image">
            <a:extLst>
              <a:ext uri="{FF2B5EF4-FFF2-40B4-BE49-F238E27FC236}">
                <a16:creationId xmlns:a16="http://schemas.microsoft.com/office/drawing/2014/main" id="{EFE258E7-0C1C-844F-A0E6-B29037250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34"/>
          <a:stretch>
            <a:fillRect/>
          </a:stretch>
        </p:blipFill>
        <p:spPr bwMode="auto">
          <a:xfrm>
            <a:off x="279400" y="2733675"/>
            <a:ext cx="175260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1A069509-BD4F-F843-A13B-6C27FB4A77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A069E8-F47C-EF4D-A7D8-5F6F20AF8A5D}"/>
              </a:ext>
            </a:extLst>
          </p:cNvPr>
          <p:cNvSpPr/>
          <p:nvPr/>
        </p:nvSpPr>
        <p:spPr>
          <a:xfrm>
            <a:off x="1371600" y="1047750"/>
            <a:ext cx="5867400" cy="2432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rgbClr val="0000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David describes his failures in four ways :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lvl="3"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rgbClr val="000086"/>
                </a:solidFill>
                <a:latin typeface="+mn-lt"/>
                <a:ea typeface="Times New Roman" panose="02020603050405020304" pitchFamily="18" charset="0"/>
              </a:rPr>
              <a:t>	Transgression</a:t>
            </a:r>
            <a:r>
              <a:rPr lang="en-US" sz="36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,  </a:t>
            </a:r>
            <a:r>
              <a:rPr lang="en-US" sz="3600" b="1" dirty="0">
                <a:solidFill>
                  <a:srgbClr val="000086"/>
                </a:solidFill>
                <a:latin typeface="+mn-lt"/>
                <a:ea typeface="Times New Roman" panose="02020603050405020304" pitchFamily="18" charset="0"/>
              </a:rPr>
              <a:t>Sins</a:t>
            </a:r>
            <a:endParaRPr lang="en-US" sz="36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rgbClr val="000086"/>
                </a:solidFill>
                <a:latin typeface="+mn-lt"/>
                <a:ea typeface="Times New Roman" panose="02020603050405020304" pitchFamily="18" charset="0"/>
              </a:rPr>
              <a:t>			Iniquity</a:t>
            </a:r>
            <a:r>
              <a:rPr lang="en-US" sz="36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,  </a:t>
            </a:r>
            <a:r>
              <a:rPr lang="en-US" sz="3600" b="1" dirty="0">
                <a:solidFill>
                  <a:srgbClr val="000086"/>
                </a:solidFill>
                <a:latin typeface="+mn-lt"/>
                <a:ea typeface="Times New Roman" panose="02020603050405020304" pitchFamily="18" charset="0"/>
              </a:rPr>
              <a:t>Deceit</a:t>
            </a:r>
            <a:r>
              <a:rPr lang="en-US" sz="36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.</a:t>
            </a:r>
            <a:endParaRPr lang="en-US" sz="3600" dirty="0"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A3C5DDCD-DD03-A546-995C-CD157B032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B36E2A0-0B85-1149-822F-A294028D00EA}"/>
              </a:ext>
            </a:extLst>
          </p:cNvPr>
          <p:cNvSpPr/>
          <p:nvPr/>
        </p:nvSpPr>
        <p:spPr>
          <a:xfrm>
            <a:off x="1524000" y="2525713"/>
            <a:ext cx="61722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10: 26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if we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go on sinning willfully</a:t>
            </a:r>
            <a:r>
              <a:rPr lang="en-US" sz="2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after receiving the knowledge of the truth, there no longer remains a sacrifice for sins, </a:t>
            </a:r>
            <a:endPara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94B663AA-FA5A-C044-BBED-CC32BA743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513" y="590550"/>
            <a:ext cx="72929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en-US" alt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4000" b="1">
                <a:solidFill>
                  <a:srgbClr val="000086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Transgression</a:t>
            </a:r>
            <a:r>
              <a:rPr lang="en-US" alt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>
              <a:lnSpc>
                <a:spcPct val="115000"/>
              </a:lnSpc>
            </a:pPr>
            <a:r>
              <a:rPr lang="en-US" altLang="en-US" sz="4000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  is the rebellion against God’s rule</a:t>
            </a:r>
            <a:r>
              <a:rPr lang="en-US" altLang="en-US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36FF899E-D3A7-8841-9871-DD59AAF39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90565B-C00F-DF4D-BDA5-5AE2727217F5}"/>
              </a:ext>
            </a:extLst>
          </p:cNvPr>
          <p:cNvSpPr/>
          <p:nvPr/>
        </p:nvSpPr>
        <p:spPr>
          <a:xfrm>
            <a:off x="1219200" y="1981200"/>
            <a:ext cx="6934200" cy="25495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3: 23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all have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sinned and fall short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the glory of God,               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5: 48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 are to be perfect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as your heavenly Father is perfect.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0659F910-762B-2D4C-A5AB-EE776F80E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7480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4000" b="1">
                <a:solidFill>
                  <a:srgbClr val="000086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Sin</a:t>
            </a:r>
            <a:r>
              <a:rPr lang="en-US" alt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4000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falling short of the standard</a:t>
            </a:r>
            <a:r>
              <a:rPr lang="en-US" altLang="en-US" sz="4000" b="1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.</a:t>
            </a:r>
            <a:r>
              <a:rPr lang="en-US" altLang="en-US" sz="4000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 </a:t>
            </a: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pic>
        <p:nvPicPr>
          <p:cNvPr id="14341" name="Picture 2" descr="See the source image">
            <a:extLst>
              <a:ext uri="{FF2B5EF4-FFF2-40B4-BE49-F238E27FC236}">
                <a16:creationId xmlns:a16="http://schemas.microsoft.com/office/drawing/2014/main" id="{C6EA1300-58D0-CA4C-A11C-E5D85B8D8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2266950"/>
            <a:ext cx="1624012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53C1E6B8-E98B-7248-9655-BF62F58FF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>
            <a:extLst>
              <a:ext uri="{FF2B5EF4-FFF2-40B4-BE49-F238E27FC236}">
                <a16:creationId xmlns:a16="http://schemas.microsoft.com/office/drawing/2014/main" id="{3B5193A9-CBBC-8747-ABDF-7C0423A38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89A180-FE18-C24B-8B94-15B62899340E}"/>
              </a:ext>
            </a:extLst>
          </p:cNvPr>
          <p:cNvSpPr/>
          <p:nvPr/>
        </p:nvSpPr>
        <p:spPr>
          <a:xfrm>
            <a:off x="1524000" y="2576513"/>
            <a:ext cx="6096000" cy="12938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103: 12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As far as 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</a:t>
            </a:r>
            <a:r>
              <a:rPr lang="en-US" sz="2600" b="1" u="dbl" dirty="0">
                <a:solidFill>
                  <a:srgbClr val="00008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east is from the west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far hath He removed our transgressions from us.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365" name="Rectangle 4">
            <a:extLst>
              <a:ext uri="{FF2B5EF4-FFF2-40B4-BE49-F238E27FC236}">
                <a16:creationId xmlns:a16="http://schemas.microsoft.com/office/drawing/2014/main" id="{DEB4BE63-F3BC-B843-8A21-FD79A8F80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227138"/>
            <a:ext cx="8064500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en-US" altLang="en-US" sz="4000" b="1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God didn’t deal with David as a sinner.</a:t>
            </a:r>
            <a:endParaRPr lang="en-US" altLang="en-US" sz="4000">
              <a:solidFill>
                <a:srgbClr val="000000"/>
              </a:solidFill>
              <a:latin typeface="ArabBruD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DD55B95F-6649-9C40-BBF0-79E724D37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>
            <a:extLst>
              <a:ext uri="{FF2B5EF4-FFF2-40B4-BE49-F238E27FC236}">
                <a16:creationId xmlns:a16="http://schemas.microsoft.com/office/drawing/2014/main" id="{6A420AA6-D922-8C4B-BBAC-AC1AF75F1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C666F-A8C3-664B-A0CA-2DF951B76D6B}"/>
              </a:ext>
            </a:extLst>
          </p:cNvPr>
          <p:cNvSpPr/>
          <p:nvPr/>
        </p:nvSpPr>
        <p:spPr>
          <a:xfrm>
            <a:off x="1600200" y="1339850"/>
            <a:ext cx="62484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Isaiah 1: 18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“Come now, and let us reason together,” Says the Lord, “Though your sins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are as scarlet</a:t>
            </a:r>
            <a:r>
              <a:rPr lang="en-US" sz="2600" b="1" u="dbl" dirty="0">
                <a:solidFill>
                  <a:srgbClr val="00008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,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They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will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be as white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as snow; Though they are red like crimson, They will be like wool.</a:t>
            </a:r>
            <a:r>
              <a:rPr lang="en-US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“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1FA76C7A-2B9E-7942-9A4F-C24383686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>
            <a:extLst>
              <a:ext uri="{FF2B5EF4-FFF2-40B4-BE49-F238E27FC236}">
                <a16:creationId xmlns:a16="http://schemas.microsoft.com/office/drawing/2014/main" id="{A5484DFC-480E-884E-B27D-5339CCC37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F7BA3E-5EAB-E641-9233-D0262DFF744F}"/>
              </a:ext>
            </a:extLst>
          </p:cNvPr>
          <p:cNvSpPr/>
          <p:nvPr/>
        </p:nvSpPr>
        <p:spPr>
          <a:xfrm>
            <a:off x="1371600" y="1296988"/>
            <a:ext cx="6172200" cy="12938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18: 22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Jesus said to him, “I do not say to you, up to seven times, but up to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seventy times seven</a:t>
            </a:r>
            <a:r>
              <a:rPr lang="en-US" sz="2600" b="1" u="dbl" dirty="0">
                <a:solidFill>
                  <a:srgbClr val="00008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.”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A87DDF-74DD-774D-85A0-FBA8E67C64A9}"/>
              </a:ext>
            </a:extLst>
          </p:cNvPr>
          <p:cNvSpPr/>
          <p:nvPr/>
        </p:nvSpPr>
        <p:spPr>
          <a:xfrm>
            <a:off x="1120775" y="3035300"/>
            <a:ext cx="72739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Once forgiven, it never happened.</a:t>
            </a: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 </a:t>
            </a:r>
            <a:endParaRPr lang="en-US" sz="4000" dirty="0">
              <a:solidFill>
                <a:schemeClr val="bg1">
                  <a:lumMod val="25000"/>
                </a:schemeClr>
              </a:solidFill>
              <a:latin typeface="ArabBruD" panose="03060802060502020204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030C7F85-8A74-3F41-A50D-41A8B80B3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BEE441E-C280-0846-A2F0-B0A9BC6D8B98}"/>
              </a:ext>
            </a:extLst>
          </p:cNvPr>
          <p:cNvSpPr/>
          <p:nvPr/>
        </p:nvSpPr>
        <p:spPr>
          <a:xfrm>
            <a:off x="1524000" y="1294477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When a Christian doesn’t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deal with his sins, he   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needlessly bears a great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burden of guilt.</a:t>
            </a:r>
            <a:endParaRPr lang="en-US" sz="4000" dirty="0">
              <a:ln w="25400">
                <a:solidFill>
                  <a:srgbClr val="000000"/>
                </a:solidFill>
              </a:ln>
            </a:endParaRPr>
          </a:p>
        </p:txBody>
      </p:sp>
      <p:pic>
        <p:nvPicPr>
          <p:cNvPr id="18436" name="Picture 2" descr="See the source image">
            <a:extLst>
              <a:ext uri="{FF2B5EF4-FFF2-40B4-BE49-F238E27FC236}">
                <a16:creationId xmlns:a16="http://schemas.microsoft.com/office/drawing/2014/main" id="{8A53CF0C-C157-944C-B4BB-20334B77A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952750"/>
            <a:ext cx="1778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D25CB026-799F-7B44-A33C-86CD764A1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>
            <a:extLst>
              <a:ext uri="{FF2B5EF4-FFF2-40B4-BE49-F238E27FC236}">
                <a16:creationId xmlns:a16="http://schemas.microsoft.com/office/drawing/2014/main" id="{550911F7-7813-C64F-A277-1A6DEDD2A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EBA1C5-76DA-7E45-BCCE-A8C86ABD9C51}"/>
              </a:ext>
            </a:extLst>
          </p:cNvPr>
          <p:cNvSpPr/>
          <p:nvPr/>
        </p:nvSpPr>
        <p:spPr>
          <a:xfrm>
            <a:off x="1752600" y="1290638"/>
            <a:ext cx="6248400" cy="2493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32: 3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­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I kept silent about my sin, my body wasted away through my groaning all day long.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day and night Your hand was heavy upon </a:t>
            </a:r>
            <a:r>
              <a:rPr lang="en-US" sz="2600" b="1" u="sng" dirty="0">
                <a:solidFill>
                  <a:srgbClr val="50005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me;</a:t>
            </a:r>
            <a:r>
              <a:rPr lang="en-US" sz="2600" b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My vitality was drained away as with the fever heat of summer.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08494C7E-D91A-2B4C-8228-3B7352455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>
            <a:extLst>
              <a:ext uri="{FF2B5EF4-FFF2-40B4-BE49-F238E27FC236}">
                <a16:creationId xmlns:a16="http://schemas.microsoft.com/office/drawing/2014/main" id="{56093D8C-2D2E-B34A-B236-4FA4201EC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745410-043D-414F-AC7D-0C581EC9C17E}"/>
              </a:ext>
            </a:extLst>
          </p:cNvPr>
          <p:cNvSpPr/>
          <p:nvPr/>
        </p:nvSpPr>
        <p:spPr>
          <a:xfrm>
            <a:off x="1371600" y="1657350"/>
            <a:ext cx="67818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Titus 1: 15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 the pure</a:t>
            </a:r>
            <a:r>
              <a:rPr lang="en-US" sz="2600" b="1" u="dbl" dirty="0">
                <a:solidFill>
                  <a:srgbClr val="00008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,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all things are pure; but to those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who are defiled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unbelieving, nothing is pure, but both their mind and their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conscience are defiled</a:t>
            </a:r>
            <a:r>
              <a:rPr lang="en-US" sz="2600" b="1" u="dbl" dirty="0">
                <a:solidFill>
                  <a:srgbClr val="00008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See the source image">
            <a:extLst>
              <a:ext uri="{FF2B5EF4-FFF2-40B4-BE49-F238E27FC236}">
                <a16:creationId xmlns:a16="http://schemas.microsoft.com/office/drawing/2014/main" id="{B3A2F9F7-3F8A-C648-B596-A12BFA8C5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4BB940D-756D-FD46-90CA-C3419CF2E167}"/>
              </a:ext>
            </a:extLst>
          </p:cNvPr>
          <p:cNvSpPr/>
          <p:nvPr/>
        </p:nvSpPr>
        <p:spPr>
          <a:xfrm>
            <a:off x="723900" y="1276350"/>
            <a:ext cx="77724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Barriers Before the Gates #2 </a:t>
            </a:r>
          </a:p>
          <a:p>
            <a:pPr algn="ctr">
              <a:defRPr/>
            </a:pPr>
            <a:endParaRPr lang="en-US" sz="4800" b="1" i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Failure to Confess One’s Sins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6E3B9D09-CB81-B640-BE09-93502E9FC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2">
            <a:extLst>
              <a:ext uri="{FF2B5EF4-FFF2-40B4-BE49-F238E27FC236}">
                <a16:creationId xmlns:a16="http://schemas.microsoft.com/office/drawing/2014/main" id="{4E5D5471-4738-FF44-A205-2E9E54C5F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4F69D2-8E74-E74E-848E-984F0B44A637}"/>
              </a:ext>
            </a:extLst>
          </p:cNvPr>
          <p:cNvSpPr/>
          <p:nvPr/>
        </p:nvSpPr>
        <p:spPr>
          <a:xfrm>
            <a:off x="1676400" y="1428750"/>
            <a:ext cx="60198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4: 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by means of the hypocrisy of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liars seared in their own conscience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as with a branding iron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</a:t>
            </a:r>
          </a:p>
          <a:p>
            <a:pPr algn="r"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2600" b="1" i="1" dirty="0">
                <a:solidFill>
                  <a:srgbClr val="4C12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cauterized to destroy sensitivity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509" name="Picture 2" descr="See the source image">
            <a:extLst>
              <a:ext uri="{FF2B5EF4-FFF2-40B4-BE49-F238E27FC236}">
                <a16:creationId xmlns:a16="http://schemas.microsoft.com/office/drawing/2014/main" id="{8FDC3F7C-429A-FF40-BA99-1E16D8E08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625475"/>
            <a:ext cx="21971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9" descr="See the source image">
            <a:extLst>
              <a:ext uri="{FF2B5EF4-FFF2-40B4-BE49-F238E27FC236}">
                <a16:creationId xmlns:a16="http://schemas.microsoft.com/office/drawing/2014/main" id="{C0855F56-2130-4944-9DC5-175A40835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3573463"/>
            <a:ext cx="1590675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1423FDB6-A689-8141-AF77-22E4425C0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950D1C72-A674-8242-9AC1-672C08E69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51498F-D337-884B-A9A5-B16F89A119FE}"/>
              </a:ext>
            </a:extLst>
          </p:cNvPr>
          <p:cNvSpPr/>
          <p:nvPr/>
        </p:nvSpPr>
        <p:spPr>
          <a:xfrm>
            <a:off x="1905000" y="2343150"/>
            <a:ext cx="53340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1: 15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It is a trustworthy statement, deserving full acceptance, that Christ Jesus came into the world to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save sinners, among whom I am foremost</a:t>
            </a:r>
            <a:r>
              <a:rPr lang="en-US" sz="2600" b="1" u="dbl" dirty="0">
                <a:solidFill>
                  <a:srgbClr val="00008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87E764-FE6B-FF41-91A3-00904F20CAF9}"/>
              </a:ext>
            </a:extLst>
          </p:cNvPr>
          <p:cNvSpPr/>
          <p:nvPr/>
        </p:nvSpPr>
        <p:spPr>
          <a:xfrm>
            <a:off x="977900" y="831850"/>
            <a:ext cx="7188200" cy="132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Apostle Paul dealt with regret</a:t>
            </a:r>
          </a:p>
          <a:p>
            <a:pPr algn="ctr"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he did not deal with guilt.</a:t>
            </a:r>
            <a:endParaRPr lang="en-US" sz="4000" dirty="0">
              <a:solidFill>
                <a:schemeClr val="bg1">
                  <a:lumMod val="25000"/>
                </a:schemeClr>
              </a:solidFill>
              <a:latin typeface="ArabBruD" panose="03060802060502020204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E1CB6AEE-6A8B-6A43-9FDC-1CA8ED43A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>
            <a:extLst>
              <a:ext uri="{FF2B5EF4-FFF2-40B4-BE49-F238E27FC236}">
                <a16:creationId xmlns:a16="http://schemas.microsoft.com/office/drawing/2014/main" id="{EA02ED51-2404-C44C-B651-51A8F96D2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427B54-22CB-2E4A-8433-F121AE32C8F9}"/>
              </a:ext>
            </a:extLst>
          </p:cNvPr>
          <p:cNvSpPr/>
          <p:nvPr/>
        </p:nvSpPr>
        <p:spPr>
          <a:xfrm>
            <a:off x="1447800" y="1339850"/>
            <a:ext cx="62484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Philippians 3: 13-14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Brethren, I do not regard myself as having laid hold of it yet; but one thing I do: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forgetting what lies behind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reaching forward to what lies ahead,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press on toward the goal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the prize of the upward call of God in Christ Jesus.</a:t>
            </a:r>
            <a:r>
              <a:rPr lang="en-US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endParaRPr lang="en-US" sz="2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6CE53F25-66FB-F347-B8AE-3FC0A7E20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-11113"/>
            <a:ext cx="9144000" cy="517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>
            <a:extLst>
              <a:ext uri="{FF2B5EF4-FFF2-40B4-BE49-F238E27FC236}">
                <a16:creationId xmlns:a16="http://schemas.microsoft.com/office/drawing/2014/main" id="{8EF8C3A9-3FAC-1C44-AB68-B9C6AC23B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5766BC-8C2F-E141-AEA8-9D355E3509DE}"/>
              </a:ext>
            </a:extLst>
          </p:cNvPr>
          <p:cNvSpPr/>
          <p:nvPr/>
        </p:nvSpPr>
        <p:spPr>
          <a:xfrm>
            <a:off x="3276600" y="1435100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22: 16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why do you delay? Get up and be baptized, and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wash away your sins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calling on His name.’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581" name="Picture 2" descr="See the source image">
            <a:extLst>
              <a:ext uri="{FF2B5EF4-FFF2-40B4-BE49-F238E27FC236}">
                <a16:creationId xmlns:a16="http://schemas.microsoft.com/office/drawing/2014/main" id="{B12B4E8E-EB5E-D448-B834-74610DC08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1"/>
          <a:stretch>
            <a:fillRect/>
          </a:stretch>
        </p:blipFill>
        <p:spPr bwMode="auto">
          <a:xfrm>
            <a:off x="706438" y="1751013"/>
            <a:ext cx="2144712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DF818F90-E98D-974A-8C57-870EDD47A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2">
            <a:extLst>
              <a:ext uri="{FF2B5EF4-FFF2-40B4-BE49-F238E27FC236}">
                <a16:creationId xmlns:a16="http://schemas.microsoft.com/office/drawing/2014/main" id="{D970A7B0-D97E-C045-A3A0-6B538334E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01475C-9DD9-7E46-8357-56EBAA774D01}"/>
              </a:ext>
            </a:extLst>
          </p:cNvPr>
          <p:cNvSpPr/>
          <p:nvPr/>
        </p:nvSpPr>
        <p:spPr>
          <a:xfrm>
            <a:off x="1562100" y="1274763"/>
            <a:ext cx="6019800" cy="20939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Peter 3: 21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Corresponding to that, baptism now saves you — not the removal of dirt from the flesh, but an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appeal to God for a good conscience</a:t>
            </a:r>
            <a:r>
              <a:rPr lang="en-US" sz="2600" b="1" u="heavy" dirty="0">
                <a:solidFill>
                  <a:srgbClr val="760076"/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— through the resurrection of Jesus Christ,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300B95F1-AF99-E743-B97F-B580CF4C1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2">
            <a:extLst>
              <a:ext uri="{FF2B5EF4-FFF2-40B4-BE49-F238E27FC236}">
                <a16:creationId xmlns:a16="http://schemas.microsoft.com/office/drawing/2014/main" id="{79260117-7657-1F40-B274-AC8417E7D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35CE0F-74DC-8344-BE05-CE16F7C90DD4}"/>
              </a:ext>
            </a:extLst>
          </p:cNvPr>
          <p:cNvSpPr/>
          <p:nvPr/>
        </p:nvSpPr>
        <p:spPr>
          <a:xfrm>
            <a:off x="1311275" y="1200150"/>
            <a:ext cx="652145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9: 14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How much more will the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blood of Christ</a:t>
            </a:r>
            <a:r>
              <a:rPr lang="en-US" sz="2600" b="1" u="dbl" dirty="0">
                <a:solidFill>
                  <a:srgbClr val="00008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,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who through the eternal Spirit offered Himself without blemish to God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cleanse your conscience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from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dead works to serve the living God?</a:t>
            </a:r>
            <a:r>
              <a:rPr lang="en-US" sz="2600" dirty="0"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FD915898-07CA-524B-BE3B-B2F76EF6F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CAC2A7-8E53-2D49-A0F9-DBB3AD80DC3A}"/>
              </a:ext>
            </a:extLst>
          </p:cNvPr>
          <p:cNvSpPr/>
          <p:nvPr/>
        </p:nvSpPr>
        <p:spPr>
          <a:xfrm>
            <a:off x="1066800" y="1123950"/>
            <a:ext cx="67056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III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It is hard to comprehend a  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God who is so willing to 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forgive sinners, those who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reject His rule in their lives.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DD39B799-5A03-1744-938F-CF1F7F5A4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>
            <a:extLst>
              <a:ext uri="{FF2B5EF4-FFF2-40B4-BE49-F238E27FC236}">
                <a16:creationId xmlns:a16="http://schemas.microsoft.com/office/drawing/2014/main" id="{DEFBCAF9-57C2-5D42-BA0B-8AD5A8279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276BD6-67E5-FA42-9F4D-4EF27C67BBE8}"/>
              </a:ext>
            </a:extLst>
          </p:cNvPr>
          <p:cNvSpPr/>
          <p:nvPr/>
        </p:nvSpPr>
        <p:spPr>
          <a:xfrm>
            <a:off x="1676400" y="1290638"/>
            <a:ext cx="59436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32: 5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acknowledged</a:t>
            </a:r>
            <a:r>
              <a:rPr lang="en-US" sz="2600" b="1" u="heavy" dirty="0">
                <a:solidFill>
                  <a:srgbClr val="760076"/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my sin to You, And my iniquity I did not hide; I said, “I will confess my transgressions to the Lord”; And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 forgave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guilt of my sin.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AAFE3027-1548-9740-8F34-DB2ADD630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>
            <a:extLst>
              <a:ext uri="{FF2B5EF4-FFF2-40B4-BE49-F238E27FC236}">
                <a16:creationId xmlns:a16="http://schemas.microsoft.com/office/drawing/2014/main" id="{AEBB4B2A-A8FA-D34A-ADBD-1B4B4B062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5B925A-46AB-5041-ABF3-257E94859C4D}"/>
              </a:ext>
            </a:extLst>
          </p:cNvPr>
          <p:cNvSpPr/>
          <p:nvPr/>
        </p:nvSpPr>
        <p:spPr>
          <a:xfrm>
            <a:off x="1371600" y="1339850"/>
            <a:ext cx="64008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1: 8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If we say that we have no sin, we are deceiving ourselves and the truth is not in us</a:t>
            </a: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</a:t>
            </a:r>
            <a:r>
              <a:rPr lang="en-US" sz="2000" b="1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9</a:t>
            </a: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If we confess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our sins, He is faithful and righteous to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forgive us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our sins and to cleanse us from all unrighteousness.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430E2EDE-7678-E54C-99A3-24F1F520A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4F0E1913-0AE4-864E-AAF1-5D2CFC849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975CB8-0F98-6149-9F14-1DD4444070C5}"/>
              </a:ext>
            </a:extLst>
          </p:cNvPr>
          <p:cNvSpPr/>
          <p:nvPr/>
        </p:nvSpPr>
        <p:spPr>
          <a:xfrm>
            <a:off x="936625" y="590550"/>
            <a:ext cx="45720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Micah 7: 18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Who is a God like You,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who pardons iniquity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passes over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rebellious act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of the remnant of His possession? He does not retain His anger forever; Because He delights in unchanging love.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25" name="Picture 2" descr="See the source image">
            <a:extLst>
              <a:ext uri="{FF2B5EF4-FFF2-40B4-BE49-F238E27FC236}">
                <a16:creationId xmlns:a16="http://schemas.microsoft.com/office/drawing/2014/main" id="{61A98DAA-3A35-294C-9E43-D2499EDCA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688" y="1581150"/>
            <a:ext cx="38100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ADA9B059-5F11-D34E-AC46-20B173FAB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063B9A-8BFB-564A-A01F-4F5F7D5C5499}"/>
              </a:ext>
            </a:extLst>
          </p:cNvPr>
          <p:cNvSpPr/>
          <p:nvPr/>
        </p:nvSpPr>
        <p:spPr>
          <a:xfrm>
            <a:off x="1333500" y="666750"/>
            <a:ext cx="6477000" cy="35290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David is a hero in the faith.</a:t>
            </a:r>
            <a:endParaRPr lang="en-US" sz="40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13: 22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After He had removed him, He raised up David to be their king, concerning whom He also testified and said, 'I have found David the son of Jesse,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 man after My heart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who will do all My will.'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0239EE99-C8E1-1A49-9840-39667788C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2">
            <a:extLst>
              <a:ext uri="{FF2B5EF4-FFF2-40B4-BE49-F238E27FC236}">
                <a16:creationId xmlns:a16="http://schemas.microsoft.com/office/drawing/2014/main" id="{719608DE-E9BC-914C-9672-EDB10E4B8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A1CE80-6161-9F4B-8F99-E84F840A7AD5}"/>
              </a:ext>
            </a:extLst>
          </p:cNvPr>
          <p:cNvSpPr/>
          <p:nvPr/>
        </p:nvSpPr>
        <p:spPr>
          <a:xfrm>
            <a:off x="1828800" y="2343150"/>
            <a:ext cx="5638800" cy="209232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Peter 5: 6</a:t>
            </a: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Therefore</a:t>
            </a:r>
            <a:r>
              <a:rPr lang="en-US" altLang="en-US" sz="2600" b="1">
                <a:solidFill>
                  <a:srgbClr val="000086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﻿﻿</a:t>
            </a:r>
            <a:r>
              <a:rPr lang="en-US" altLang="en-US" sz="2600" b="1" u="sng">
                <a:solidFill>
                  <a:srgbClr val="50005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humble yourselves</a:t>
            </a:r>
            <a:r>
              <a:rPr lang="en-US" altLang="en-US" sz="2600" b="1">
                <a:solidFill>
                  <a:srgbClr val="000086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under the mighty hand of God, that He may exalt you at the proper time, </a:t>
            </a:r>
            <a:r>
              <a:rPr lang="en-US" altLang="en-US" sz="2000" b="1">
                <a:solidFill>
                  <a:srgbClr val="FF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7</a:t>
            </a:r>
            <a:r>
              <a:rPr lang="en-US" altLang="en-US" sz="2000" b="1">
                <a:solidFill>
                  <a:srgbClr val="000086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en-US" altLang="en-US" sz="2600" b="1" u="sng">
                <a:solidFill>
                  <a:srgbClr val="50005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casting all your anxiety on Him</a:t>
            </a:r>
            <a:r>
              <a:rPr lang="en-US" altLang="en-US" sz="2600" b="1">
                <a:solidFill>
                  <a:srgbClr val="000086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because He cares for you. </a:t>
            </a:r>
            <a:endParaRPr lang="en-US" altLang="en-US" sz="2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E44E9D-B7DC-E94E-AFDC-20CB844C95CA}"/>
              </a:ext>
            </a:extLst>
          </p:cNvPr>
          <p:cNvSpPr/>
          <p:nvPr/>
        </p:nvSpPr>
        <p:spPr>
          <a:xfrm>
            <a:off x="1371600" y="666750"/>
            <a:ext cx="6259513" cy="1508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No Christian should ever bear </a:t>
            </a: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burden of guilt.</a:t>
            </a:r>
            <a:endParaRPr lang="en-US" sz="40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C66FDFD8-D7E4-3641-910C-77D6124A6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2">
            <a:extLst>
              <a:ext uri="{FF2B5EF4-FFF2-40B4-BE49-F238E27FC236}">
                <a16:creationId xmlns:a16="http://schemas.microsoft.com/office/drawing/2014/main" id="{B636936C-FCF3-5B4B-8CD6-804D6FE99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0" y="831850"/>
            <a:ext cx="18573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en-US" altLang="en-US" sz="4000">
              <a:latin typeface="ArabBruD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56EB9F-2BA2-E346-8413-CEA10D9296EF}"/>
              </a:ext>
            </a:extLst>
          </p:cNvPr>
          <p:cNvSpPr/>
          <p:nvPr/>
        </p:nvSpPr>
        <p:spPr>
          <a:xfrm>
            <a:off x="1752600" y="2190750"/>
            <a:ext cx="60198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James 5: 16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confess your sins to one another,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pray for one another so that you may be healed. The effective prayer of a righteous man can accomplish much.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773" name="Rectangle 3">
            <a:extLst>
              <a:ext uri="{FF2B5EF4-FFF2-40B4-BE49-F238E27FC236}">
                <a16:creationId xmlns:a16="http://schemas.microsoft.com/office/drawing/2014/main" id="{E26A0D30-8438-9F46-AFC5-7B0158586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088" y="641350"/>
            <a:ext cx="5802312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God requires we discuss our sins with each other.</a:t>
            </a:r>
            <a:endParaRPr lang="en-US" altLang="en-US" sz="4000">
              <a:latin typeface="ArabBruD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72DD4060-EFB9-354F-BC17-95C223BB5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E127D5-3A59-FA4E-88C0-C4DD151B0C59}"/>
              </a:ext>
            </a:extLst>
          </p:cNvPr>
          <p:cNvSpPr/>
          <p:nvPr/>
        </p:nvSpPr>
        <p:spPr>
          <a:xfrm>
            <a:off x="1219200" y="1123950"/>
            <a:ext cx="65532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If you were to die this very moment, do you know for  </a:t>
            </a:r>
          </a:p>
          <a:p>
            <a:pPr algn="ctr"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for certain you would go to </a:t>
            </a:r>
          </a:p>
          <a:p>
            <a:pPr algn="ctr">
              <a:defRPr/>
            </a:pPr>
            <a:r>
              <a:rPr lang="en-US" sz="44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be with God eternally.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016A8FAF-3070-3145-835D-07FEC7520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40100B-AB5E-CD4E-B574-9D0D35065FFF}"/>
              </a:ext>
            </a:extLst>
          </p:cNvPr>
          <p:cNvSpPr/>
          <p:nvPr/>
        </p:nvSpPr>
        <p:spPr>
          <a:xfrm>
            <a:off x="1066800" y="819150"/>
            <a:ext cx="7239000" cy="34766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4000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God measured others by David</a:t>
            </a: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.</a:t>
            </a:r>
            <a:endParaRPr lang="en-US" sz="40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Kings 14: 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Because I exalted you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8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tore the kingdom away from the house of David and gave it to you —  yet you have not been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like My servant David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who kept My commandments and who followed Me with all his heart, to do only that which was right in My sight;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4" name="Picture 2" descr="See the source image">
            <a:extLst>
              <a:ext uri="{FF2B5EF4-FFF2-40B4-BE49-F238E27FC236}">
                <a16:creationId xmlns:a16="http://schemas.microsoft.com/office/drawing/2014/main" id="{5C3F4B92-3DA4-9842-AD84-5C9AD6A3D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650" y="3028950"/>
            <a:ext cx="1146175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https://wallpapercave.com/wp/Y5uEtOf.jpg">
            <a:extLst>
              <a:ext uri="{FF2B5EF4-FFF2-40B4-BE49-F238E27FC236}">
                <a16:creationId xmlns:a16="http://schemas.microsoft.com/office/drawing/2014/main" id="{7112CC78-D26F-A54F-9EE6-9601213E2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2">
            <a:extLst>
              <a:ext uri="{FF2B5EF4-FFF2-40B4-BE49-F238E27FC236}">
                <a16:creationId xmlns:a16="http://schemas.microsoft.com/office/drawing/2014/main" id="{A65134C4-23FA-7B4B-85FF-C1C8BB108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352550"/>
            <a:ext cx="6858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</a:rPr>
              <a:t>Though David was a man after God’s heart and devoted to God, he sinned grievously. </a:t>
            </a:r>
            <a:endParaRPr lang="en-US" sz="4000" dirty="0">
              <a:latin typeface="ArabBruD" panose="030608020605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FCF1DA7D-F85F-9A42-B03E-4BDE1B39E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BC83FE-367D-4642-BE5F-2C027E0EBD1A}"/>
              </a:ext>
            </a:extLst>
          </p:cNvPr>
          <p:cNvSpPr/>
          <p:nvPr/>
        </p:nvSpPr>
        <p:spPr>
          <a:xfrm>
            <a:off x="1219200" y="819150"/>
            <a:ext cx="6705600" cy="32004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God doesn’t want an adversarial relationship with man.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2: 3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This is good and acceptable in the sight of God our Savior,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who desires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all men to be saved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to come to the knowledge of the truth.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https://wallpapercave.com/wp/Y5uEtOf.jpg">
            <a:extLst>
              <a:ext uri="{FF2B5EF4-FFF2-40B4-BE49-F238E27FC236}">
                <a16:creationId xmlns:a16="http://schemas.microsoft.com/office/drawing/2014/main" id="{F2203168-C5CD-8745-A26F-86355D892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-77788" y="-1588"/>
            <a:ext cx="9221788" cy="518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408CCD-08EC-AC43-91F2-D0EB73E65F1E}"/>
              </a:ext>
            </a:extLst>
          </p:cNvPr>
          <p:cNvSpPr/>
          <p:nvPr/>
        </p:nvSpPr>
        <p:spPr>
          <a:xfrm>
            <a:off x="1651000" y="1428750"/>
            <a:ext cx="5867400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goal of this lesson is to discuss the confession of sin, not confession of faith.</a:t>
            </a:r>
            <a:endParaRPr lang="en-US" sz="40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</a:endParaRPr>
          </a:p>
        </p:txBody>
      </p:sp>
      <p:pic>
        <p:nvPicPr>
          <p:cNvPr id="8196" name="Picture 2" descr="See the source image">
            <a:extLst>
              <a:ext uri="{FF2B5EF4-FFF2-40B4-BE49-F238E27FC236}">
                <a16:creationId xmlns:a16="http://schemas.microsoft.com/office/drawing/2014/main" id="{E6C2044B-A463-034F-873F-09C2ADF9B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1" b="10590"/>
          <a:stretch>
            <a:fillRect/>
          </a:stretch>
        </p:blipFill>
        <p:spPr bwMode="auto">
          <a:xfrm>
            <a:off x="3000375" y="3562350"/>
            <a:ext cx="2743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2" descr="See the source image">
            <a:extLst>
              <a:ext uri="{FF2B5EF4-FFF2-40B4-BE49-F238E27FC236}">
                <a16:creationId xmlns:a16="http://schemas.microsoft.com/office/drawing/2014/main" id="{22F92728-99F7-0F4C-936D-6DAEB800F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230"/>
          <a:stretch>
            <a:fillRect/>
          </a:stretch>
        </p:blipFill>
        <p:spPr bwMode="auto">
          <a:xfrm>
            <a:off x="4371975" y="3714750"/>
            <a:ext cx="13716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B6859CA8-96B1-6746-BAB3-E8EC14B4E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2D8E13-61BE-AB47-A25C-18D5AD610F04}"/>
              </a:ext>
            </a:extLst>
          </p:cNvPr>
          <p:cNvSpPr/>
          <p:nvPr/>
        </p:nvSpPr>
        <p:spPr>
          <a:xfrm>
            <a:off x="1676400" y="1504950"/>
            <a:ext cx="57912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There is great comfort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that comes from openly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dealing with one’s sins.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C3A915D7-5418-8549-835D-318A99AE6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9FDBCD-4C85-9644-873A-659951594BCA}"/>
              </a:ext>
            </a:extLst>
          </p:cNvPr>
          <p:cNvSpPr/>
          <p:nvPr/>
        </p:nvSpPr>
        <p:spPr>
          <a:xfrm>
            <a:off x="1851025" y="1200150"/>
            <a:ext cx="54102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 32: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How blessed is he whose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60076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transgression is forgiven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Whose sin is covered!  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How blessed is the man to whom the Lord does not impute iniquity, And in whose spirit there is no deceit!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6846</TotalTime>
  <Words>1161</Words>
  <Application>Microsoft Macintosh PowerPoint</Application>
  <PresentationFormat>On-screen Show (16:9)</PresentationFormat>
  <Paragraphs>92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Times New Roman</vt:lpstr>
      <vt:lpstr>ArabBruD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ivan</cp:lastModifiedBy>
  <cp:revision>442</cp:revision>
  <dcterms:created xsi:type="dcterms:W3CDTF">2013-07-27T15:59:10Z</dcterms:created>
  <dcterms:modified xsi:type="dcterms:W3CDTF">2021-07-12T12:53:32Z</dcterms:modified>
</cp:coreProperties>
</file>