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48" r:id="rId1"/>
  </p:sldMasterIdLst>
  <p:sldIdLst>
    <p:sldId id="655" r:id="rId2"/>
    <p:sldId id="658" r:id="rId3"/>
    <p:sldId id="656" r:id="rId4"/>
    <p:sldId id="663" r:id="rId5"/>
    <p:sldId id="664" r:id="rId6"/>
    <p:sldId id="660" r:id="rId7"/>
    <p:sldId id="668" r:id="rId8"/>
    <p:sldId id="667" r:id="rId9"/>
    <p:sldId id="675" r:id="rId10"/>
    <p:sldId id="666" r:id="rId11"/>
    <p:sldId id="676" r:id="rId12"/>
    <p:sldId id="672" r:id="rId13"/>
    <p:sldId id="671" r:id="rId14"/>
    <p:sldId id="670" r:id="rId15"/>
    <p:sldId id="665" r:id="rId16"/>
    <p:sldId id="677" r:id="rId17"/>
    <p:sldId id="662" r:id="rId18"/>
    <p:sldId id="661" r:id="rId19"/>
    <p:sldId id="682" r:id="rId20"/>
    <p:sldId id="681" r:id="rId21"/>
    <p:sldId id="680" r:id="rId22"/>
    <p:sldId id="684" r:id="rId23"/>
    <p:sldId id="679" r:id="rId24"/>
    <p:sldId id="678" r:id="rId25"/>
    <p:sldId id="690" r:id="rId26"/>
    <p:sldId id="691" r:id="rId27"/>
    <p:sldId id="689" r:id="rId28"/>
    <p:sldId id="688" r:id="rId29"/>
    <p:sldId id="687" r:id="rId30"/>
    <p:sldId id="686" r:id="rId31"/>
    <p:sldId id="622" r:id="rId32"/>
    <p:sldId id="654" r:id="rId33"/>
    <p:sldId id="653" r:id="rId34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403" autoAdjust="0"/>
    <p:restoredTop sz="94660"/>
  </p:normalViewPr>
  <p:slideViewPr>
    <p:cSldViewPr>
      <p:cViewPr varScale="1">
        <p:scale>
          <a:sx n="116" d="100"/>
          <a:sy n="116" d="100"/>
        </p:scale>
        <p:origin x="360" y="1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86D042-33D4-FC40-AF21-E69577083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A5979B-16C8-384F-9853-383F3FF1A9E6}" type="datetimeFigureOut">
              <a:rPr lang="en-US"/>
              <a:pPr>
                <a:defRPr/>
              </a:pPr>
              <a:t>7/7/21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F1AF0D-5A10-204E-81D3-AA1DB4BD8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44A54F-B4B4-4B40-A36E-34076BBFB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852A8B-6392-7743-97E1-0740E049767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4557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77DF3-7435-A949-BA72-7B03D0BAC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65A04-CF9E-594B-B41C-4EBE1AA2EE41}" type="datetimeFigureOut">
              <a:rPr lang="en-US"/>
              <a:pPr>
                <a:defRPr/>
              </a:pPr>
              <a:t>7/7/21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EC0170-F592-C641-A465-F444814EF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28E8BE-987F-C648-B8DB-0494B5FEB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EAE66-469A-2345-9C80-745E3592580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4805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9190E4-DFC1-A94A-A674-75E076C1D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C9E4C-CC84-4942-BD29-F19F56181282}" type="datetimeFigureOut">
              <a:rPr lang="en-US"/>
              <a:pPr>
                <a:defRPr/>
              </a:pPr>
              <a:t>7/7/21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C679FD-BD9E-794C-9AC1-2DA47B218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FEC2F4-07B6-2C41-B582-CB3DE9DAB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11C730-F090-9F49-9058-70972FCF0F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8655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E5E8DA-66DA-B64C-B834-61C4F8976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B49CBD-84B7-0E41-8ADD-E7078AD934AB}" type="datetimeFigureOut">
              <a:rPr lang="en-US"/>
              <a:pPr>
                <a:defRPr/>
              </a:pPr>
              <a:t>7/7/21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3A2D80-7C06-5C46-91DD-16E2915B5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D904B5-7230-DD47-8DB8-05062A067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C776B-219E-0748-A66D-D55C9D7A596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0830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B67378-0895-C04A-A52B-32D890DA9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A7908-31C6-C649-A18B-7334C8B042CC}" type="datetimeFigureOut">
              <a:rPr lang="en-US"/>
              <a:pPr>
                <a:defRPr/>
              </a:pPr>
              <a:t>7/7/21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BE82C9-0779-774B-8805-C78958785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0F0442-88F8-C34B-B8D0-E48686D3D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FC2724-C00B-1048-B570-A54306413B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7618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CA9D5E4-570F-F649-8F1E-E7CFF5CCC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4F764F-A0BF-2D43-AE4A-D4826B0E3CAB}" type="datetimeFigureOut">
              <a:rPr lang="en-US"/>
              <a:pPr>
                <a:defRPr/>
              </a:pPr>
              <a:t>7/7/21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2307408-C51F-0F44-89CE-02942F54E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E952F30-62B0-4C4D-BE88-91B82EBB4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A4AD49-1B55-9F45-8F1B-AEB92A2F544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0456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51E0EB8-F428-CA41-B844-ED45ECDD7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3B8D5-16D9-0748-BFB2-A0CF47F72010}" type="datetimeFigureOut">
              <a:rPr lang="en-US"/>
              <a:pPr>
                <a:defRPr/>
              </a:pPr>
              <a:t>7/7/21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1A31192-792F-5547-AA88-915ED0E03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285BE2A-BA50-EB4F-A34F-561054255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77A9B-75F8-4648-85E6-2361E6AB83B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4980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BC157F7-C358-BF45-B8A0-410FA9E7C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EC90A5-4BCB-5046-A1C8-9FE509AC738C}" type="datetimeFigureOut">
              <a:rPr lang="en-US"/>
              <a:pPr>
                <a:defRPr/>
              </a:pPr>
              <a:t>7/7/21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21F7291-2B3D-A744-BED9-75E7D6824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B30BFCB-73B7-044E-9531-D9EF01997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DFFC9D-BC1D-BB4F-9AF6-8791AEC3AF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3540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40E46B6-A3F6-D449-B112-A9FA5A531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9A00F4-A43A-4F4D-AB63-85CD9FE9A991}" type="datetimeFigureOut">
              <a:rPr lang="en-US"/>
              <a:pPr>
                <a:defRPr/>
              </a:pPr>
              <a:t>7/7/21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AC07902-7CFA-F743-9882-3F963B65C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F471508-64BC-154E-BB96-A50F5F351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6C6D7-B0D2-314C-A9CD-9F6D288832A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264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A0A593B-0816-9C43-82CD-60FBF5C34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60152-0BE4-6944-853C-182172741111}" type="datetimeFigureOut">
              <a:rPr lang="en-US"/>
              <a:pPr>
                <a:defRPr/>
              </a:pPr>
              <a:t>7/7/21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3640023-AFD0-D24D-8C33-6C0430BE3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7AAB6C5-915A-CC47-8872-5D5E5B4D2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DFFAF-3265-F149-AE22-25CED696FBB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9555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490ECD3-9F31-EC41-B603-8AEE4E47D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39B53-05DE-2B47-908B-233F98899E36}" type="datetimeFigureOut">
              <a:rPr lang="en-US"/>
              <a:pPr>
                <a:defRPr/>
              </a:pPr>
              <a:t>7/7/21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FE6F9B6-D217-8444-AE91-49F93FB6C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99246A3-F3E6-9245-BF85-DD21C247D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134CC-EF77-8541-8404-63915608DA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7423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56F08DE-722B-BE46-B2DB-6AA255F0968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655CC19-8604-6C41-BF1A-5A24A3AEC52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5C6A3-D509-EE4B-AE81-E534F2BA5A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6CFA43B-70D6-9949-897B-547BD7095D9C}" type="datetimeFigureOut">
              <a:rPr lang="en-US"/>
              <a:pPr>
                <a:defRPr/>
              </a:pPr>
              <a:t>7/7/21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5F37A8-906B-1B40-9A3C-E7530D7E8C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27C47E-F1B5-DC4D-85DE-57A426DA8F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A72EC19-9A2F-B44C-B64D-69EEB54EEC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See the source image">
            <a:extLst>
              <a:ext uri="{FF2B5EF4-FFF2-40B4-BE49-F238E27FC236}">
                <a16:creationId xmlns:a16="http://schemas.microsoft.com/office/drawing/2014/main" id="{700E73CC-B04D-1844-8E0F-E1F70BCDB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4B44A68-66A8-5243-8542-9F5582CA6E0D}"/>
              </a:ext>
            </a:extLst>
          </p:cNvPr>
          <p:cNvSpPr/>
          <p:nvPr/>
        </p:nvSpPr>
        <p:spPr>
          <a:xfrm>
            <a:off x="1524000" y="590550"/>
            <a:ext cx="6400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8000" b="1" dirty="0">
                <a:ln w="25400">
                  <a:solidFill>
                    <a:srgbClr val="0000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Studies</a:t>
            </a:r>
          </a:p>
          <a:p>
            <a:pPr algn="ctr">
              <a:defRPr/>
            </a:pPr>
            <a:r>
              <a:rPr lang="en-US" sz="8000" b="1" dirty="0">
                <a:ln w="25400">
                  <a:solidFill>
                    <a:srgbClr val="0000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In</a:t>
            </a:r>
          </a:p>
          <a:p>
            <a:pPr algn="ctr">
              <a:defRPr/>
            </a:pPr>
            <a:r>
              <a:rPr lang="en-US" sz="8000" b="1" dirty="0">
                <a:ln w="25400">
                  <a:solidFill>
                    <a:srgbClr val="0000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Christianity</a:t>
            </a:r>
            <a:endParaRPr lang="en-US" sz="8000" dirty="0">
              <a:ln w="25400">
                <a:solidFill>
                  <a:srgbClr val="000000"/>
                </a:solidFill>
              </a:ln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 descr="https://wallpapercave.com/wp/Y5uEtOf.jpg">
            <a:extLst>
              <a:ext uri="{FF2B5EF4-FFF2-40B4-BE49-F238E27FC236}">
                <a16:creationId xmlns:a16="http://schemas.microsoft.com/office/drawing/2014/main" id="{9E97593B-4B20-0146-B0B9-4F3A1B6B19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67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F963045-8133-4F49-B315-8292A9E42F3E}"/>
              </a:ext>
            </a:extLst>
          </p:cNvPr>
          <p:cNvSpPr/>
          <p:nvPr/>
        </p:nvSpPr>
        <p:spPr>
          <a:xfrm>
            <a:off x="1371600" y="819150"/>
            <a:ext cx="6400800" cy="32924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Romans 3: 10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As it is written, 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There is none righteous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not even one;  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23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for there is no distinction;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23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for all have sinned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fall short of the glory of God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endParaRPr lang="en-US" sz="26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John 1: 10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If we say that we have not sinned,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we make Him a liar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His word is not in us.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 descr="https://wallpapercave.com/wp/Y5uEtOf.jpg">
            <a:extLst>
              <a:ext uri="{FF2B5EF4-FFF2-40B4-BE49-F238E27FC236}">
                <a16:creationId xmlns:a16="http://schemas.microsoft.com/office/drawing/2014/main" id="{17FA54A1-B433-1F48-A885-33A914DA3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67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C41EADD-9D46-D848-A098-EF878E3E8D82}"/>
              </a:ext>
            </a:extLst>
          </p:cNvPr>
          <p:cNvSpPr/>
          <p:nvPr/>
        </p:nvSpPr>
        <p:spPr>
          <a:xfrm>
            <a:off x="2286000" y="2297113"/>
            <a:ext cx="4572000" cy="16922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John 3: 4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Everyone who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practices sin also practices lawlessness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; and sin is lawlessness.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292" name="Rectangle 2">
            <a:extLst>
              <a:ext uri="{FF2B5EF4-FFF2-40B4-BE49-F238E27FC236}">
                <a16:creationId xmlns:a16="http://schemas.microsoft.com/office/drawing/2014/main" id="{3D4097FC-047E-DB40-82CB-B65EEEBA16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971550"/>
            <a:ext cx="4800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3600" b="1">
                <a:solidFill>
                  <a:srgbClr val="000000"/>
                </a:solidFill>
                <a:latin typeface="ArabBruD" pitchFamily="66" charset="0"/>
                <a:cs typeface="Times New Roman" panose="02020603050405020304" pitchFamily="18" charset="0"/>
              </a:rPr>
              <a:t>More than we think,  </a:t>
            </a:r>
          </a:p>
          <a:p>
            <a:pPr algn="ctr"/>
            <a:r>
              <a:rPr lang="en-US" altLang="en-US" sz="3600" b="1">
                <a:solidFill>
                  <a:srgbClr val="000000"/>
                </a:solidFill>
                <a:latin typeface="ArabBruD" pitchFamily="66" charset="0"/>
                <a:cs typeface="Times New Roman" panose="02020603050405020304" pitchFamily="18" charset="0"/>
              </a:rPr>
              <a:t>we all sin in many ways.                                                           </a:t>
            </a:r>
            <a:endParaRPr lang="en-US" altLang="en-US" sz="3600">
              <a:latin typeface="ArabBruD" pitchFamily="66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 descr="https://wallpapercave.com/wp/Y5uEtOf.jpg">
            <a:extLst>
              <a:ext uri="{FF2B5EF4-FFF2-40B4-BE49-F238E27FC236}">
                <a16:creationId xmlns:a16="http://schemas.microsoft.com/office/drawing/2014/main" id="{49658098-6262-694C-9F93-556A30F992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67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E31012B-36E9-C245-9F93-1280EDCA6704}"/>
              </a:ext>
            </a:extLst>
          </p:cNvPr>
          <p:cNvSpPr/>
          <p:nvPr/>
        </p:nvSpPr>
        <p:spPr>
          <a:xfrm>
            <a:off x="1371600" y="819150"/>
            <a:ext cx="6400800" cy="32924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Romans 13: 1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Every person is to be in subjection to the governing authorities. For there is no authority except from God, and those which exist are established by God.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Therefore whoever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resists authority has opposed the ordinance of God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; and they who have opposed will receive condemnation upon themselves.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 descr="https://wallpapercave.com/wp/Y5uEtOf.jpg">
            <a:extLst>
              <a:ext uri="{FF2B5EF4-FFF2-40B4-BE49-F238E27FC236}">
                <a16:creationId xmlns:a16="http://schemas.microsoft.com/office/drawing/2014/main" id="{15861AC4-9938-C24E-B8CA-022303CE5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67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1CEA197-182E-AC48-A3B6-FF59005833B8}"/>
              </a:ext>
            </a:extLst>
          </p:cNvPr>
          <p:cNvSpPr/>
          <p:nvPr/>
        </p:nvSpPr>
        <p:spPr>
          <a:xfrm>
            <a:off x="1257300" y="1047750"/>
            <a:ext cx="6629400" cy="28924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Romans 14: 22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 faith which you have, have as your own conviction before God.  Happy is he who does not condemn himself in what he approves. 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23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But he who doubts is condemned if he eats, because his eating is not from faith; and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whatever is not from faith is sin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https://wallpapercave.com/wp/Y5uEtOf.jpg">
            <a:extLst>
              <a:ext uri="{FF2B5EF4-FFF2-40B4-BE49-F238E27FC236}">
                <a16:creationId xmlns:a16="http://schemas.microsoft.com/office/drawing/2014/main" id="{D8BBD448-D449-BC45-839E-6922B0892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67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1837BCA-23D0-6742-A93F-82BFC51F1D47}"/>
              </a:ext>
            </a:extLst>
          </p:cNvPr>
          <p:cNvSpPr/>
          <p:nvPr/>
        </p:nvSpPr>
        <p:spPr>
          <a:xfrm>
            <a:off x="1447800" y="1428750"/>
            <a:ext cx="6705600" cy="2092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Matthew 5: 27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You have heard that it was said, 'You shall not commit adultery'; 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28</a:t>
            </a:r>
            <a:r>
              <a:rPr lang="en-US" sz="20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but I say to you that everyone who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looks at a woman with lust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 her has already committed adultery with her in his heart.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https://wallpapercave.com/wp/Y5uEtOf.jpg">
            <a:extLst>
              <a:ext uri="{FF2B5EF4-FFF2-40B4-BE49-F238E27FC236}">
                <a16:creationId xmlns:a16="http://schemas.microsoft.com/office/drawing/2014/main" id="{A200E529-AF5D-3A4B-B149-68D124EEB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67"/>
          <a:stretch>
            <a:fillRect/>
          </a:stretch>
        </p:blipFill>
        <p:spPr bwMode="auto">
          <a:xfrm>
            <a:off x="-30163" y="0"/>
            <a:ext cx="9144001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BC0C8EC-20D1-C24E-BD93-C7D049CCAF68}"/>
              </a:ext>
            </a:extLst>
          </p:cNvPr>
          <p:cNvSpPr/>
          <p:nvPr/>
        </p:nvSpPr>
        <p:spPr>
          <a:xfrm>
            <a:off x="990600" y="819150"/>
            <a:ext cx="4572000" cy="16922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James 4: 17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Therefore, to one who knows the right thing to do and does not do it,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to him it is sin.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6388" name="Picture 4" descr="See the source image">
            <a:extLst>
              <a:ext uri="{FF2B5EF4-FFF2-40B4-BE49-F238E27FC236}">
                <a16:creationId xmlns:a16="http://schemas.microsoft.com/office/drawing/2014/main" id="{2D5139BE-091C-5E44-9FB1-2B38B7283D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847850"/>
            <a:ext cx="3902075" cy="296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6" descr="See the source image">
            <a:extLst>
              <a:ext uri="{FF2B5EF4-FFF2-40B4-BE49-F238E27FC236}">
                <a16:creationId xmlns:a16="http://schemas.microsoft.com/office/drawing/2014/main" id="{3388E083-7F46-4E42-B476-6933CDC19D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94" r="47272" b="77286"/>
          <a:stretch>
            <a:fillRect/>
          </a:stretch>
        </p:blipFill>
        <p:spPr bwMode="auto">
          <a:xfrm>
            <a:off x="5943600" y="1838325"/>
            <a:ext cx="914400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>
            <a:extLst>
              <a:ext uri="{FF2B5EF4-FFF2-40B4-BE49-F238E27FC236}">
                <a16:creationId xmlns:a16="http://schemas.microsoft.com/office/drawing/2014/main" id="{8EE7D209-5D0C-3446-BD19-544AEE6D00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619FEB2-EE42-C640-B7E6-B86F6CA2DD4F}"/>
              </a:ext>
            </a:extLst>
          </p:cNvPr>
          <p:cNvSpPr/>
          <p:nvPr/>
        </p:nvSpPr>
        <p:spPr>
          <a:xfrm>
            <a:off x="762000" y="1352550"/>
            <a:ext cx="7620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4400" b="1" dirty="0">
                <a:ln w="254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</a:rPr>
              <a:t>II</a:t>
            </a:r>
            <a:r>
              <a:rPr lang="en-US" sz="4800" b="1" dirty="0">
                <a:ln w="254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</a:rPr>
              <a:t>.  </a:t>
            </a:r>
            <a:r>
              <a:rPr lang="en-US" sz="4800" b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Christians are commanded     </a:t>
            </a:r>
          </a:p>
          <a:p>
            <a:pPr>
              <a:defRPr/>
            </a:pPr>
            <a:r>
              <a:rPr lang="en-US" sz="4800" b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      to forgive other people, so</a:t>
            </a:r>
          </a:p>
          <a:p>
            <a:pPr>
              <a:defRPr/>
            </a:pPr>
            <a:r>
              <a:rPr lang="en-US" sz="4800" b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      not to do so is sinful. </a:t>
            </a:r>
            <a:endParaRPr lang="en-US" sz="4800" dirty="0">
              <a:ln w="25400">
                <a:solidFill>
                  <a:srgbClr val="000000"/>
                </a:solidFill>
              </a:ln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" descr="https://wallpapercave.com/wp/Y5uEtOf.jpg">
            <a:extLst>
              <a:ext uri="{FF2B5EF4-FFF2-40B4-BE49-F238E27FC236}">
                <a16:creationId xmlns:a16="http://schemas.microsoft.com/office/drawing/2014/main" id="{CF75C773-FC40-7343-A2F7-7A3BA8278E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67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0D4DE24-90D9-584C-AB9E-44DB2B4E70A7}"/>
              </a:ext>
            </a:extLst>
          </p:cNvPr>
          <p:cNvSpPr/>
          <p:nvPr/>
        </p:nvSpPr>
        <p:spPr>
          <a:xfrm>
            <a:off x="1333500" y="1047750"/>
            <a:ext cx="6477000" cy="28924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Colossians 3: 12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So, as those who have been chosen of God, holy and beloved, put on a heart of compassion, kindness, humility, gentleness and patience; 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13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bearing with one another, and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forgiving each other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whoever has a complaint against anyone;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just as the Lord forgave you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so also should you.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 descr="https://wallpapercave.com/wp/Y5uEtOf.jpg">
            <a:extLst>
              <a:ext uri="{FF2B5EF4-FFF2-40B4-BE49-F238E27FC236}">
                <a16:creationId xmlns:a16="http://schemas.microsoft.com/office/drawing/2014/main" id="{E237ED7F-798D-E144-9630-91F1AFF2F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67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3EE10F1-72C3-2640-82CE-61E3136C370B}"/>
              </a:ext>
            </a:extLst>
          </p:cNvPr>
          <p:cNvSpPr/>
          <p:nvPr/>
        </p:nvSpPr>
        <p:spPr>
          <a:xfrm>
            <a:off x="1028700" y="668338"/>
            <a:ext cx="7391400" cy="20939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Ephesians 4: 31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Let all bitterness and wrath and anger and clamor and slander be put away from you, along with all malice.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32</a:t>
            </a:r>
            <a:r>
              <a:rPr lang="en-US" sz="20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Be kind to one another, tender-hearted,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forgiving each other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just as God in Christ also has forgiven you.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7EBA50-B80C-454D-8300-BAF794E14644}"/>
              </a:ext>
            </a:extLst>
          </p:cNvPr>
          <p:cNvSpPr/>
          <p:nvPr/>
        </p:nvSpPr>
        <p:spPr>
          <a:xfrm>
            <a:off x="1028700" y="3028950"/>
            <a:ext cx="6972300" cy="12922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Matthew 22: 39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 second is like it,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'You shall love your neighbor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as yourself.'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 descr="https://wallpapercave.com/wp/Y5uEtOf.jpg">
            <a:extLst>
              <a:ext uri="{FF2B5EF4-FFF2-40B4-BE49-F238E27FC236}">
                <a16:creationId xmlns:a16="http://schemas.microsoft.com/office/drawing/2014/main" id="{C346D5E8-4B59-4E45-8BA5-FF4053AED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67"/>
          <a:stretch>
            <a:fillRect/>
          </a:stretch>
        </p:blipFill>
        <p:spPr bwMode="auto">
          <a:xfrm>
            <a:off x="-3175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B460181-4EE6-5E46-9D1E-6696971578D3}"/>
              </a:ext>
            </a:extLst>
          </p:cNvPr>
          <p:cNvSpPr/>
          <p:nvPr/>
        </p:nvSpPr>
        <p:spPr>
          <a:xfrm>
            <a:off x="2301875" y="668338"/>
            <a:ext cx="4572000" cy="16922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James 2: 13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judgment will be merciless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to one who has shown no mercy; mercy triumphs over judgment.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E968D83-906E-0A49-89CB-7C14FA93BA26}"/>
              </a:ext>
            </a:extLst>
          </p:cNvPr>
          <p:cNvSpPr/>
          <p:nvPr/>
        </p:nvSpPr>
        <p:spPr>
          <a:xfrm>
            <a:off x="2301875" y="2647950"/>
            <a:ext cx="4572000" cy="16922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Galatians 6: 7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Do not be deceived, God is not mocked; for whatever a man sows,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this he will also reap.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See the source image">
            <a:extLst>
              <a:ext uri="{FF2B5EF4-FFF2-40B4-BE49-F238E27FC236}">
                <a16:creationId xmlns:a16="http://schemas.microsoft.com/office/drawing/2014/main" id="{9A10D9FB-17F7-5A4B-9C7B-05E6B7CB3B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478C43F-8745-CA4C-BCEB-4FD7BF3ADE11}"/>
              </a:ext>
            </a:extLst>
          </p:cNvPr>
          <p:cNvSpPr/>
          <p:nvPr/>
        </p:nvSpPr>
        <p:spPr>
          <a:xfrm>
            <a:off x="990600" y="971550"/>
            <a:ext cx="77724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b="1" i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Barriers Before the Gates #1 </a:t>
            </a:r>
          </a:p>
          <a:p>
            <a:pPr algn="ctr">
              <a:defRPr/>
            </a:pPr>
            <a:endParaRPr lang="en-US" sz="4800" b="1" i="1" dirty="0">
              <a:ln w="25400">
                <a:solidFill>
                  <a:srgbClr val="000000"/>
                </a:solidFill>
              </a:ln>
              <a:latin typeface="ArabBruD" panose="03060802060502020204" pitchFamily="66" charset="0"/>
              <a:ea typeface="SimSun" panose="02010600030101010101" pitchFamily="2" charset="-122"/>
            </a:endParaRPr>
          </a:p>
          <a:p>
            <a:pPr algn="ctr">
              <a:defRPr/>
            </a:pPr>
            <a:r>
              <a:rPr lang="en-US" sz="4800" b="1" i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Overcoming An Unforgiving Heart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3" descr="https://wallpapercave.com/wp/Y5uEtOf.jpg">
            <a:extLst>
              <a:ext uri="{FF2B5EF4-FFF2-40B4-BE49-F238E27FC236}">
                <a16:creationId xmlns:a16="http://schemas.microsoft.com/office/drawing/2014/main" id="{A9A54673-99B8-BF44-B0E0-A8F26D90B9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67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54EA44B-C522-7242-96ED-4513BA9FDAE6}"/>
              </a:ext>
            </a:extLst>
          </p:cNvPr>
          <p:cNvSpPr/>
          <p:nvPr/>
        </p:nvSpPr>
        <p:spPr>
          <a:xfrm>
            <a:off x="838200" y="1125538"/>
            <a:ext cx="7467600" cy="28924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Luke 17: 3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Pay attention to yourselves! If your brother sins, rebuke him, and if he repents, forgive him, 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4</a:t>
            </a:r>
            <a:r>
              <a:rPr lang="en-US" sz="26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if he sins against you seven times in the day, and turns to you seven times, saying, 'I repent,'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you must forgive him."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5</a:t>
            </a:r>
            <a:r>
              <a:rPr lang="en-US" sz="26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 apostles said to the Lord, “</a:t>
            </a:r>
            <a:r>
              <a:rPr lang="en-US" sz="2600" b="1" dirty="0">
                <a:solidFill>
                  <a:srgbClr val="00206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Increase our faith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!”</a:t>
            </a:r>
          </a:p>
          <a:p>
            <a:pPr algn="r"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 (</a:t>
            </a:r>
            <a:r>
              <a:rPr lang="en-US" sz="22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ESV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)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 descr="https://wallpapercave.com/wp/Y5uEtOf.jpg">
            <a:extLst>
              <a:ext uri="{FF2B5EF4-FFF2-40B4-BE49-F238E27FC236}">
                <a16:creationId xmlns:a16="http://schemas.microsoft.com/office/drawing/2014/main" id="{6B829860-3515-5E48-A4D7-9551A25CBA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67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AE937D6-1F53-F04A-BAAB-5BE3156C6720}"/>
              </a:ext>
            </a:extLst>
          </p:cNvPr>
          <p:cNvSpPr/>
          <p:nvPr/>
        </p:nvSpPr>
        <p:spPr>
          <a:xfrm>
            <a:off x="1485900" y="1123950"/>
            <a:ext cx="6172200" cy="2613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Matthew 18: 22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Jesus said to him, “I do not say to you, up to seven times, but up to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seventy times seven.”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endParaRPr lang="en-US" sz="26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Luke 17: 3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If your brother sins, rebuke him,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>
            <a:extLst>
              <a:ext uri="{FF2B5EF4-FFF2-40B4-BE49-F238E27FC236}">
                <a16:creationId xmlns:a16="http://schemas.microsoft.com/office/drawing/2014/main" id="{25EFE286-27A3-4A46-8011-17E31ABF47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5588307-3C5C-E347-BD22-9F1B7B677D61}"/>
              </a:ext>
            </a:extLst>
          </p:cNvPr>
          <p:cNvSpPr/>
          <p:nvPr/>
        </p:nvSpPr>
        <p:spPr>
          <a:xfrm>
            <a:off x="838200" y="1428750"/>
            <a:ext cx="74676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4400" b="1" dirty="0">
                <a:ln w="254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</a:rPr>
              <a:t>III</a:t>
            </a:r>
            <a:r>
              <a:rPr lang="en-US" sz="4800" b="1" dirty="0">
                <a:ln w="254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</a:rPr>
              <a:t>.  </a:t>
            </a:r>
            <a:r>
              <a:rPr lang="en-US" sz="4800" b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One cannot receive what </a:t>
            </a:r>
          </a:p>
          <a:p>
            <a:pPr>
              <a:defRPr/>
            </a:pPr>
            <a:r>
              <a:rPr lang="en-US" sz="4800" b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        he is unwilling to give.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3" descr="https://wallpapercave.com/wp/Y5uEtOf.jpg">
            <a:extLst>
              <a:ext uri="{FF2B5EF4-FFF2-40B4-BE49-F238E27FC236}">
                <a16:creationId xmlns:a16="http://schemas.microsoft.com/office/drawing/2014/main" id="{9D93DF92-A5A4-7A44-9F18-8B460972AC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67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647B995-0B61-2E4E-BD31-069544CB5464}"/>
              </a:ext>
            </a:extLst>
          </p:cNvPr>
          <p:cNvSpPr/>
          <p:nvPr/>
        </p:nvSpPr>
        <p:spPr>
          <a:xfrm>
            <a:off x="1600200" y="666750"/>
            <a:ext cx="6096000" cy="36909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Mark 11: 25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Whenever you stand praying,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forgive, if you have anything against anyone,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so that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your Father who is in heaven will also forgive you your transgressions.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endParaRPr lang="en-US" sz="12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Matthew 6: 12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forgive us our debts, as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we also have forgiven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our debtors.   </a:t>
            </a:r>
            <a:r>
              <a:rPr lang="en-US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   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" descr="https://wallpapercave.com/wp/Y5uEtOf.jpg">
            <a:extLst>
              <a:ext uri="{FF2B5EF4-FFF2-40B4-BE49-F238E27FC236}">
                <a16:creationId xmlns:a16="http://schemas.microsoft.com/office/drawing/2014/main" id="{094F0C45-4BA3-2044-A646-5F6CC0477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67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C97C7CA-5295-F849-9046-931E99F8A469}"/>
              </a:ext>
            </a:extLst>
          </p:cNvPr>
          <p:cNvSpPr/>
          <p:nvPr/>
        </p:nvSpPr>
        <p:spPr>
          <a:xfrm>
            <a:off x="2171700" y="2038350"/>
            <a:ext cx="5715000" cy="2092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Luke 7:47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 this reason I say to you, her sins, which are many, have been forgiven, for she loved much; but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he who is forgiven little, loves little.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BEC897F-11B2-2741-9C61-B57DE6A0C2FB}"/>
              </a:ext>
            </a:extLst>
          </p:cNvPr>
          <p:cNvSpPr/>
          <p:nvPr/>
        </p:nvSpPr>
        <p:spPr>
          <a:xfrm>
            <a:off x="2171700" y="636588"/>
            <a:ext cx="4800600" cy="12620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38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Jesus clearly states the lesson of both parables.</a:t>
            </a:r>
            <a:endParaRPr lang="en-US" sz="3800" dirty="0">
              <a:solidFill>
                <a:schemeClr val="bg1">
                  <a:lumMod val="10000"/>
                </a:schemeClr>
              </a:solidFill>
              <a:latin typeface="ArabBruD" panose="03060802060502020204" pitchFamily="66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https://wallpapercave.com/wp/Y5uEtOf.jpg">
            <a:extLst>
              <a:ext uri="{FF2B5EF4-FFF2-40B4-BE49-F238E27FC236}">
                <a16:creationId xmlns:a16="http://schemas.microsoft.com/office/drawing/2014/main" id="{2542CF6F-C97A-E64A-9508-9DB0424C1E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67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CC95424-114F-A246-9515-3DC384DCB4AA}"/>
              </a:ext>
            </a:extLst>
          </p:cNvPr>
          <p:cNvSpPr/>
          <p:nvPr/>
        </p:nvSpPr>
        <p:spPr>
          <a:xfrm>
            <a:off x="1485900" y="1325563"/>
            <a:ext cx="6172200" cy="24923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Matthew 18: 24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his lord, moved with anger, handed him over to the torturers until he should repay all that was owed him. 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35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My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heavenly Father will also do the same to you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if each of you does not forgive his brother </a:t>
            </a:r>
            <a:r>
              <a:rPr lang="en-US" sz="2600" b="1" u="sng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from your heart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."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>
            <a:extLst>
              <a:ext uri="{FF2B5EF4-FFF2-40B4-BE49-F238E27FC236}">
                <a16:creationId xmlns:a16="http://schemas.microsoft.com/office/drawing/2014/main" id="{F99CA705-42D8-5D41-AE08-DD24BE330F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A590B7A-4B26-6846-AEF8-555C45934BE0}"/>
              </a:ext>
            </a:extLst>
          </p:cNvPr>
          <p:cNvSpPr/>
          <p:nvPr/>
        </p:nvSpPr>
        <p:spPr>
          <a:xfrm>
            <a:off x="1143000" y="1581150"/>
            <a:ext cx="6477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4400" b="1" dirty="0">
                <a:ln w="254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</a:rPr>
              <a:t>IV</a:t>
            </a:r>
            <a:r>
              <a:rPr lang="en-US" sz="4800" b="1" dirty="0">
                <a:ln w="254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</a:rPr>
              <a:t>.  </a:t>
            </a:r>
            <a:r>
              <a:rPr lang="en-US" sz="4800" b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Forgiveness is given,</a:t>
            </a:r>
          </a:p>
          <a:p>
            <a:pPr>
              <a:defRPr/>
            </a:pPr>
            <a:r>
              <a:rPr lang="en-US" sz="4800" b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       not earned.</a:t>
            </a:r>
            <a:endParaRPr lang="en-US" sz="4800" dirty="0">
              <a:ln w="25400">
                <a:solidFill>
                  <a:srgbClr val="000000"/>
                </a:solidFill>
              </a:ln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3" descr="https://wallpapercave.com/wp/Y5uEtOf.jpg">
            <a:extLst>
              <a:ext uri="{FF2B5EF4-FFF2-40B4-BE49-F238E27FC236}">
                <a16:creationId xmlns:a16="http://schemas.microsoft.com/office/drawing/2014/main" id="{6F833C6D-B478-7942-8E7A-005FE9E8F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67"/>
          <a:stretch>
            <a:fillRect/>
          </a:stretch>
        </p:blipFill>
        <p:spPr bwMode="auto">
          <a:xfrm>
            <a:off x="0" y="-9525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3" descr="https://wallpapercave.com/wp/Y5uEtOf.jpg">
            <a:extLst>
              <a:ext uri="{FF2B5EF4-FFF2-40B4-BE49-F238E27FC236}">
                <a16:creationId xmlns:a16="http://schemas.microsoft.com/office/drawing/2014/main" id="{3FE0071B-B279-B447-909F-65D2341234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67"/>
          <a:stretch>
            <a:fillRect/>
          </a:stretch>
        </p:blipFill>
        <p:spPr bwMode="auto">
          <a:xfrm>
            <a:off x="0" y="1588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5" descr="https://wallpapercave.com/wp/Y5uEtOf.jpg">
            <a:extLst>
              <a:ext uri="{FF2B5EF4-FFF2-40B4-BE49-F238E27FC236}">
                <a16:creationId xmlns:a16="http://schemas.microsoft.com/office/drawing/2014/main" id="{30A41254-616A-AE4A-909A-A3CE3AFC8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67"/>
          <a:stretch>
            <a:fillRect/>
          </a:stretch>
        </p:blipFill>
        <p:spPr bwMode="auto">
          <a:xfrm>
            <a:off x="-76200" y="28575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2" descr="See the source image">
            <a:extLst>
              <a:ext uri="{FF2B5EF4-FFF2-40B4-BE49-F238E27FC236}">
                <a16:creationId xmlns:a16="http://schemas.microsoft.com/office/drawing/2014/main" id="{75B73BBF-69C8-CA40-86D6-CA6424E862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514350"/>
            <a:ext cx="1905000" cy="390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3540" name="Picture 4" descr="See the source image">
            <a:extLst>
              <a:ext uri="{FF2B5EF4-FFF2-40B4-BE49-F238E27FC236}">
                <a16:creationId xmlns:a16="http://schemas.microsoft.com/office/drawing/2014/main" id="{BC8B351E-5CF6-1847-8775-682997166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400" y="722313"/>
            <a:ext cx="4648200" cy="3486150"/>
          </a:xfrm>
          <a:prstGeom prst="rect">
            <a:avLst/>
          </a:prstGeom>
          <a:noFill/>
          <a:ln w="57150">
            <a:solidFill>
              <a:schemeClr val="accent5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79" name="Rectangle 1">
            <a:extLst>
              <a:ext uri="{FF2B5EF4-FFF2-40B4-BE49-F238E27FC236}">
                <a16:creationId xmlns:a16="http://schemas.microsoft.com/office/drawing/2014/main" id="{ED2B9881-066B-9544-BF7A-0518EE5321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4452938"/>
            <a:ext cx="1663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Luke 23:24</a:t>
            </a:r>
            <a:endParaRPr lang="en-US" altLang="en-US" sz="2400"/>
          </a:p>
        </p:txBody>
      </p:sp>
      <p:sp>
        <p:nvSpPr>
          <p:cNvPr id="28680" name="Rectangle 2">
            <a:extLst>
              <a:ext uri="{FF2B5EF4-FFF2-40B4-BE49-F238E27FC236}">
                <a16:creationId xmlns:a16="http://schemas.microsoft.com/office/drawing/2014/main" id="{7E5480BE-89E5-294B-98BA-28549AD272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3650" y="4414838"/>
            <a:ext cx="1485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Acts 7: 60</a:t>
            </a:r>
            <a:endParaRPr lang="en-US" altLang="en-US" sz="24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3" descr="https://wallpapercave.com/wp/Y5uEtOf.jpg">
            <a:extLst>
              <a:ext uri="{FF2B5EF4-FFF2-40B4-BE49-F238E27FC236}">
                <a16:creationId xmlns:a16="http://schemas.microsoft.com/office/drawing/2014/main" id="{E511CCC0-8FE6-E749-B09F-7AE71B0F6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67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B3F3BDC-5F7D-F044-B83C-00F164A3294F}"/>
              </a:ext>
            </a:extLst>
          </p:cNvPr>
          <p:cNvSpPr/>
          <p:nvPr/>
        </p:nvSpPr>
        <p:spPr>
          <a:xfrm>
            <a:off x="2019300" y="2419350"/>
            <a:ext cx="5105400" cy="16922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Matthew 18: 35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My heavenly Father will also do the same to you, if each of you does not forgive his brother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from your heart.   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C6AF6C3-123B-B747-AAD2-66252090D769}"/>
              </a:ext>
            </a:extLst>
          </p:cNvPr>
          <p:cNvSpPr/>
          <p:nvPr/>
        </p:nvSpPr>
        <p:spPr>
          <a:xfrm>
            <a:off x="2052638" y="765175"/>
            <a:ext cx="4899025" cy="12620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8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True forgiveness comes </a:t>
            </a:r>
          </a:p>
          <a:p>
            <a:pPr>
              <a:defRPr/>
            </a:pPr>
            <a:r>
              <a:rPr lang="en-US" sz="38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from a heart of love.</a:t>
            </a:r>
            <a:endParaRPr lang="en-US" sz="3800" dirty="0">
              <a:solidFill>
                <a:schemeClr val="bg1">
                  <a:lumMod val="10000"/>
                </a:schemeClr>
              </a:solidFill>
              <a:latin typeface="ArabBruD" panose="03060802060502020204" pitchFamily="66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3" descr="https://wallpapercave.com/wp/Y5uEtOf.jpg">
            <a:extLst>
              <a:ext uri="{FF2B5EF4-FFF2-40B4-BE49-F238E27FC236}">
                <a16:creationId xmlns:a16="http://schemas.microsoft.com/office/drawing/2014/main" id="{EC1FF792-7DB7-B149-B64A-05C9F3643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67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1">
            <a:extLst>
              <a:ext uri="{FF2B5EF4-FFF2-40B4-BE49-F238E27FC236}">
                <a16:creationId xmlns:a16="http://schemas.microsoft.com/office/drawing/2014/main" id="{36CE7036-7BE7-7049-93A9-899238EF94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2190750"/>
            <a:ext cx="4876800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Ephesians 2: 8</a:t>
            </a:r>
            <a:r>
              <a:rPr lang="en-US" altLang="en-US" sz="2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600" b="1">
              <a:solidFill>
                <a:srgbClr val="000000"/>
              </a:solidFill>
              <a:latin typeface="Arial Narrow" panose="020B0604020202020204" pitchFamily="34" charset="0"/>
              <a:cs typeface="Times New Roman" panose="02020603050405020304" pitchFamily="18" charset="0"/>
            </a:endParaRPr>
          </a:p>
          <a:p>
            <a:r>
              <a:rPr lang="en-US" altLang="en-US" sz="2600" b="1">
                <a:solidFill>
                  <a:srgbClr val="000000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For by grace you have been saved through faith; and that not of yourselves, it is  the gift of God; </a:t>
            </a: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66ECDA0-FD7F-FD4E-BBFF-8744992B2EC1}"/>
              </a:ext>
            </a:extLst>
          </p:cNvPr>
          <p:cNvSpPr/>
          <p:nvPr/>
        </p:nvSpPr>
        <p:spPr>
          <a:xfrm>
            <a:off x="1338263" y="747713"/>
            <a:ext cx="6467475" cy="1323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We do not deserve forgiveness</a:t>
            </a:r>
          </a:p>
          <a:p>
            <a:pPr algn="ctr">
              <a:defRPr/>
            </a:pPr>
            <a:r>
              <a:rPr lang="en-US" sz="40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</a:rPr>
              <a:t>God gives it as a gift of grace.</a:t>
            </a:r>
            <a:endParaRPr lang="en-US" sz="4000" dirty="0">
              <a:solidFill>
                <a:schemeClr val="bg1">
                  <a:lumMod val="10000"/>
                </a:schemeClr>
              </a:solidFill>
              <a:latin typeface="ArabBruD" panose="03060802060502020204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https://wallpapercave.com/wp/Y5uEtOf.jpg">
            <a:extLst>
              <a:ext uri="{FF2B5EF4-FFF2-40B4-BE49-F238E27FC236}">
                <a16:creationId xmlns:a16="http://schemas.microsoft.com/office/drawing/2014/main" id="{E3B09F5C-21BC-2C47-B9F2-78795156F8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67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4CFBCC4-4679-0943-A10B-CC8BE97B6713}"/>
              </a:ext>
            </a:extLst>
          </p:cNvPr>
          <p:cNvSpPr/>
          <p:nvPr/>
        </p:nvSpPr>
        <p:spPr>
          <a:xfrm>
            <a:off x="762000" y="2865438"/>
            <a:ext cx="4572000" cy="16922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Romans 6: 23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 the wages of sin is death, but the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free gift of God is eternal life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in Christ Jesus our Lord.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F542738-8DD1-B645-A9C0-C53225049C6D}"/>
              </a:ext>
            </a:extLst>
          </p:cNvPr>
          <p:cNvSpPr/>
          <p:nvPr/>
        </p:nvSpPr>
        <p:spPr>
          <a:xfrm>
            <a:off x="1752600" y="785813"/>
            <a:ext cx="4575175" cy="12001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Salvation is a free gift </a:t>
            </a:r>
          </a:p>
          <a:p>
            <a:pPr algn="ctr">
              <a:defRPr/>
            </a:pPr>
            <a:r>
              <a:rPr lang="en-US" sz="36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and available to all :</a:t>
            </a:r>
            <a:endParaRPr lang="en-US" sz="3600" dirty="0">
              <a:solidFill>
                <a:schemeClr val="bg1">
                  <a:lumMod val="10000"/>
                </a:schemeClr>
              </a:solidFill>
              <a:latin typeface="ArabBruD" panose="03060802060502020204" pitchFamily="66" charset="0"/>
            </a:endParaRPr>
          </a:p>
        </p:txBody>
      </p:sp>
      <p:pic>
        <p:nvPicPr>
          <p:cNvPr id="4101" name="Picture 2" descr="See the source image">
            <a:extLst>
              <a:ext uri="{FF2B5EF4-FFF2-40B4-BE49-F238E27FC236}">
                <a16:creationId xmlns:a16="http://schemas.microsoft.com/office/drawing/2014/main" id="{67B4EC14-7E26-A044-B068-F566747EA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75" b="9058"/>
          <a:stretch>
            <a:fillRect/>
          </a:stretch>
        </p:blipFill>
        <p:spPr bwMode="auto">
          <a:xfrm>
            <a:off x="6553200" y="2500313"/>
            <a:ext cx="2097088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3" descr="https://wallpapercave.com/wp/Y5uEtOf.jpg">
            <a:extLst>
              <a:ext uri="{FF2B5EF4-FFF2-40B4-BE49-F238E27FC236}">
                <a16:creationId xmlns:a16="http://schemas.microsoft.com/office/drawing/2014/main" id="{AD9232F8-992B-0B45-BD2A-E9075C2B47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67"/>
          <a:stretch>
            <a:fillRect/>
          </a:stretch>
        </p:blipFill>
        <p:spPr bwMode="auto">
          <a:xfrm>
            <a:off x="0" y="-28575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Rectangle 1">
            <a:extLst>
              <a:ext uri="{FF2B5EF4-FFF2-40B4-BE49-F238E27FC236}">
                <a16:creationId xmlns:a16="http://schemas.microsoft.com/office/drawing/2014/main" id="{06A1BF96-5BFC-D54E-9EE0-7A4C5F8000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2100" y="1276350"/>
            <a:ext cx="6019800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Romans 4: 7</a:t>
            </a:r>
            <a:r>
              <a:rPr lang="en-US" altLang="en-US" sz="2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600" b="1">
              <a:solidFill>
                <a:srgbClr val="000000"/>
              </a:solidFill>
              <a:latin typeface="Arial Narrow" panose="020B0604020202020204" pitchFamily="34" charset="0"/>
              <a:cs typeface="Times New Roman" panose="02020603050405020304" pitchFamily="18" charset="0"/>
            </a:endParaRPr>
          </a:p>
          <a:p>
            <a:r>
              <a:rPr lang="en-US" altLang="en-US" sz="2600" b="1">
                <a:solidFill>
                  <a:srgbClr val="000000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Blessed are those whose lawless deeds have been forgiven, and whose sins have been covered.  </a:t>
            </a:r>
            <a:r>
              <a:rPr lang="en-US" altLang="en-US" sz="2000" b="1">
                <a:solidFill>
                  <a:srgbClr val="C00000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8</a:t>
            </a:r>
            <a:r>
              <a:rPr lang="en-US" altLang="en-US" sz="2600" b="1">
                <a:solidFill>
                  <a:srgbClr val="000000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 “Blessed is the man whose sin the Lord will not take into account.”</a:t>
            </a: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">
            <a:extLst>
              <a:ext uri="{FF2B5EF4-FFF2-40B4-BE49-F238E27FC236}">
                <a16:creationId xmlns:a16="http://schemas.microsoft.com/office/drawing/2014/main" id="{7ECA936B-0643-3547-91B7-BEC4533E46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58"/>
          <a:stretch>
            <a:fillRect/>
          </a:stretch>
        </p:blipFill>
        <p:spPr bwMode="auto">
          <a:xfrm>
            <a:off x="0" y="0"/>
            <a:ext cx="9144000" cy="516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4D3781C-E57C-B04E-9166-6019990CDEE2}"/>
              </a:ext>
            </a:extLst>
          </p:cNvPr>
          <p:cNvSpPr/>
          <p:nvPr/>
        </p:nvSpPr>
        <p:spPr>
          <a:xfrm>
            <a:off x="1447800" y="590550"/>
            <a:ext cx="6248400" cy="32623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48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Does your heart forgive </a:t>
            </a:r>
          </a:p>
          <a:p>
            <a:pPr>
              <a:defRPr/>
            </a:pPr>
            <a:r>
              <a:rPr lang="en-US" sz="48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by nature?</a:t>
            </a:r>
          </a:p>
          <a:p>
            <a:pPr>
              <a:defRPr/>
            </a:pPr>
            <a:endParaRPr lang="en-US" sz="1400" b="1" dirty="0">
              <a:solidFill>
                <a:schemeClr val="bg1">
                  <a:lumMod val="10000"/>
                </a:schemeClr>
              </a:solidFill>
              <a:latin typeface="ArabBruD" panose="03060802060502020204" pitchFamily="66" charset="0"/>
              <a:ea typeface="Times New Roman" panose="02020603050405020304" pitchFamily="18" charset="0"/>
            </a:endParaRPr>
          </a:p>
          <a:p>
            <a:pPr>
              <a:defRPr/>
            </a:pPr>
            <a:r>
              <a:rPr lang="en-US" sz="48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Or is it creating a barrier before the gates?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See the source image">
            <a:extLst>
              <a:ext uri="{FF2B5EF4-FFF2-40B4-BE49-F238E27FC236}">
                <a16:creationId xmlns:a16="http://schemas.microsoft.com/office/drawing/2014/main" id="{7142E5AC-E62E-5C42-9BC8-ED4E0425E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47638"/>
            <a:ext cx="4575175" cy="500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Rectangle 1">
            <a:extLst>
              <a:ext uri="{FF2B5EF4-FFF2-40B4-BE49-F238E27FC236}">
                <a16:creationId xmlns:a16="http://schemas.microsoft.com/office/drawing/2014/main" id="{2990DEA7-EFF6-D948-B662-002A1FCE64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1374775"/>
            <a:ext cx="2505075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8000" b="1">
                <a:solidFill>
                  <a:srgbClr val="0070C0"/>
                </a:solidFill>
                <a:latin typeface="Monotype Corsiva" panose="03010101010201010101" pitchFamily="66" charset="0"/>
                <a:cs typeface="Microsoft Sans Serif" panose="020B0604020202020204" pitchFamily="34" charset="0"/>
              </a:rPr>
              <a:t>Thank</a:t>
            </a:r>
          </a:p>
          <a:p>
            <a:r>
              <a:rPr lang="en-US" altLang="en-US" sz="8000" b="1">
                <a:solidFill>
                  <a:srgbClr val="0070C0"/>
                </a:solidFill>
                <a:latin typeface="Monotype Corsiva" panose="03010101010201010101" pitchFamily="66" charset="0"/>
                <a:cs typeface="Microsoft Sans Serif" panose="020B0604020202020204" pitchFamily="34" charset="0"/>
              </a:rPr>
              <a:t>You !</a:t>
            </a:r>
            <a:endParaRPr lang="en-US" altLang="en-US" sz="8000">
              <a:solidFill>
                <a:srgbClr val="0070C0"/>
              </a:solidFill>
              <a:latin typeface="Monotype Corsiva" panose="03010101010201010101" pitchFamily="66" charset="0"/>
              <a:cs typeface="Microsoft Sans Serif" panose="020B0604020202020204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 descr="https://wallpapercave.com/wp/Y5uEtOf.jpg">
            <a:extLst>
              <a:ext uri="{FF2B5EF4-FFF2-40B4-BE49-F238E27FC236}">
                <a16:creationId xmlns:a16="http://schemas.microsoft.com/office/drawing/2014/main" id="{AAB26AED-C686-8A4F-85A1-B17A66B220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67"/>
          <a:stretch>
            <a:fillRect/>
          </a:stretch>
        </p:blipFill>
        <p:spPr bwMode="auto">
          <a:xfrm>
            <a:off x="1270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DFF1A1E-5DE2-E247-9DC5-5AD863B0E568}"/>
              </a:ext>
            </a:extLst>
          </p:cNvPr>
          <p:cNvSpPr/>
          <p:nvPr/>
        </p:nvSpPr>
        <p:spPr>
          <a:xfrm>
            <a:off x="1955800" y="695325"/>
            <a:ext cx="5257800" cy="37528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Romans 10: 17</a:t>
            </a:r>
            <a:r>
              <a:rPr lang="en-US" sz="26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So faith comes from hearing, and hearing by the word of Christ. </a:t>
            </a:r>
            <a:endParaRPr lang="en-US" sz="26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</a:t>
            </a:r>
            <a:endParaRPr lang="en-US" sz="26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Hebrews 11: 6</a:t>
            </a:r>
            <a:r>
              <a:rPr lang="en-US" sz="2600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</a:t>
            </a:r>
            <a:r>
              <a:rPr lang="en-US" sz="2600" b="1" u="dbl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without faith it is impossible to please Him,</a:t>
            </a:r>
            <a:r>
              <a:rPr lang="en-US" sz="2600" b="1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for he who comes to God </a:t>
            </a:r>
            <a:r>
              <a:rPr lang="en-US" sz="2600" b="1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must believe</a:t>
            </a:r>
            <a:r>
              <a:rPr lang="en-US" sz="2600" b="1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that He is and that He is a rewarder of those who seek Him.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 descr="https://wallpapercave.com/wp/Y5uEtOf.jpg">
            <a:extLst>
              <a:ext uri="{FF2B5EF4-FFF2-40B4-BE49-F238E27FC236}">
                <a16:creationId xmlns:a16="http://schemas.microsoft.com/office/drawing/2014/main" id="{825341A2-5412-C142-BA81-51FD079125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67"/>
          <a:stretch>
            <a:fillRect/>
          </a:stretch>
        </p:blipFill>
        <p:spPr bwMode="auto">
          <a:xfrm>
            <a:off x="20638" y="-3175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1">
            <a:extLst>
              <a:ext uri="{FF2B5EF4-FFF2-40B4-BE49-F238E27FC236}">
                <a16:creationId xmlns:a16="http://schemas.microsoft.com/office/drawing/2014/main" id="{50F81C8D-6BBA-9547-B54D-54410A21D3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7038" y="1492250"/>
            <a:ext cx="5791200" cy="209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Ephesians 2: 8</a:t>
            </a:r>
            <a:r>
              <a:rPr lang="en-US" altLang="en-US" sz="2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600" b="1">
              <a:solidFill>
                <a:srgbClr val="000000"/>
              </a:solidFill>
              <a:latin typeface="Arial Narrow" panose="020B0604020202020204" pitchFamily="34" charset="0"/>
              <a:cs typeface="Times New Roman" panose="02020603050405020304" pitchFamily="18" charset="0"/>
            </a:endParaRPr>
          </a:p>
          <a:p>
            <a:r>
              <a:rPr lang="en-US" altLang="en-US" sz="2600" b="1">
                <a:solidFill>
                  <a:srgbClr val="000000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For by grace you have been saved through faith; and that not of yourselves, it is  the gift of God; </a:t>
            </a:r>
            <a:r>
              <a:rPr lang="en-US" altLang="en-US" sz="2000" b="1">
                <a:solidFill>
                  <a:srgbClr val="C00000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9</a:t>
            </a:r>
            <a:r>
              <a:rPr lang="en-US" altLang="en-US" sz="2600" b="1">
                <a:solidFill>
                  <a:srgbClr val="C00000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600" b="1">
                <a:solidFill>
                  <a:srgbClr val="000000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 not as a result of works,</a:t>
            </a:r>
            <a:r>
              <a:rPr lang="en-US" altLang="en-US" sz="2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>
                <a:solidFill>
                  <a:srgbClr val="000000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so that no one may boast. </a:t>
            </a: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https://wallpapercave.com/wp/Y5uEtOf.jpg">
            <a:extLst>
              <a:ext uri="{FF2B5EF4-FFF2-40B4-BE49-F238E27FC236}">
                <a16:creationId xmlns:a16="http://schemas.microsoft.com/office/drawing/2014/main" id="{347C4731-9E90-BB44-80D0-99DDE5A532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67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451C0F1-AE2B-0742-9C44-67560BF69C45}"/>
              </a:ext>
            </a:extLst>
          </p:cNvPr>
          <p:cNvSpPr/>
          <p:nvPr/>
        </p:nvSpPr>
        <p:spPr>
          <a:xfrm>
            <a:off x="1562100" y="1200150"/>
            <a:ext cx="6019800" cy="24923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 Thessalonians 1:8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… when the Lord Jesus will be revealed from heaven with His mighty angels in flaming fire</a:t>
            </a:r>
            <a:r>
              <a:rPr lang="en-US" sz="26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8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dealing out retribution to those who do not know God and to those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who do not obey the gospel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of our Lord Jesus.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https://wallpapercave.com/wp/Y5uEtOf.jpg">
            <a:extLst>
              <a:ext uri="{FF2B5EF4-FFF2-40B4-BE49-F238E27FC236}">
                <a16:creationId xmlns:a16="http://schemas.microsoft.com/office/drawing/2014/main" id="{18F52B1E-EBA8-ED42-817E-769181AFE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67"/>
          <a:stretch>
            <a:fillRect/>
          </a:stretch>
        </p:blipFill>
        <p:spPr bwMode="auto">
          <a:xfrm>
            <a:off x="0" y="-635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F3FAC34-3D5A-3E40-8E61-AD46BA61F842}"/>
              </a:ext>
            </a:extLst>
          </p:cNvPr>
          <p:cNvSpPr/>
          <p:nvPr/>
        </p:nvSpPr>
        <p:spPr>
          <a:xfrm>
            <a:off x="990600" y="590550"/>
            <a:ext cx="76962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spc="15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Corinthians 15: 1</a:t>
            </a:r>
            <a:r>
              <a:rPr lang="en-US" sz="2600" b="1" spc="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Now I make known to you, brethren,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the gospel which I preached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to you, which also you received, in which also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you stand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by which also you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are saved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</a:t>
            </a:r>
            <a:r>
              <a:rPr lang="en-US" sz="2600" b="1" dirty="0">
                <a:solidFill>
                  <a:srgbClr val="C00000"/>
                </a:solidFill>
                <a:highlight>
                  <a:srgbClr val="FFFF00"/>
                </a:highlight>
                <a:latin typeface="Arial Narrow" panose="020B0606020202030204" pitchFamily="34" charset="0"/>
                <a:ea typeface="Times New Roman" panose="02020603050405020304" pitchFamily="18" charset="0"/>
              </a:rPr>
              <a:t>if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you hold fast the word which I preached to you, unless you believed in vain.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3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For I delivered to you as of first importance what I also received, that Christ died for our sins according to the Scriptures,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4</a:t>
            </a:r>
            <a:r>
              <a:rPr lang="en-US" sz="20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that He was buried, and that He was raised on the third day according to the Scriptures,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 descr="https://wallpapercave.com/wp/Y5uEtOf.jpg">
            <a:extLst>
              <a:ext uri="{FF2B5EF4-FFF2-40B4-BE49-F238E27FC236}">
                <a16:creationId xmlns:a16="http://schemas.microsoft.com/office/drawing/2014/main" id="{0F75C14C-4ADD-E74E-81EA-1A0F0E549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67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96DD2AA-FB33-AB4B-8FAF-65D0995DA4D1}"/>
              </a:ext>
            </a:extLst>
          </p:cNvPr>
          <p:cNvSpPr/>
          <p:nvPr/>
        </p:nvSpPr>
        <p:spPr>
          <a:xfrm>
            <a:off x="1333500" y="695325"/>
            <a:ext cx="6477000" cy="37528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Acts 22: 16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Now why do you delay? Get up and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be baptized,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wash away your sins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calling on His name.'   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endParaRPr lang="en-US" sz="26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Mark 16: 15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– He said to them,  Go into all the world and preach the gospel to all creation. 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16</a:t>
            </a:r>
            <a:r>
              <a:rPr lang="en-US" sz="20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He who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has believed and has been baptized shall be saved;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but he who has disbelieved shall be condemned.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F2ADCF4C-1B0F-134A-8538-EDD8B70D32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AC3BD02-EDEE-F945-A7DB-D7FD67B247B0}"/>
              </a:ext>
            </a:extLst>
          </p:cNvPr>
          <p:cNvSpPr/>
          <p:nvPr/>
        </p:nvSpPr>
        <p:spPr>
          <a:xfrm>
            <a:off x="1371600" y="1417588"/>
            <a:ext cx="74676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4400" b="1" dirty="0">
                <a:ln w="254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4800" b="1" dirty="0">
                <a:ln w="254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</a:rPr>
              <a:t>.  </a:t>
            </a:r>
            <a:r>
              <a:rPr lang="en-US" sz="4800" b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You and everyone you</a:t>
            </a:r>
          </a:p>
          <a:p>
            <a:pPr>
              <a:defRPr/>
            </a:pPr>
            <a:r>
              <a:rPr lang="en-US" sz="4800" b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     have ever known need </a:t>
            </a:r>
          </a:p>
          <a:p>
            <a:pPr>
              <a:defRPr/>
            </a:pPr>
            <a:r>
              <a:rPr lang="en-US" sz="4800" b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     forgiveness</a:t>
            </a:r>
            <a:r>
              <a:rPr lang="en-US" sz="4800" b="1" dirty="0">
                <a:ln w="254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sz="4800" dirty="0">
              <a:ln w="25400">
                <a:solidFill>
                  <a:srgbClr val="000000"/>
                </a:solidFill>
              </a:ln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AFFFAF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6322</TotalTime>
  <Words>1294</Words>
  <Application>Microsoft Macintosh PowerPoint</Application>
  <PresentationFormat>On-screen Show (16:9)</PresentationFormat>
  <Paragraphs>98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Arial</vt:lpstr>
      <vt:lpstr>Calibri</vt:lpstr>
      <vt:lpstr>Times New Roman</vt:lpstr>
      <vt:lpstr>Arial Narrow</vt:lpstr>
      <vt:lpstr>ArabBruD</vt:lpstr>
      <vt:lpstr>Monotype Corsiva</vt:lpstr>
      <vt:lpstr>Microsoft Sans Serif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Wayne</dc:creator>
  <cp:lastModifiedBy>ivan</cp:lastModifiedBy>
  <cp:revision>343</cp:revision>
  <dcterms:created xsi:type="dcterms:W3CDTF">2013-07-27T15:59:10Z</dcterms:created>
  <dcterms:modified xsi:type="dcterms:W3CDTF">2021-07-07T22:34:00Z</dcterms:modified>
</cp:coreProperties>
</file>