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1"/>
  </p:sldMasterIdLst>
  <p:sldIdLst>
    <p:sldId id="687" r:id="rId2"/>
    <p:sldId id="703" r:id="rId3"/>
    <p:sldId id="874" r:id="rId4"/>
    <p:sldId id="839" r:id="rId5"/>
    <p:sldId id="919" r:id="rId6"/>
    <p:sldId id="865" r:id="rId7"/>
    <p:sldId id="870" r:id="rId8"/>
    <p:sldId id="921" r:id="rId9"/>
    <p:sldId id="920" r:id="rId10"/>
    <p:sldId id="902" r:id="rId11"/>
    <p:sldId id="922" r:id="rId12"/>
    <p:sldId id="926" r:id="rId13"/>
    <p:sldId id="927" r:id="rId14"/>
    <p:sldId id="931" r:id="rId15"/>
    <p:sldId id="928" r:id="rId16"/>
    <p:sldId id="930" r:id="rId17"/>
    <p:sldId id="929" r:id="rId18"/>
    <p:sldId id="934" r:id="rId19"/>
    <p:sldId id="932" r:id="rId20"/>
    <p:sldId id="937" r:id="rId21"/>
    <p:sldId id="938" r:id="rId22"/>
    <p:sldId id="936" r:id="rId23"/>
    <p:sldId id="939" r:id="rId24"/>
    <p:sldId id="935" r:id="rId25"/>
    <p:sldId id="941" r:id="rId26"/>
    <p:sldId id="942" r:id="rId27"/>
    <p:sldId id="943" r:id="rId28"/>
    <p:sldId id="944" r:id="rId29"/>
    <p:sldId id="940" r:id="rId30"/>
    <p:sldId id="945" r:id="rId31"/>
    <p:sldId id="933" r:id="rId32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4660"/>
  </p:normalViewPr>
  <p:slideViewPr>
    <p:cSldViewPr>
      <p:cViewPr varScale="1">
        <p:scale>
          <a:sx n="118" d="100"/>
          <a:sy n="118" d="100"/>
        </p:scale>
        <p:origin x="1232" y="19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FA83F-BBC3-A44D-AD07-A445F85E0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603CE-577F-BE48-8680-88BA3C56F7A0}" type="datetimeFigureOut">
              <a:rPr lang="en-US"/>
              <a:pPr>
                <a:defRPr/>
              </a:pPr>
              <a:t>4/6/21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6CFB25-32A4-F841-9400-F74B1836B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34D34B-0BFB-F24B-8BC2-31578BF7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964C7-6AE6-704F-A916-2010913FD0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3352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14A6D7-F269-164C-A16A-EF3067BE3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153D5-0DBE-3A4B-97F5-CA46F5D71427}" type="datetimeFigureOut">
              <a:rPr lang="en-US"/>
              <a:pPr>
                <a:defRPr/>
              </a:pPr>
              <a:t>4/6/21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96629-9516-7140-81A2-9A318B990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D3038-1EE9-E44A-B0A3-5F7AE251C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756DC7-AE4B-FD49-96EB-A43DA92B8F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8884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68CBF-DB39-914B-AC41-D783C73AC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A275E-7203-1947-8EE1-550A6A1D6D8C}" type="datetimeFigureOut">
              <a:rPr lang="en-US"/>
              <a:pPr>
                <a:defRPr/>
              </a:pPr>
              <a:t>4/6/21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C5678F-D610-7740-99FB-25677A00C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97AC4-1571-BA4C-86F5-08709EF7D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CCA16-D512-CB4D-8991-C76D85A945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7699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5F648F-AF05-B64A-9512-4019CF0BD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3BB50-F70E-944A-8117-BA1C4A132542}" type="datetimeFigureOut">
              <a:rPr lang="en-US"/>
              <a:pPr>
                <a:defRPr/>
              </a:pPr>
              <a:t>4/6/21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A9C75-DDD0-0345-8B62-38A9E5DAC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A5D78F-F758-0749-A284-8A882BB53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F3CED-0A8A-5A4D-B242-DCB33327DF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780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3F3E8C-341E-5045-B9C2-629B434E4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66EF0-83E8-FC46-BD25-367DFEF276CD}" type="datetimeFigureOut">
              <a:rPr lang="en-US"/>
              <a:pPr>
                <a:defRPr/>
              </a:pPr>
              <a:t>4/6/21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FAF211-5EB1-9845-B4D0-A11577F52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3B272-A986-8145-A8DD-096BE3965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6B6D9-CD48-694E-85C5-9D058FB5B0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1593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3BC874-E67F-8849-A8DD-58B74E35A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0ABA8-4EB0-3146-81B9-3ABC330F6018}" type="datetimeFigureOut">
              <a:rPr lang="en-US"/>
              <a:pPr>
                <a:defRPr/>
              </a:pPr>
              <a:t>4/6/21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41FBC68-6C32-1F44-AE5C-A7D75310E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68155A9-F5D7-C14B-A31E-7DEB2CB04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C8C2E-901A-FA47-A334-71BF360293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1416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02450F7-15EB-E945-B3CC-66EC2F014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0E28C-67D9-4541-9321-FAF7B4A41D2A}" type="datetimeFigureOut">
              <a:rPr lang="en-US"/>
              <a:pPr>
                <a:defRPr/>
              </a:pPr>
              <a:t>4/6/21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27DDFC5-AEBE-8740-B69D-223932E53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542841C-DF90-9940-8818-CD234A5DF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077C0-F911-0740-AB1F-769A4FA317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602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E2D859B-EAF6-1E46-997A-29290CF8D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66688-F372-A048-9033-932DE71655DF}" type="datetimeFigureOut">
              <a:rPr lang="en-US"/>
              <a:pPr>
                <a:defRPr/>
              </a:pPr>
              <a:t>4/6/21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AC9384B-87F3-0C4F-8741-E37188EC3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11223EF-65E8-324F-9131-C3C7F408B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B31E6-1A1A-0847-ADD5-FE6F1A42E5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3379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D8658A9-0378-0040-9684-85262BD26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E9638-D5D7-6449-9E97-6E9F0A27769D}" type="datetimeFigureOut">
              <a:rPr lang="en-US"/>
              <a:pPr>
                <a:defRPr/>
              </a:pPr>
              <a:t>4/6/21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2CBB045-68D8-B041-9734-D03DDFE73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C692E03-A5B9-DC4C-9771-51BA69B48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748ED3-C5AA-164A-BFE3-9D971BB69D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9649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8B46DA7-6E19-FB42-875E-51B70370B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76EA6-AA32-8348-91D1-46D74AE781A2}" type="datetimeFigureOut">
              <a:rPr lang="en-US"/>
              <a:pPr>
                <a:defRPr/>
              </a:pPr>
              <a:t>4/6/21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07FD52A-B395-DF4D-BCA5-C7D28876A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59E1626-3358-B74D-A14D-8ACA4DC21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6481D-A8AB-D948-9AB5-8A65694E4C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372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5C6D415-D11F-F646-802B-51FEE2542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4B6F6-E8CF-6C43-9C6F-7E0E3DEE24C3}" type="datetimeFigureOut">
              <a:rPr lang="en-US"/>
              <a:pPr>
                <a:defRPr/>
              </a:pPr>
              <a:t>4/6/21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4740E61-C1CE-5549-A677-C4B37C91C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BC8737B-02E5-4B40-9422-4AE3EDF6F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DCBEF-8C45-8249-9073-B9505060DF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0806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492396F-309D-B84B-A4E9-5C3BAC75126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102711F-E13F-F146-BF40-251C4DE9A5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3B29EC-77BC-D147-979A-292A1F16FE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C8B6840-40AB-3741-81EC-827E0E555D87}" type="datetimeFigureOut">
              <a:rPr lang="en-US"/>
              <a:pPr>
                <a:defRPr/>
              </a:pPr>
              <a:t>4/6/21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762750-4E6E-3D44-8D33-9F0F83C65F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84F93-DC6A-FE4C-854A-13E6552308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13B6A2A-073A-BD45-BFC2-4B4EBAF886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>
            <a:extLst>
              <a:ext uri="{FF2B5EF4-FFF2-40B4-BE49-F238E27FC236}">
                <a16:creationId xmlns:a16="http://schemas.microsoft.com/office/drawing/2014/main" id="{C782A337-96A4-914D-A8F1-072C9DDBE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198834F-28DD-C540-8282-FB46E19C39CC}"/>
              </a:ext>
            </a:extLst>
          </p:cNvPr>
          <p:cNvSpPr/>
          <p:nvPr/>
        </p:nvSpPr>
        <p:spPr>
          <a:xfrm>
            <a:off x="1600200" y="678924"/>
            <a:ext cx="6172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80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Studies</a:t>
            </a:r>
          </a:p>
          <a:p>
            <a:pPr algn="ctr">
              <a:defRPr/>
            </a:pPr>
            <a:r>
              <a:rPr lang="en-US" sz="80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In</a:t>
            </a:r>
          </a:p>
          <a:p>
            <a:pPr algn="ctr">
              <a:defRPr/>
            </a:pPr>
            <a:r>
              <a:rPr lang="en-US" sz="80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Christianity</a:t>
            </a:r>
            <a:endParaRPr lang="en-US" sz="8000" dirty="0">
              <a:ln w="19050">
                <a:solidFill>
                  <a:srgbClr val="00FF00"/>
                </a:solidFill>
              </a:ln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>
            <a:extLst>
              <a:ext uri="{FF2B5EF4-FFF2-40B4-BE49-F238E27FC236}">
                <a16:creationId xmlns:a16="http://schemas.microsoft.com/office/drawing/2014/main" id="{C42116A5-7D4B-2646-8998-5CE139A2E1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4"/>
          <a:stretch>
            <a:fillRect/>
          </a:stretch>
        </p:blipFill>
        <p:spPr bwMode="auto">
          <a:xfrm>
            <a:off x="0" y="3175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F7C9A55-D102-0F49-899D-BD5C183AB0BA}"/>
              </a:ext>
            </a:extLst>
          </p:cNvPr>
          <p:cNvSpPr/>
          <p:nvPr/>
        </p:nvSpPr>
        <p:spPr>
          <a:xfrm>
            <a:off x="1257300" y="1657350"/>
            <a:ext cx="66294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II.  </a:t>
            </a:r>
            <a:r>
              <a:rPr lang="en-US" sz="40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The attributes of deity are</a:t>
            </a:r>
          </a:p>
          <a:p>
            <a:pPr>
              <a:defRPr/>
            </a:pPr>
            <a:r>
              <a:rPr lang="en-US" sz="40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      possessed by Jesus and   </a:t>
            </a:r>
          </a:p>
          <a:p>
            <a:pPr>
              <a:defRPr/>
            </a:pPr>
            <a:r>
              <a:rPr lang="en-US" sz="40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      are manifested by Him.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>
            <a:extLst>
              <a:ext uri="{FF2B5EF4-FFF2-40B4-BE49-F238E27FC236}">
                <a16:creationId xmlns:a16="http://schemas.microsoft.com/office/drawing/2014/main" id="{044C9127-1B4B-7B4A-B9C8-B8F811110D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4"/>
          <a:stretch>
            <a:fillRect/>
          </a:stretch>
        </p:blipFill>
        <p:spPr bwMode="auto">
          <a:xfrm>
            <a:off x="-25400" y="0"/>
            <a:ext cx="91694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AE3AE1A-3071-514C-BA5B-0FE280601B1A}"/>
              </a:ext>
            </a:extLst>
          </p:cNvPr>
          <p:cNvSpPr/>
          <p:nvPr/>
        </p:nvSpPr>
        <p:spPr>
          <a:xfrm>
            <a:off x="1778000" y="666750"/>
            <a:ext cx="5562600" cy="40624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John 11: 3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So the sisters sent word to Him, saying, "Lord, behold, he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whom You love is sick."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John 11: 11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This He said, and after that He said to them, "Our friend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Lazarus has fallen asleep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; but I go, so that I may awaken him out of sleep."     (  </a:t>
            </a:r>
            <a:r>
              <a:rPr lang="en-US" sz="23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Vs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.–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14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..  </a:t>
            </a:r>
            <a:r>
              <a:rPr lang="en-US" sz="2400" b="1" i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plainly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“</a:t>
            </a:r>
            <a:r>
              <a:rPr lang="en-US" sz="2400" b="1" i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Lazarus is dead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.” )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>
            <a:extLst>
              <a:ext uri="{FF2B5EF4-FFF2-40B4-BE49-F238E27FC236}">
                <a16:creationId xmlns:a16="http://schemas.microsoft.com/office/drawing/2014/main" id="{C48FE2D9-8B04-D64E-A9E8-37D5B13361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4"/>
          <a:stretch>
            <a:fillRect/>
          </a:stretch>
        </p:blipFill>
        <p:spPr bwMode="auto">
          <a:xfrm>
            <a:off x="-25400" y="0"/>
            <a:ext cx="91694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1">
            <a:extLst>
              <a:ext uri="{FF2B5EF4-FFF2-40B4-BE49-F238E27FC236}">
                <a16:creationId xmlns:a16="http://schemas.microsoft.com/office/drawing/2014/main" id="{AAEE8D5F-DE0F-4849-954E-2EB1AC87D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742950"/>
            <a:ext cx="70104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John 1: 47</a:t>
            </a:r>
            <a:r>
              <a:rPr lang="en-US" altLang="en-US" sz="2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600" b="1">
              <a:solidFill>
                <a:srgbClr val="000000"/>
              </a:solidFill>
              <a:latin typeface="Arial Narrow" panose="020B0604020202020204" pitchFamily="34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0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Jesus saw Nathanael coming to Him, and said of him, "Behold, an Israelite indeed, in whom there is no deceit!"  </a:t>
            </a:r>
            <a:r>
              <a:rPr lang="en-US" altLang="en-US" sz="2000" b="1">
                <a:solidFill>
                  <a:srgbClr val="C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48</a:t>
            </a:r>
            <a:r>
              <a:rPr lang="en-US" altLang="en-US" sz="2600" b="1">
                <a:solidFill>
                  <a:srgbClr val="C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Nathanael said to Him, "How do You know me?" Jesus answered and said to him, "Before Philip called you, when you were under the fig tree, I saw you." </a:t>
            </a:r>
            <a:r>
              <a:rPr lang="en-US" altLang="en-US" sz="2000" b="1">
                <a:solidFill>
                  <a:srgbClr val="C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49</a:t>
            </a:r>
            <a:r>
              <a:rPr lang="en-US" altLang="en-US" sz="2600" b="1">
                <a:solidFill>
                  <a:srgbClr val="C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  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Nathanael answered Him, " Rabbi, You are the Son of God; You are the King of Israel." 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>
            <a:extLst>
              <a:ext uri="{FF2B5EF4-FFF2-40B4-BE49-F238E27FC236}">
                <a16:creationId xmlns:a16="http://schemas.microsoft.com/office/drawing/2014/main" id="{A1551206-58AE-034C-BA83-6774644D4E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4"/>
          <a:stretch>
            <a:fillRect/>
          </a:stretch>
        </p:blipFill>
        <p:spPr bwMode="auto">
          <a:xfrm>
            <a:off x="-25400" y="0"/>
            <a:ext cx="91694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4B5DF9D-7A29-B74D-906C-2E571664A74B}"/>
              </a:ext>
            </a:extLst>
          </p:cNvPr>
          <p:cNvSpPr/>
          <p:nvPr/>
        </p:nvSpPr>
        <p:spPr>
          <a:xfrm>
            <a:off x="1587500" y="711200"/>
            <a:ext cx="5943600" cy="38925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9: 4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Jesus </a:t>
            </a:r>
            <a:r>
              <a:rPr lang="en-US" sz="2600" b="1" u="sng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knowing their thoughts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said, "Why are you thinking evil in your hearts?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12: 25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</a:t>
            </a:r>
            <a:r>
              <a:rPr lang="en-US" sz="2600" b="1" u="sng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knowing their thoughts Jesus said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to them, "Any kingdom divided against itself is laid waste; and any city or house divided against itself will not stand.”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>
            <a:extLst>
              <a:ext uri="{FF2B5EF4-FFF2-40B4-BE49-F238E27FC236}">
                <a16:creationId xmlns:a16="http://schemas.microsoft.com/office/drawing/2014/main" id="{EBADD828-3A05-6143-8B5B-AE2004F223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4"/>
          <a:stretch>
            <a:fillRect/>
          </a:stretch>
        </p:blipFill>
        <p:spPr bwMode="auto">
          <a:xfrm>
            <a:off x="0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033D702-15CF-0D4B-A7A3-A2CA7403CA54}"/>
              </a:ext>
            </a:extLst>
          </p:cNvPr>
          <p:cNvSpPr/>
          <p:nvPr/>
        </p:nvSpPr>
        <p:spPr>
          <a:xfrm>
            <a:off x="1581150" y="1581150"/>
            <a:ext cx="641985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III.  </a:t>
            </a:r>
            <a:r>
              <a:rPr lang="en-US" sz="40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The works of deity were</a:t>
            </a:r>
          </a:p>
          <a:p>
            <a:pPr>
              <a:defRPr/>
            </a:pPr>
            <a:r>
              <a:rPr lang="en-US" sz="40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        performed by Jesus.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>
            <a:extLst>
              <a:ext uri="{FF2B5EF4-FFF2-40B4-BE49-F238E27FC236}">
                <a16:creationId xmlns:a16="http://schemas.microsoft.com/office/drawing/2014/main" id="{0F4E85E5-5A5D-D348-AADD-821D6B3429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4"/>
          <a:stretch>
            <a:fillRect/>
          </a:stretch>
        </p:blipFill>
        <p:spPr bwMode="auto">
          <a:xfrm>
            <a:off x="-25400" y="0"/>
            <a:ext cx="91694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51A4BDA-3F73-3341-B1D9-43FCD0117E1A}"/>
              </a:ext>
            </a:extLst>
          </p:cNvPr>
          <p:cNvSpPr/>
          <p:nvPr/>
        </p:nvSpPr>
        <p:spPr>
          <a:xfrm>
            <a:off x="2273300" y="1581150"/>
            <a:ext cx="45720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14: 14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When He went ashore, He saw a large crowd, and felt compassion for them and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healed their sick.</a:t>
            </a:r>
            <a:r>
              <a:rPr lang="en-US" sz="2600" b="1" u="dbl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E243B6C2-27EB-1148-8147-72CFB30325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4"/>
          <a:stretch>
            <a:fillRect/>
          </a:stretch>
        </p:blipFill>
        <p:spPr bwMode="auto">
          <a:xfrm>
            <a:off x="-25400" y="0"/>
            <a:ext cx="91694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34F7CCF-B91E-2343-8897-5035EFF48D5A}"/>
              </a:ext>
            </a:extLst>
          </p:cNvPr>
          <p:cNvSpPr/>
          <p:nvPr/>
        </p:nvSpPr>
        <p:spPr>
          <a:xfrm>
            <a:off x="1397000" y="895350"/>
            <a:ext cx="63246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14: 19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Ordering the people to sit down on the grass, He took the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five loaves and the two fish,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looking up toward heaven, He blessed the food, and breaking the loaves He gave them to the disciples, and the disciples gave them to the crowds,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20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they all ate and were satisfied.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>
            <a:extLst>
              <a:ext uri="{FF2B5EF4-FFF2-40B4-BE49-F238E27FC236}">
                <a16:creationId xmlns:a16="http://schemas.microsoft.com/office/drawing/2014/main" id="{4031E259-4AB5-9240-B443-CCCC97F38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4"/>
          <a:stretch>
            <a:fillRect/>
          </a:stretch>
        </p:blipFill>
        <p:spPr bwMode="auto">
          <a:xfrm>
            <a:off x="-25400" y="0"/>
            <a:ext cx="91694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1">
            <a:extLst>
              <a:ext uri="{FF2B5EF4-FFF2-40B4-BE49-F238E27FC236}">
                <a16:creationId xmlns:a16="http://schemas.microsoft.com/office/drawing/2014/main" id="{457DE9C6-9597-AD44-8A60-A7D5E455F3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4"/>
          <a:stretch>
            <a:fillRect/>
          </a:stretch>
        </p:blipFill>
        <p:spPr bwMode="auto">
          <a:xfrm>
            <a:off x="1266825" y="14235113"/>
            <a:ext cx="25979438" cy="150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2" descr="https://upload.wikimedia.org/wikipedia/commons/thumb/9/93/Am%C3%A9d%C3%A9e_Varint_-_Christ_marchant_sur_la_mer.jpg/300px-Am%C3%A9d%C3%A9e_Varint_-_Christ_marchant_sur_la_mer.jpg">
            <a:extLst>
              <a:ext uri="{FF2B5EF4-FFF2-40B4-BE49-F238E27FC236}">
                <a16:creationId xmlns:a16="http://schemas.microsoft.com/office/drawing/2014/main" id="{A6D36656-0D6E-9B43-9D1B-31A6DF3F3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99250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1E67F3D-87A7-6745-85E1-CF716DD7E500}"/>
              </a:ext>
            </a:extLst>
          </p:cNvPr>
          <p:cNvSpPr/>
          <p:nvPr/>
        </p:nvSpPr>
        <p:spPr>
          <a:xfrm>
            <a:off x="381000" y="3479800"/>
            <a:ext cx="5105400" cy="12938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Matthew 14: 25</a:t>
            </a:r>
            <a:r>
              <a:rPr lang="en-US" sz="2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And in the fourth watch of the night He came to them, </a:t>
            </a:r>
            <a:r>
              <a:rPr lang="en-US" sz="2600" b="1" u="dbl" dirty="0"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walking on the sea.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>
            <a:extLst>
              <a:ext uri="{FF2B5EF4-FFF2-40B4-BE49-F238E27FC236}">
                <a16:creationId xmlns:a16="http://schemas.microsoft.com/office/drawing/2014/main" id="{0D6B28CA-F955-F648-AC6E-BA3D5641AA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4"/>
          <a:stretch>
            <a:fillRect/>
          </a:stretch>
        </p:blipFill>
        <p:spPr bwMode="auto">
          <a:xfrm>
            <a:off x="-25400" y="0"/>
            <a:ext cx="91694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C293019-6CCC-684C-A536-2491B5E335E7}"/>
              </a:ext>
            </a:extLst>
          </p:cNvPr>
          <p:cNvSpPr/>
          <p:nvPr/>
        </p:nvSpPr>
        <p:spPr>
          <a:xfrm>
            <a:off x="825500" y="411163"/>
            <a:ext cx="7467600" cy="44926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8: 23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When He got into the boat, His disciples followed Him.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24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behold, there arose a great storm on the sea, so that the boat was being covered with the waves; but Jesus Himself was asleep.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25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they came to Him and woke Him, saying, " Save us, Lord; we are perishing!"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26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He said to them, "Why are you afraid, you men of little faith?"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Then He got up and rebuked the winds and the sea, and it became perfectly calm.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27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The men were amazed, and said, "What kind of a man is this, that even the winds and the sea obey Him?"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>
            <a:extLst>
              <a:ext uri="{FF2B5EF4-FFF2-40B4-BE49-F238E27FC236}">
                <a16:creationId xmlns:a16="http://schemas.microsoft.com/office/drawing/2014/main" id="{00780AA3-AA57-3642-A7B9-946BEB7ED7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4"/>
          <a:stretch>
            <a:fillRect/>
          </a:stretch>
        </p:blipFill>
        <p:spPr bwMode="auto">
          <a:xfrm>
            <a:off x="-25400" y="0"/>
            <a:ext cx="91694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E9079D9-E7B7-6B4C-A526-FCC7C3C36C8F}"/>
              </a:ext>
            </a:extLst>
          </p:cNvPr>
          <p:cNvSpPr/>
          <p:nvPr/>
        </p:nvSpPr>
        <p:spPr>
          <a:xfrm>
            <a:off x="1143000" y="401638"/>
            <a:ext cx="6934200" cy="44942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Luke 7: 12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(</a:t>
            </a:r>
            <a:r>
              <a:rPr lang="en-US" sz="2400" b="1" i="1" dirty="0">
                <a:solidFill>
                  <a:srgbClr val="000066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Nain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) Now as He approached the gate of the city, a dead man was being carried out, the only son of his mother, and she was a widow; and a sizeable crowd from the city was with her.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13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When the Lord saw her, He felt compassion for her, and said to her, "Do not weep."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14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He came up and </a:t>
            </a:r>
            <a:r>
              <a:rPr lang="en-US" sz="2600" b="1" u="dbl" dirty="0">
                <a:solidFill>
                  <a:srgbClr val="480048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touched the coffin;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the bearers came to a halt. And He said, "Young man, I say to you, arise!"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15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The dead man sat up and began to speak. And Jesus gave him back to his mother. 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>
            <a:extLst>
              <a:ext uri="{FF2B5EF4-FFF2-40B4-BE49-F238E27FC236}">
                <a16:creationId xmlns:a16="http://schemas.microsoft.com/office/drawing/2014/main" id="{1560737C-CFE8-0C49-A82D-1C3915E5D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95250"/>
            <a:ext cx="914400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548FA90-C18F-8A40-89F9-A03776439A18}"/>
              </a:ext>
            </a:extLst>
          </p:cNvPr>
          <p:cNvSpPr/>
          <p:nvPr/>
        </p:nvSpPr>
        <p:spPr>
          <a:xfrm>
            <a:off x="-76200" y="1047750"/>
            <a:ext cx="9144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i="1" dirty="0">
                <a:ln w="19050">
                  <a:solidFill>
                    <a:srgbClr val="00FF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Private Worship #7</a:t>
            </a:r>
          </a:p>
          <a:p>
            <a:pPr algn="ctr">
              <a:defRPr/>
            </a:pPr>
            <a:endParaRPr lang="en-US" sz="4800" b="1" i="1" dirty="0">
              <a:ln w="19050">
                <a:solidFill>
                  <a:srgbClr val="00FF00"/>
                </a:solidFill>
              </a:ln>
              <a:latin typeface="ArabBruD" panose="03060802060502020204" pitchFamily="66" charset="0"/>
              <a:ea typeface="SimSun" panose="02010600030101010101" pitchFamily="2" charset="-122"/>
            </a:endParaRPr>
          </a:p>
          <a:p>
            <a:pPr algn="ctr">
              <a:defRPr/>
            </a:pPr>
            <a:r>
              <a:rPr lang="en-US" sz="4800" b="1" i="1" dirty="0">
                <a:ln w="19050">
                  <a:solidFill>
                    <a:srgbClr val="00FF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Worshipping the Man</a:t>
            </a:r>
          </a:p>
          <a:p>
            <a:pPr algn="ctr">
              <a:defRPr/>
            </a:pPr>
            <a:r>
              <a:rPr lang="en-US" sz="4800" b="1" i="1" dirty="0">
                <a:ln w="19050">
                  <a:solidFill>
                    <a:srgbClr val="00FF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Who Is God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:a16="http://schemas.microsoft.com/office/drawing/2014/main" id="{3D3EFFF0-CE43-594E-ABE5-1B03AAC9C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4"/>
          <a:stretch>
            <a:fillRect/>
          </a:stretch>
        </p:blipFill>
        <p:spPr bwMode="auto">
          <a:xfrm>
            <a:off x="0" y="0"/>
            <a:ext cx="91694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3F95FAD-E638-DF49-BF45-9B3B4A58E8B7}"/>
              </a:ext>
            </a:extLst>
          </p:cNvPr>
          <p:cNvSpPr/>
          <p:nvPr/>
        </p:nvSpPr>
        <p:spPr>
          <a:xfrm>
            <a:off x="2298700" y="1657350"/>
            <a:ext cx="45720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John 11: 43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He cried out with a loud voice, </a:t>
            </a:r>
            <a:r>
              <a:rPr lang="en-US" sz="2600" b="1" u="sng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"Lazarus, come forth."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44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 man who had died came forth,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>
            <a:extLst>
              <a:ext uri="{FF2B5EF4-FFF2-40B4-BE49-F238E27FC236}">
                <a16:creationId xmlns:a16="http://schemas.microsoft.com/office/drawing/2014/main" id="{4B15E8CE-10CE-D342-B3C4-905052E78B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4"/>
          <a:stretch>
            <a:fillRect/>
          </a:stretch>
        </p:blipFill>
        <p:spPr bwMode="auto">
          <a:xfrm>
            <a:off x="0" y="-4763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9A18A66-9D7E-C94D-9F82-CA8623D8C269}"/>
              </a:ext>
            </a:extLst>
          </p:cNvPr>
          <p:cNvSpPr/>
          <p:nvPr/>
        </p:nvSpPr>
        <p:spPr>
          <a:xfrm>
            <a:off x="1247775" y="1581150"/>
            <a:ext cx="664845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IV.  </a:t>
            </a:r>
            <a:r>
              <a:rPr lang="en-US" sz="40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The worship of deity was</a:t>
            </a:r>
          </a:p>
          <a:p>
            <a:pPr>
              <a:defRPr/>
            </a:pPr>
            <a:r>
              <a:rPr lang="en-US" sz="40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       both offered and accepted</a:t>
            </a:r>
          </a:p>
          <a:p>
            <a:pPr>
              <a:defRPr/>
            </a:pPr>
            <a:r>
              <a:rPr lang="en-US" sz="40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       by Jesus.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>
            <a:extLst>
              <a:ext uri="{FF2B5EF4-FFF2-40B4-BE49-F238E27FC236}">
                <a16:creationId xmlns:a16="http://schemas.microsoft.com/office/drawing/2014/main" id="{0ACEFA05-A1EB-554E-B711-B9EB100988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4"/>
          <a:stretch>
            <a:fillRect/>
          </a:stretch>
        </p:blipFill>
        <p:spPr bwMode="auto">
          <a:xfrm>
            <a:off x="-25400" y="0"/>
            <a:ext cx="91694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9F34201-3A5E-A446-A1E6-B51EAF5595FE}"/>
              </a:ext>
            </a:extLst>
          </p:cNvPr>
          <p:cNvSpPr/>
          <p:nvPr/>
        </p:nvSpPr>
        <p:spPr>
          <a:xfrm>
            <a:off x="2159000" y="1276350"/>
            <a:ext cx="48006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Luke 4: 7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"Therefore if You worship before me, it shall all be Yours."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8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Jesus answered him, "It is written,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'You shall worship the Lord your God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serve him only.'"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>
            <a:extLst>
              <a:ext uri="{FF2B5EF4-FFF2-40B4-BE49-F238E27FC236}">
                <a16:creationId xmlns:a16="http://schemas.microsoft.com/office/drawing/2014/main" id="{AEE0EC15-3BD2-0B43-8A3A-741E90A047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4"/>
          <a:stretch>
            <a:fillRect/>
          </a:stretch>
        </p:blipFill>
        <p:spPr bwMode="auto">
          <a:xfrm>
            <a:off x="-25400" y="0"/>
            <a:ext cx="91694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082F74B-7124-154E-B8E6-688DF60BFD3F}"/>
              </a:ext>
            </a:extLst>
          </p:cNvPr>
          <p:cNvSpPr/>
          <p:nvPr/>
        </p:nvSpPr>
        <p:spPr>
          <a:xfrm>
            <a:off x="1676400" y="1139825"/>
            <a:ext cx="6324600" cy="32940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Revelations 22:8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I, John, am the one who heard and saw these things. And when I heard and saw, I fell down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to worship at the feet of the angel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who showed me these things.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9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But he said to me, "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Do not do that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I am a fellow servant of yours and of your brethren the prophets and of those who heed the words of this book. Worship God."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>
            <a:extLst>
              <a:ext uri="{FF2B5EF4-FFF2-40B4-BE49-F238E27FC236}">
                <a16:creationId xmlns:a16="http://schemas.microsoft.com/office/drawing/2014/main" id="{03AD34DE-F946-134B-8E35-30E7960A3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4"/>
          <a:stretch>
            <a:fillRect/>
          </a:stretch>
        </p:blipFill>
        <p:spPr bwMode="auto">
          <a:xfrm>
            <a:off x="-25400" y="0"/>
            <a:ext cx="91694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48896F7-47B4-F54B-BC27-85B9CAD08286}"/>
              </a:ext>
            </a:extLst>
          </p:cNvPr>
          <p:cNvSpPr/>
          <p:nvPr/>
        </p:nvSpPr>
        <p:spPr>
          <a:xfrm>
            <a:off x="2273300" y="1200150"/>
            <a:ext cx="45720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10: 25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When Peter entered, Cornelius met him, and fell at his feet and worshiped him.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26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But Peter raised him up, saying,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" Stand up; I too am just a man."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>
            <a:extLst>
              <a:ext uri="{FF2B5EF4-FFF2-40B4-BE49-F238E27FC236}">
                <a16:creationId xmlns:a16="http://schemas.microsoft.com/office/drawing/2014/main" id="{7A1BD025-52AD-EA4D-9392-D739C60E8F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4"/>
          <a:stretch>
            <a:fillRect/>
          </a:stretch>
        </p:blipFill>
        <p:spPr bwMode="auto">
          <a:xfrm>
            <a:off x="-25400" y="0"/>
            <a:ext cx="91694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9DE9D79-2A2D-374D-B619-CC9425B72710}"/>
              </a:ext>
            </a:extLst>
          </p:cNvPr>
          <p:cNvSpPr/>
          <p:nvPr/>
        </p:nvSpPr>
        <p:spPr>
          <a:xfrm>
            <a:off x="1701800" y="1123950"/>
            <a:ext cx="57150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2: 11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After coming into the house they saw the Child with Mary His mother; and they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fell to the ground and worshiped Him.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Then, opening their treasures, they presented to Him gifts of gold, frankincense, and myrrh.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>
            <a:extLst>
              <a:ext uri="{FF2B5EF4-FFF2-40B4-BE49-F238E27FC236}">
                <a16:creationId xmlns:a16="http://schemas.microsoft.com/office/drawing/2014/main" id="{98C8992E-B542-224E-83AF-E141863C47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4"/>
          <a:stretch>
            <a:fillRect/>
          </a:stretch>
        </p:blipFill>
        <p:spPr bwMode="auto">
          <a:xfrm>
            <a:off x="-25400" y="0"/>
            <a:ext cx="91694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0E056A6-3961-474B-95B4-86F311A39587}"/>
              </a:ext>
            </a:extLst>
          </p:cNvPr>
          <p:cNvSpPr/>
          <p:nvPr/>
        </p:nvSpPr>
        <p:spPr>
          <a:xfrm>
            <a:off x="1282700" y="781050"/>
            <a:ext cx="6553200" cy="37528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8: 2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a leper came to Him and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bowed down before Him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and said, "Lord, if You are willing, You can make me clean."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14: 32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When they got into the boat, the wind stopped.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33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those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who were in the boat worshiped Him,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saying, "You are certainly God's Son!"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>
            <a:extLst>
              <a:ext uri="{FF2B5EF4-FFF2-40B4-BE49-F238E27FC236}">
                <a16:creationId xmlns:a16="http://schemas.microsoft.com/office/drawing/2014/main" id="{CFF4219B-5603-DF4B-AE69-F405B2317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4"/>
          <a:stretch>
            <a:fillRect/>
          </a:stretch>
        </p:blipFill>
        <p:spPr bwMode="auto">
          <a:xfrm>
            <a:off x="-25400" y="0"/>
            <a:ext cx="91694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85989E8-B416-D643-8F84-8193788FC94B}"/>
              </a:ext>
            </a:extLst>
          </p:cNvPr>
          <p:cNvSpPr/>
          <p:nvPr/>
        </p:nvSpPr>
        <p:spPr>
          <a:xfrm>
            <a:off x="1549400" y="1123950"/>
            <a:ext cx="60198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John 12: 12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… the large crowd who …, when they heard that Jesus was coming to Jerusalem,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13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took the branches of the palm trees and went out to meet Him, and began to shout, "</a:t>
            </a:r>
            <a:r>
              <a:rPr lang="en-US" sz="2600" b="1" u="sng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Hosanna!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Blessed is He who comes in the name of the Lord, even the King of Israel."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>
            <a:extLst>
              <a:ext uri="{FF2B5EF4-FFF2-40B4-BE49-F238E27FC236}">
                <a16:creationId xmlns:a16="http://schemas.microsoft.com/office/drawing/2014/main" id="{E1A1EDB2-CF2F-6D4F-8AFE-58160F9406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4"/>
          <a:stretch>
            <a:fillRect/>
          </a:stretch>
        </p:blipFill>
        <p:spPr bwMode="auto">
          <a:xfrm>
            <a:off x="0" y="0"/>
            <a:ext cx="91694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0768461-9765-6446-8C99-3E3A4A8216DA}"/>
              </a:ext>
            </a:extLst>
          </p:cNvPr>
          <p:cNvSpPr/>
          <p:nvPr/>
        </p:nvSpPr>
        <p:spPr>
          <a:xfrm>
            <a:off x="1117600" y="895350"/>
            <a:ext cx="6934200" cy="32924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28: 8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they left the tomb quickly with fear and great joy and ran to report it to His disciples.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9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behold, Jesus met them and greeted them. And they came up and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took hold of His feet and worshiped Him.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10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Then Jesus said to them, " Do not be afraid; go and take word to My brethren to leave for Galilee, and there they will see Me."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>
            <a:extLst>
              <a:ext uri="{FF2B5EF4-FFF2-40B4-BE49-F238E27FC236}">
                <a16:creationId xmlns:a16="http://schemas.microsoft.com/office/drawing/2014/main" id="{D03182A7-DAEB-7944-BEC2-29D4EA114E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4"/>
          <a:stretch>
            <a:fillRect/>
          </a:stretch>
        </p:blipFill>
        <p:spPr bwMode="auto">
          <a:xfrm>
            <a:off x="-25400" y="0"/>
            <a:ext cx="91694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1">
            <a:extLst>
              <a:ext uri="{FF2B5EF4-FFF2-40B4-BE49-F238E27FC236}">
                <a16:creationId xmlns:a16="http://schemas.microsoft.com/office/drawing/2014/main" id="{784579E4-EBBF-2249-9E33-F08843CF6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666750"/>
            <a:ext cx="6172200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John 20: 27</a:t>
            </a:r>
            <a:r>
              <a:rPr lang="en-US" altLang="en-US" sz="2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600" b="1">
              <a:solidFill>
                <a:srgbClr val="000000"/>
              </a:solidFill>
              <a:latin typeface="Arial Narrow" panose="020B0604020202020204" pitchFamily="34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0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Then He said to Thomas, "Reach here with your finger, and see My hands; and reach here your hand and put it into My side; and do not be unbelieving, but believing."  </a:t>
            </a:r>
            <a:r>
              <a:rPr lang="en-US" altLang="en-US" sz="2000" b="1">
                <a:solidFill>
                  <a:srgbClr val="C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28</a:t>
            </a:r>
            <a:r>
              <a:rPr lang="en-US" altLang="en-US" sz="2600" b="1">
                <a:solidFill>
                  <a:srgbClr val="C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Thomas answered and said to Him, </a:t>
            </a:r>
            <a:r>
              <a:rPr lang="en-US" altLang="en-US" sz="2600" b="1">
                <a:solidFill>
                  <a:srgbClr val="480048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"My Lord and my God!"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000" b="1">
                <a:solidFill>
                  <a:srgbClr val="C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29 </a:t>
            </a:r>
            <a:r>
              <a:rPr lang="en-US" altLang="en-US" sz="2600" b="1">
                <a:solidFill>
                  <a:srgbClr val="000000"/>
                </a:solidFill>
                <a:latin typeface="Arial Narrow" panose="020B0604020202020204" pitchFamily="34" charset="0"/>
                <a:cs typeface="Times New Roman" panose="02020603050405020304" pitchFamily="18" charset="0"/>
              </a:rPr>
              <a:t>Jesus said to him, "Because you have seen Me, have you believed? Blessed are they who did not see, and yet believed." 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>
            <a:extLst>
              <a:ext uri="{FF2B5EF4-FFF2-40B4-BE49-F238E27FC236}">
                <a16:creationId xmlns:a16="http://schemas.microsoft.com/office/drawing/2014/main" id="{5549EA41-377C-924C-94B3-D2DD292EA5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AC26F72-BF21-D144-B130-A587F92BF673}"/>
              </a:ext>
            </a:extLst>
          </p:cNvPr>
          <p:cNvSpPr/>
          <p:nvPr/>
        </p:nvSpPr>
        <p:spPr>
          <a:xfrm>
            <a:off x="728581" y="895350"/>
            <a:ext cx="7686848" cy="3477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>
                <a:ln w="31750">
                  <a:solidFill>
                    <a:srgbClr val="000066"/>
                  </a:solidFill>
                </a:ln>
                <a:latin typeface="+mn-lt"/>
                <a:ea typeface="SimSun" panose="02010600030101010101" pitchFamily="2" charset="-122"/>
              </a:rPr>
              <a:t>This lesson builds upon our</a:t>
            </a:r>
          </a:p>
          <a:p>
            <a:pPr algn="ctr">
              <a:defRPr/>
            </a:pPr>
            <a:r>
              <a:rPr lang="en-US" sz="4400" b="1" dirty="0">
                <a:ln w="31750">
                  <a:solidFill>
                    <a:srgbClr val="000066"/>
                  </a:solidFill>
                </a:ln>
                <a:latin typeface="+mn-lt"/>
                <a:ea typeface="SimSun" panose="02010600030101010101" pitchFamily="2" charset="-122"/>
              </a:rPr>
              <a:t>last lesson ... Does God Exist?</a:t>
            </a:r>
          </a:p>
          <a:p>
            <a:pPr algn="ctr">
              <a:defRPr/>
            </a:pPr>
            <a:endParaRPr lang="en-US" sz="4400" b="1" dirty="0">
              <a:ln w="31750">
                <a:solidFill>
                  <a:srgbClr val="000066"/>
                </a:solidFill>
              </a:ln>
              <a:latin typeface="+mn-lt"/>
              <a:ea typeface="SimSun" panose="02010600030101010101" pitchFamily="2" charset="-122"/>
            </a:endParaRPr>
          </a:p>
          <a:p>
            <a:pPr algn="ctr">
              <a:defRPr/>
            </a:pPr>
            <a:r>
              <a:rPr lang="en-US" sz="4400" b="1" dirty="0">
                <a:ln w="31750">
                  <a:solidFill>
                    <a:srgbClr val="000066"/>
                  </a:solidFill>
                </a:ln>
                <a:latin typeface="+mn-lt"/>
                <a:ea typeface="SimSun" panose="02010600030101010101" pitchFamily="2" charset="-122"/>
              </a:rPr>
              <a:t>It is another suggested topic</a:t>
            </a:r>
          </a:p>
          <a:p>
            <a:pPr algn="ctr">
              <a:defRPr/>
            </a:pPr>
            <a:r>
              <a:rPr lang="en-US" sz="4400" b="1" dirty="0">
                <a:ln w="31750">
                  <a:solidFill>
                    <a:srgbClr val="000066"/>
                  </a:solidFill>
                </a:ln>
                <a:latin typeface="+mn-lt"/>
                <a:ea typeface="SimSun" panose="02010600030101010101" pitchFamily="2" charset="-122"/>
              </a:rPr>
              <a:t>to be used in personal worship. </a:t>
            </a:r>
            <a:endParaRPr lang="en-US" sz="4400" dirty="0">
              <a:latin typeface="+mn-l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>
            <a:extLst>
              <a:ext uri="{FF2B5EF4-FFF2-40B4-BE49-F238E27FC236}">
                <a16:creationId xmlns:a16="http://schemas.microsoft.com/office/drawing/2014/main" id="{412435A6-EBFD-CF45-8E25-1EA62F309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9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4D34553-8EE2-CC4D-ACD3-DC93879C28BA}"/>
              </a:ext>
            </a:extLst>
          </p:cNvPr>
          <p:cNvSpPr/>
          <p:nvPr/>
        </p:nvSpPr>
        <p:spPr>
          <a:xfrm>
            <a:off x="1143000" y="694313"/>
            <a:ext cx="7493398" cy="37548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We observed 4 ways to </a:t>
            </a:r>
          </a:p>
          <a:p>
            <a:pPr>
              <a:defRPr/>
            </a:pPr>
            <a:r>
              <a:rPr lang="en-US" sz="48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prove that Jesus is God: </a:t>
            </a:r>
          </a:p>
          <a:p>
            <a:pPr>
              <a:defRPr/>
            </a:pPr>
            <a:endParaRPr lang="en-US" sz="1200" b="1" i="1" dirty="0">
              <a:ln w="25400">
                <a:solidFill>
                  <a:srgbClr val="000000"/>
                </a:solidFill>
              </a:ln>
              <a:solidFill>
                <a:srgbClr val="FFFF99"/>
              </a:solidFill>
              <a:latin typeface="ArabBruD" panose="03060802060502020204" pitchFamily="66" charset="0"/>
              <a:ea typeface="SimSun" panose="02010600030101010101" pitchFamily="2" charset="-122"/>
            </a:endParaRPr>
          </a:p>
          <a:p>
            <a:pPr>
              <a:defRPr/>
            </a:pPr>
            <a:r>
              <a:rPr lang="en-US" sz="2800" b="1" dirty="0">
                <a:ln w="31750">
                  <a:solidFill>
                    <a:srgbClr val="000066"/>
                  </a:solidFill>
                </a:ln>
                <a:latin typeface="+mn-lt"/>
                <a:ea typeface="SimSun" panose="02010600030101010101" pitchFamily="2" charset="-122"/>
              </a:rPr>
              <a:t>Deity was attributed to and claimed by Jesus.</a:t>
            </a:r>
          </a:p>
          <a:p>
            <a:pPr>
              <a:defRPr/>
            </a:pPr>
            <a:endParaRPr lang="en-US" sz="600" b="1" dirty="0">
              <a:ln w="31750">
                <a:solidFill>
                  <a:srgbClr val="000066"/>
                </a:solidFill>
              </a:ln>
              <a:ea typeface="SimSun" panose="02010600030101010101" pitchFamily="2" charset="-122"/>
            </a:endParaRPr>
          </a:p>
          <a:p>
            <a:pPr>
              <a:defRPr/>
            </a:pPr>
            <a:r>
              <a:rPr lang="en-US" sz="2800" b="1" dirty="0">
                <a:ln w="31750">
                  <a:solidFill>
                    <a:srgbClr val="000066"/>
                  </a:solidFill>
                </a:ln>
                <a:latin typeface="+mn-lt"/>
                <a:ea typeface="SimSun" panose="02010600030101010101" pitchFamily="2" charset="-122"/>
              </a:rPr>
              <a:t>Jesus possessed and manifested divine attributes</a:t>
            </a:r>
          </a:p>
          <a:p>
            <a:pPr>
              <a:defRPr/>
            </a:pPr>
            <a:endParaRPr lang="en-US" sz="600" b="1" dirty="0">
              <a:ln w="31750">
                <a:solidFill>
                  <a:srgbClr val="000066"/>
                </a:solidFill>
              </a:ln>
              <a:ea typeface="SimSun" panose="02010600030101010101" pitchFamily="2" charset="-122"/>
            </a:endParaRPr>
          </a:p>
          <a:p>
            <a:pPr>
              <a:defRPr/>
            </a:pPr>
            <a:r>
              <a:rPr lang="en-US" sz="2800" b="1" dirty="0">
                <a:ln w="31750">
                  <a:solidFill>
                    <a:srgbClr val="000066"/>
                  </a:solidFill>
                </a:ln>
                <a:latin typeface="+mn-lt"/>
                <a:ea typeface="SimSun" panose="02010600030101010101" pitchFamily="2" charset="-122"/>
              </a:rPr>
              <a:t>The works of deity were performed by Jesus.</a:t>
            </a:r>
          </a:p>
          <a:p>
            <a:pPr>
              <a:defRPr/>
            </a:pPr>
            <a:r>
              <a:rPr lang="en-US" sz="600" b="1" dirty="0">
                <a:ln w="31750">
                  <a:solidFill>
                    <a:srgbClr val="000066"/>
                  </a:solidFill>
                </a:ln>
                <a:latin typeface="+mn-lt"/>
                <a:ea typeface="SimSun" panose="02010600030101010101" pitchFamily="2" charset="-122"/>
              </a:rPr>
              <a:t> </a:t>
            </a:r>
          </a:p>
          <a:p>
            <a:pPr>
              <a:defRPr/>
            </a:pPr>
            <a:r>
              <a:rPr lang="en-US" sz="2800" b="1" dirty="0">
                <a:ln w="31750">
                  <a:solidFill>
                    <a:srgbClr val="000066"/>
                  </a:solidFill>
                </a:ln>
                <a:latin typeface="+mn-lt"/>
                <a:ea typeface="SimSun" panose="02010600030101010101" pitchFamily="2" charset="-122"/>
              </a:rPr>
              <a:t>The worship of deity was accepted by Jesus. </a:t>
            </a:r>
            <a:endParaRPr lang="en-US" sz="2800" b="1" i="1" dirty="0">
              <a:ln w="25400">
                <a:solidFill>
                  <a:srgbClr val="000000"/>
                </a:solidFill>
              </a:ln>
              <a:solidFill>
                <a:srgbClr val="FFFF99"/>
              </a:solidFill>
              <a:latin typeface="+mn-lt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>
            <a:extLst>
              <a:ext uri="{FF2B5EF4-FFF2-40B4-BE49-F238E27FC236}">
                <a16:creationId xmlns:a16="http://schemas.microsoft.com/office/drawing/2014/main" id="{D5C6299B-2CAD-9144-9CB3-01B1DB2551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4"/>
          <a:stretch>
            <a:fillRect/>
          </a:stretch>
        </p:blipFill>
        <p:spPr bwMode="auto">
          <a:xfrm>
            <a:off x="-25400" y="0"/>
            <a:ext cx="91694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>
            <a:extLst>
              <a:ext uri="{FF2B5EF4-FFF2-40B4-BE49-F238E27FC236}">
                <a16:creationId xmlns:a16="http://schemas.microsoft.com/office/drawing/2014/main" id="{302BEC26-333E-A146-A950-18719E4D7E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9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1F61E3E-167D-AC4E-978C-4FD39748CADE}"/>
              </a:ext>
            </a:extLst>
          </p:cNvPr>
          <p:cNvSpPr/>
          <p:nvPr/>
        </p:nvSpPr>
        <p:spPr>
          <a:xfrm>
            <a:off x="1219200" y="819150"/>
            <a:ext cx="6930102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The existence of God : </a:t>
            </a:r>
          </a:p>
          <a:p>
            <a:pPr>
              <a:defRPr/>
            </a:pPr>
            <a:endParaRPr lang="en-US" sz="600" b="1" i="1" dirty="0">
              <a:ln w="25400">
                <a:solidFill>
                  <a:srgbClr val="000000"/>
                </a:solidFill>
              </a:ln>
              <a:solidFill>
                <a:srgbClr val="FFFF99"/>
              </a:solidFill>
              <a:latin typeface="ArabBruD" panose="03060802060502020204" pitchFamily="66" charset="0"/>
              <a:ea typeface="SimSun" panose="02010600030101010101" pitchFamily="2" charset="-122"/>
            </a:endParaRPr>
          </a:p>
          <a:p>
            <a:pPr>
              <a:defRPr/>
            </a:pPr>
            <a:r>
              <a:rPr lang="en-US" sz="3600" b="1" dirty="0">
                <a:ln w="317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Reasons some don’t believe</a:t>
            </a:r>
          </a:p>
          <a:p>
            <a:pPr>
              <a:defRPr/>
            </a:pPr>
            <a:endParaRPr lang="en-US" sz="600" b="1" dirty="0">
              <a:ln w="31750">
                <a:solidFill>
                  <a:srgbClr val="000066"/>
                </a:solidFill>
              </a:ln>
              <a:ea typeface="SimSun" panose="02010600030101010101" pitchFamily="2" charset="-122"/>
            </a:endParaRPr>
          </a:p>
          <a:p>
            <a:pPr>
              <a:defRPr/>
            </a:pPr>
            <a:r>
              <a:rPr lang="en-US" sz="3600" b="1" dirty="0">
                <a:ln w="317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Different views of God</a:t>
            </a:r>
          </a:p>
          <a:p>
            <a:pPr>
              <a:defRPr/>
            </a:pPr>
            <a:endParaRPr lang="en-US" sz="600" b="1" dirty="0">
              <a:ln w="31750">
                <a:solidFill>
                  <a:srgbClr val="000066"/>
                </a:solidFill>
              </a:ln>
              <a:ea typeface="SimSun" panose="02010600030101010101" pitchFamily="2" charset="-122"/>
            </a:endParaRPr>
          </a:p>
          <a:p>
            <a:pPr>
              <a:defRPr/>
            </a:pPr>
            <a:r>
              <a:rPr lang="en-US" sz="3600" b="1" dirty="0">
                <a:ln w="317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Reasons to believe in God</a:t>
            </a:r>
          </a:p>
          <a:p>
            <a:pPr>
              <a:defRPr/>
            </a:pPr>
            <a:endParaRPr lang="en-US" sz="600" b="1" dirty="0">
              <a:ln w="31750">
                <a:solidFill>
                  <a:srgbClr val="000066"/>
                </a:solidFill>
              </a:ln>
              <a:ea typeface="SimSun" panose="02010600030101010101" pitchFamily="2" charset="-122"/>
            </a:endParaRPr>
          </a:p>
          <a:p>
            <a:pPr>
              <a:defRPr/>
            </a:pPr>
            <a:r>
              <a:rPr lang="en-US" sz="3600" b="1" dirty="0">
                <a:ln w="317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What the bible says about God</a:t>
            </a:r>
            <a:endParaRPr lang="en-US" sz="3600" b="1" i="1" dirty="0">
              <a:ln w="25400">
                <a:solidFill>
                  <a:srgbClr val="000000"/>
                </a:solidFill>
              </a:ln>
              <a:solidFill>
                <a:srgbClr val="FFFF99"/>
              </a:solidFill>
              <a:latin typeface="ArabBruD" panose="03060802060502020204" pitchFamily="66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>
            <a:extLst>
              <a:ext uri="{FF2B5EF4-FFF2-40B4-BE49-F238E27FC236}">
                <a16:creationId xmlns:a16="http://schemas.microsoft.com/office/drawing/2014/main" id="{D96D715A-C041-FA42-8F45-1F76E1C3E9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9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FA85618-8C9D-9648-954F-AC3C14483B84}"/>
              </a:ext>
            </a:extLst>
          </p:cNvPr>
          <p:cNvSpPr/>
          <p:nvPr/>
        </p:nvSpPr>
        <p:spPr>
          <a:xfrm>
            <a:off x="1219200" y="819150"/>
            <a:ext cx="7584640" cy="29238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Is Jesus God : </a:t>
            </a:r>
          </a:p>
          <a:p>
            <a:pPr>
              <a:defRPr/>
            </a:pPr>
            <a:endParaRPr lang="en-US" sz="600" b="1" i="1" dirty="0">
              <a:ln w="25400">
                <a:solidFill>
                  <a:srgbClr val="000000"/>
                </a:solidFill>
              </a:ln>
              <a:solidFill>
                <a:srgbClr val="FFFF99"/>
              </a:solidFill>
              <a:latin typeface="ArabBruD" panose="03060802060502020204" pitchFamily="66" charset="0"/>
              <a:ea typeface="SimSun" panose="02010600030101010101" pitchFamily="2" charset="-122"/>
            </a:endParaRPr>
          </a:p>
          <a:p>
            <a:pPr>
              <a:defRPr/>
            </a:pPr>
            <a:r>
              <a:rPr lang="en-US" sz="2800" b="1" dirty="0">
                <a:ln w="31750">
                  <a:solidFill>
                    <a:srgbClr val="000066"/>
                  </a:solidFill>
                </a:ln>
                <a:latin typeface="+mn-lt"/>
                <a:ea typeface="SimSun" panose="02010600030101010101" pitchFamily="2" charset="-122"/>
              </a:rPr>
              <a:t>Deity was attributed to and claimed by Jesus.</a:t>
            </a:r>
          </a:p>
          <a:p>
            <a:pPr>
              <a:defRPr/>
            </a:pPr>
            <a:endParaRPr lang="en-US" sz="600" b="1" dirty="0">
              <a:ln w="31750">
                <a:solidFill>
                  <a:srgbClr val="000066"/>
                </a:solidFill>
              </a:ln>
              <a:ea typeface="SimSun" panose="02010600030101010101" pitchFamily="2" charset="-122"/>
            </a:endParaRPr>
          </a:p>
          <a:p>
            <a:pPr>
              <a:defRPr/>
            </a:pPr>
            <a:r>
              <a:rPr lang="en-US" sz="2800" b="1" dirty="0">
                <a:ln w="31750">
                  <a:solidFill>
                    <a:srgbClr val="000066"/>
                  </a:solidFill>
                </a:ln>
                <a:latin typeface="+mn-lt"/>
                <a:ea typeface="SimSun" panose="02010600030101010101" pitchFamily="2" charset="-122"/>
              </a:rPr>
              <a:t>Jesus possessed and manifested divine attributes</a:t>
            </a:r>
          </a:p>
          <a:p>
            <a:pPr>
              <a:defRPr/>
            </a:pPr>
            <a:endParaRPr lang="en-US" sz="600" b="1" dirty="0">
              <a:ln w="31750">
                <a:solidFill>
                  <a:srgbClr val="000066"/>
                </a:solidFill>
              </a:ln>
              <a:ea typeface="SimSun" panose="02010600030101010101" pitchFamily="2" charset="-122"/>
            </a:endParaRPr>
          </a:p>
          <a:p>
            <a:pPr>
              <a:defRPr/>
            </a:pPr>
            <a:r>
              <a:rPr lang="en-US" sz="2800" b="1" dirty="0">
                <a:ln w="31750">
                  <a:solidFill>
                    <a:srgbClr val="000066"/>
                  </a:solidFill>
                </a:ln>
                <a:latin typeface="+mn-lt"/>
                <a:ea typeface="SimSun" panose="02010600030101010101" pitchFamily="2" charset="-122"/>
              </a:rPr>
              <a:t>The works of deity were performed by Jesus.</a:t>
            </a:r>
          </a:p>
          <a:p>
            <a:pPr>
              <a:defRPr/>
            </a:pPr>
            <a:r>
              <a:rPr lang="en-US" sz="2800" b="1" dirty="0">
                <a:ln w="31750">
                  <a:solidFill>
                    <a:srgbClr val="000066"/>
                  </a:solidFill>
                </a:ln>
                <a:latin typeface="+mn-lt"/>
                <a:ea typeface="SimSun" panose="02010600030101010101" pitchFamily="2" charset="-122"/>
              </a:rPr>
              <a:t>The worship of deity was accepted by Jesus. </a:t>
            </a:r>
            <a:endParaRPr lang="en-US" sz="2800" b="1" i="1" dirty="0">
              <a:ln w="25400">
                <a:solidFill>
                  <a:srgbClr val="000000"/>
                </a:solidFill>
              </a:ln>
              <a:solidFill>
                <a:srgbClr val="FFFF99"/>
              </a:solidFill>
              <a:latin typeface="+mn-lt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>
            <a:extLst>
              <a:ext uri="{FF2B5EF4-FFF2-40B4-BE49-F238E27FC236}">
                <a16:creationId xmlns:a16="http://schemas.microsoft.com/office/drawing/2014/main" id="{AA95E26E-013F-AF42-9F76-DBC63F2FB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4"/>
          <a:stretch>
            <a:fillRect/>
          </a:stretch>
        </p:blipFill>
        <p:spPr bwMode="auto">
          <a:xfrm>
            <a:off x="0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DE672F1-92E1-294B-8500-8A05A1382B49}"/>
              </a:ext>
            </a:extLst>
          </p:cNvPr>
          <p:cNvSpPr/>
          <p:nvPr/>
        </p:nvSpPr>
        <p:spPr>
          <a:xfrm>
            <a:off x="1447800" y="1733550"/>
            <a:ext cx="6477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I.  </a:t>
            </a:r>
            <a:r>
              <a:rPr lang="en-US" sz="40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Deity was both attributed to    </a:t>
            </a:r>
          </a:p>
          <a:p>
            <a:pPr>
              <a:defRPr/>
            </a:pPr>
            <a:r>
              <a:rPr lang="en-US" sz="40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     and claimed by Jesus.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>
            <a:extLst>
              <a:ext uri="{FF2B5EF4-FFF2-40B4-BE49-F238E27FC236}">
                <a16:creationId xmlns:a16="http://schemas.microsoft.com/office/drawing/2014/main" id="{1DA018FC-D487-EC4F-9993-8E2EE46756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4"/>
          <a:stretch>
            <a:fillRect/>
          </a:stretch>
        </p:blipFill>
        <p:spPr bwMode="auto">
          <a:xfrm>
            <a:off x="-25400" y="0"/>
            <a:ext cx="91694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0D4BC3C-67E6-484E-AB7A-5581CD645122}"/>
              </a:ext>
            </a:extLst>
          </p:cNvPr>
          <p:cNvSpPr/>
          <p:nvPr/>
        </p:nvSpPr>
        <p:spPr>
          <a:xfrm>
            <a:off x="2209800" y="1581150"/>
            <a:ext cx="518160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John 17: 5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Now, Father, glorify Me together with Yourself, with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 glory which I had with You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before the world was.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>
            <a:extLst>
              <a:ext uri="{FF2B5EF4-FFF2-40B4-BE49-F238E27FC236}">
                <a16:creationId xmlns:a16="http://schemas.microsoft.com/office/drawing/2014/main" id="{F0B07FA2-9021-6B4B-825B-1B710915B9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4"/>
          <a:stretch>
            <a:fillRect/>
          </a:stretch>
        </p:blipFill>
        <p:spPr bwMode="auto">
          <a:xfrm>
            <a:off x="-25400" y="0"/>
            <a:ext cx="91694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8C6AD15-3473-BF41-8FFD-CC5DD70D42EB}"/>
              </a:ext>
            </a:extLst>
          </p:cNvPr>
          <p:cNvSpPr/>
          <p:nvPr/>
        </p:nvSpPr>
        <p:spPr>
          <a:xfrm>
            <a:off x="1752600" y="971550"/>
            <a:ext cx="6019800" cy="32924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John 5: 27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just as the Father has life in Himself, even so 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He gave to the Son also to have life in Himself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;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27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He gave Him authority to execute judgment, because He is the Son of Man.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28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Do not marvel at this; for an hour is coming, in which all who are in the tombs will hear His voice,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29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will come forth;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>
            <a:extLst>
              <a:ext uri="{FF2B5EF4-FFF2-40B4-BE49-F238E27FC236}">
                <a16:creationId xmlns:a16="http://schemas.microsoft.com/office/drawing/2014/main" id="{335173DE-2707-0444-8A07-7C2A2B4A1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94"/>
          <a:stretch>
            <a:fillRect/>
          </a:stretch>
        </p:blipFill>
        <p:spPr bwMode="auto">
          <a:xfrm>
            <a:off x="-25400" y="0"/>
            <a:ext cx="91694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4826748-0E1D-D447-8747-AB873CAE4943}"/>
              </a:ext>
            </a:extLst>
          </p:cNvPr>
          <p:cNvSpPr/>
          <p:nvPr/>
        </p:nvSpPr>
        <p:spPr>
          <a:xfrm>
            <a:off x="1587500" y="971550"/>
            <a:ext cx="59436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Mark 14: 61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Again the high priest was questioning Him, and saying to Him, "Are You the Christ, the Son of the Blessed One?"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62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Jesus said, "</a:t>
            </a:r>
            <a:r>
              <a:rPr lang="en-US" sz="2600" b="1" u="dbl" dirty="0">
                <a:solidFill>
                  <a:srgbClr val="480048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 am; and you shall see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the Son of Man sitting at the right hand of power, and coming with the clouds of heaven."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AFFFAF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15769</TotalTime>
  <Words>1493</Words>
  <Application>Microsoft Macintosh PowerPoint</Application>
  <PresentationFormat>On-screen Show (16:9)</PresentationFormat>
  <Paragraphs>98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Times New Roman</vt:lpstr>
      <vt:lpstr>Arial Narrow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Wayne</dc:creator>
  <cp:lastModifiedBy>ivan</cp:lastModifiedBy>
  <cp:revision>899</cp:revision>
  <dcterms:created xsi:type="dcterms:W3CDTF">2013-07-27T15:59:10Z</dcterms:created>
  <dcterms:modified xsi:type="dcterms:W3CDTF">2021-04-07T02:21:16Z</dcterms:modified>
</cp:coreProperties>
</file>