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87" r:id="rId2"/>
    <p:sldId id="703" r:id="rId3"/>
    <p:sldId id="758" r:id="rId4"/>
    <p:sldId id="693" r:id="rId5"/>
    <p:sldId id="807" r:id="rId6"/>
    <p:sldId id="808" r:id="rId7"/>
    <p:sldId id="802" r:id="rId8"/>
    <p:sldId id="817" r:id="rId9"/>
    <p:sldId id="806" r:id="rId10"/>
    <p:sldId id="815" r:id="rId11"/>
    <p:sldId id="812" r:id="rId12"/>
    <p:sldId id="818" r:id="rId13"/>
    <p:sldId id="814" r:id="rId14"/>
    <p:sldId id="824" r:id="rId15"/>
    <p:sldId id="825" r:id="rId16"/>
    <p:sldId id="822" r:id="rId17"/>
    <p:sldId id="829" r:id="rId18"/>
    <p:sldId id="823" r:id="rId19"/>
    <p:sldId id="828" r:id="rId20"/>
    <p:sldId id="830" r:id="rId21"/>
    <p:sldId id="827" r:id="rId22"/>
    <p:sldId id="831" r:id="rId23"/>
    <p:sldId id="832" r:id="rId2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00"/>
    <a:srgbClr val="FFFF99"/>
    <a:srgbClr val="C78AC8"/>
    <a:srgbClr val="9FFF9F"/>
    <a:srgbClr val="B05800"/>
    <a:srgbClr val="9ED69E"/>
    <a:srgbClr val="B9E1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468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F8872-898B-4AE1-8C2E-FB8698E43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21BAC-556D-4597-96C3-07BF3FFE1C91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51377-2A67-4D5A-83AD-E5C20921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88F92-2201-4F86-A638-7D43A8E1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733C0-8CB9-49EA-92BD-AF0D65586C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048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A0EFB-4010-4B3C-A80F-7D671FFD7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FED9E-0436-4968-A71A-BDD97B4063C4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4B7E9-FFC9-4E90-A16B-B20D527BC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59EDE-1894-40F9-BD43-0B265CAB0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8436E-A895-49DD-9294-CB297A9D09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638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57D41-A424-4704-B2E1-495C5918D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7357C-738D-48FE-97F7-429974BF7571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0507C-D4E4-4DB6-AB5D-BF89D54A5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37E4C-C81A-4F0F-A52D-2B34B8B88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9DBF0-1A2E-4D97-B3D8-9A7BCAEC83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6676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E7380-DE28-4F5C-9761-4625F6B49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D9E35-977A-4A61-A427-C81470FC85B6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FEC7B-E378-48D0-8B8C-FA6C68E8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18377-A951-47A3-BE2C-E9BCDA95A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62C7B4-744D-42A5-BD13-C58B86A74B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76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2ACE7-F6A8-4CF6-8DDF-D1085B057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2E4F-9B02-43FC-8424-DBEBA0C88310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EBCB0-D1D3-4D77-B50B-1D8D20634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CFBC1-F030-45C1-8103-C25D4805B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248EE-C14D-40C7-85BA-2C20DA540A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787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2DD918-BB44-413F-9CFE-AE100BB5E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65DB-52A7-4F8D-B8E3-523E803DD67F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0E01C-2E5F-4A34-9EA7-8117BB23E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68D909-B0C5-491C-846A-29D64E15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E4C6D-9F83-465C-9647-354A67825A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60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6B53625-3A15-48BC-B540-6E8D87DA3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99BE2-493E-4F45-8528-778034B43915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A455E8F-6BFD-4E50-8386-5F4326C58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D98D8B7-9754-41FF-A8D4-1A75FE1B6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93845-A167-4256-9565-7D31311B2A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3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0B60F25-8B4F-48FF-9C59-FC10DBAEC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4CF98-5AB4-44E5-AD54-E31AC39591B1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7FDB756-08C9-4DFF-8CD4-609B2055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2E9FCD6-4884-41C8-BF04-53F9BA78A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0C6D4-4B66-470D-AA23-01C545CC4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19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899B61A-0741-478B-B18F-E5E806587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830EE-D4E9-49B7-AD5E-6C031C2A34FC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F9D7DDC-9A5E-44E3-805C-53F6AB21C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E5E84C8-F788-4F90-88FD-484390C42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73669-D8F3-4730-A67B-94D14C55AA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7807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82D5337-D72C-4B05-810D-127971E77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5D8EC-C7A8-414B-8B3F-8F240BC9A3CC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CBB4388-CF90-4309-8BC6-E725917E5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58AB9D4-582E-411C-9A8E-1EF26931A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CE01A-4069-498F-8D91-826123F0C3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054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A5D2DE7-B066-41AF-8959-21CD172FA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BFF76-160D-4FE5-A0FB-1C14128EEF39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2B5C40E-222F-458E-AD4C-95B589A2C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5CECD8-57B7-4B05-989C-1E1A395FD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31BFA-7C45-4EB1-AE7D-49FFD81BE3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21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FD2BE5B-DB81-4767-9FB8-426D369CAB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42F7B11-BA7E-4B82-8C01-712EA5C4A6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8C2B3-461A-468A-9ABB-610A08F3C5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E6FE16-56D4-44FE-941E-B27DA63C609C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F12C3-5C0E-4B0B-9DC5-579A2BD1B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ABD77-F51C-43AC-B395-2E8D39FE22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2894B8A2-BEBA-4204-93F0-B82D5B7A520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05D372F2-4B60-46BA-AF24-8018DF744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4896E0-E559-4701-9C2C-8F2B5BD3D540}"/>
              </a:ext>
            </a:extLst>
          </p:cNvPr>
          <p:cNvSpPr/>
          <p:nvPr/>
        </p:nvSpPr>
        <p:spPr>
          <a:xfrm>
            <a:off x="2286000" y="67892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9050">
                <a:solidFill>
                  <a:srgbClr val="00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dvd-ppt-slideshow.com/images/ppt-background/background-15.jpg">
            <a:extLst>
              <a:ext uri="{FF2B5EF4-FFF2-40B4-BE49-F238E27FC236}">
                <a16:creationId xmlns:a16="http://schemas.microsoft.com/office/drawing/2014/main" id="{B83CE102-DBD2-4EE2-BD09-2D943ED5F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1" b="203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>
            <a:extLst>
              <a:ext uri="{FF2B5EF4-FFF2-40B4-BE49-F238E27FC236}">
                <a16:creationId xmlns:a16="http://schemas.microsoft.com/office/drawing/2014/main" id="{AEA547C7-F27F-4BE3-AD2E-6E80DCB4E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" y="1123950"/>
            <a:ext cx="73914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  </a:t>
            </a:r>
          </a:p>
          <a:p>
            <a:r>
              <a:rPr lang="en-US" altLang="en-US" sz="4000" b="1" i="1">
                <a:solidFill>
                  <a:srgbClr val="501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By all means start where you can, but progress from milk to meat</a:t>
            </a:r>
            <a:r>
              <a:rPr lang="en-US" alt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**</a:t>
            </a:r>
            <a:endParaRPr lang="en-US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414601AD-0FDB-40B2-86CD-D4364F6A4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174163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BBB8EB-67EB-44F2-807D-BE5BBBCF7385}"/>
              </a:ext>
            </a:extLst>
          </p:cNvPr>
          <p:cNvSpPr/>
          <p:nvPr/>
        </p:nvSpPr>
        <p:spPr>
          <a:xfrm>
            <a:off x="740809" y="1504950"/>
            <a:ext cx="763221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2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II.</a:t>
            </a: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Daily worship expresses </a:t>
            </a: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   one’s heart to God.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dvd-ppt-slideshow.com/images/ppt-background/background-15.jpg">
            <a:extLst>
              <a:ext uri="{FF2B5EF4-FFF2-40B4-BE49-F238E27FC236}">
                <a16:creationId xmlns:a16="http://schemas.microsoft.com/office/drawing/2014/main" id="{6C282C34-7A5C-472E-AC28-6EE979AEA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1" b="203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2A5C1E-AE01-4514-8EDD-71585410E385}"/>
              </a:ext>
            </a:extLst>
          </p:cNvPr>
          <p:cNvSpPr/>
          <p:nvPr/>
        </p:nvSpPr>
        <p:spPr>
          <a:xfrm>
            <a:off x="1600200" y="1048256"/>
            <a:ext cx="6445325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Relationships don’t</a:t>
            </a:r>
          </a:p>
          <a:p>
            <a:pPr algn="ctr">
              <a:defRPr/>
            </a:pPr>
            <a:r>
              <a:rPr lang="en-US" sz="48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just happen; they </a:t>
            </a:r>
          </a:p>
          <a:p>
            <a:pPr algn="ctr">
              <a:defRPr/>
            </a:pPr>
            <a:r>
              <a:rPr lang="en-US" sz="48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are built one interaction at a time.</a:t>
            </a:r>
            <a:endParaRPr lang="en-US" sz="4800" dirty="0">
              <a:ln w="28575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dvd-ppt-slideshow.com/images/ppt-background/background-15.jpg">
            <a:extLst>
              <a:ext uri="{FF2B5EF4-FFF2-40B4-BE49-F238E27FC236}">
                <a16:creationId xmlns:a16="http://schemas.microsoft.com/office/drawing/2014/main" id="{1309968A-874A-4355-9ED2-1C912871A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1" b="203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24ACFB-0449-4EC6-B2C5-6ABEDFA0ADE2}"/>
              </a:ext>
            </a:extLst>
          </p:cNvPr>
          <p:cNvSpPr/>
          <p:nvPr/>
        </p:nvSpPr>
        <p:spPr>
          <a:xfrm>
            <a:off x="1295400" y="1504950"/>
            <a:ext cx="67818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i="1" dirty="0">
                <a:ln w="19050">
                  <a:solidFill>
                    <a:schemeClr val="tx1"/>
                  </a:solidFill>
                </a:ln>
                <a:solidFill>
                  <a:srgbClr val="501300"/>
                </a:solidFill>
                <a:latin typeface="Berlin Sans FB" panose="020E0602020502020306" pitchFamily="34" charset="0"/>
                <a:ea typeface="Times New Roman" panose="02020603050405020304" pitchFamily="18" charset="0"/>
              </a:rPr>
              <a:t>Spending time with God each day is essential to the normal development of the Christian.</a:t>
            </a:r>
            <a:r>
              <a:rPr lang="en-US" sz="3600" dirty="0">
                <a:ln w="19050">
                  <a:solidFill>
                    <a:schemeClr val="tx1"/>
                  </a:solidFill>
                </a:ln>
                <a:solidFill>
                  <a:srgbClr val="000000"/>
                </a:solidFill>
                <a:latin typeface="Berlin Sans FB" panose="020E0602020502020306" pitchFamily="34" charset="0"/>
                <a:ea typeface="Times New Roman" panose="02020603050405020304" pitchFamily="18" charset="0"/>
              </a:rPr>
              <a:t>   </a:t>
            </a:r>
            <a:endParaRPr lang="en-US" sz="3600" dirty="0">
              <a:ln w="19050">
                <a:solidFill>
                  <a:schemeClr val="tx1"/>
                </a:solidFill>
              </a:ln>
              <a:latin typeface="Berlin Sans FB" panose="020E0602020502020306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D96C3B7B-549A-4E5C-A355-0FFEBCE6B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174163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FDB373-A9AD-4ADF-B6C1-A2FD6EC52F14}"/>
              </a:ext>
            </a:extLst>
          </p:cNvPr>
          <p:cNvSpPr/>
          <p:nvPr/>
        </p:nvSpPr>
        <p:spPr>
          <a:xfrm>
            <a:off x="1457351" y="1657350"/>
            <a:ext cx="619913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2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III.  </a:t>
            </a: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God wants to meet</a:t>
            </a: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   us where we are.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E408CB52-A6A8-4D7E-B532-7093DEE5A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E57885B-91DF-49C3-AFF2-22140C603B40}"/>
              </a:ext>
            </a:extLst>
          </p:cNvPr>
          <p:cNvSpPr/>
          <p:nvPr/>
        </p:nvSpPr>
        <p:spPr>
          <a:xfrm>
            <a:off x="2324100" y="673100"/>
            <a:ext cx="4495800" cy="3797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18: 20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where two or three have gathered together in My name,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am there in their midst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Matthews 28: 20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Lo,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am with you always,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even to the end of the age."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dvd-ppt-slideshow.com/images/ppt-background/background-15.jpg">
            <a:extLst>
              <a:ext uri="{FF2B5EF4-FFF2-40B4-BE49-F238E27FC236}">
                <a16:creationId xmlns:a16="http://schemas.microsoft.com/office/drawing/2014/main" id="{541F1E39-EDAE-48DA-8C33-A33CC293E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1" b="203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4EFE04F-15BC-4F42-B9E9-5778589BA5B9}"/>
              </a:ext>
            </a:extLst>
          </p:cNvPr>
          <p:cNvSpPr/>
          <p:nvPr/>
        </p:nvSpPr>
        <p:spPr>
          <a:xfrm>
            <a:off x="1676400" y="1294477"/>
            <a:ext cx="59436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God wants us where He has our undivided attention.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A5509C7D-BFEA-45BD-9C5D-E09780F5E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174163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44C862-F606-4542-996F-2A7BEEFBD661}"/>
              </a:ext>
            </a:extLst>
          </p:cNvPr>
          <p:cNvSpPr/>
          <p:nvPr/>
        </p:nvSpPr>
        <p:spPr>
          <a:xfrm>
            <a:off x="1228378" y="1276350"/>
            <a:ext cx="6657079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2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IV.  </a:t>
            </a: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Why should one read</a:t>
            </a: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   the bible as part of </a:t>
            </a: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   His daily worship.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dvd-ppt-slideshow.com/images/ppt-background/background-15.jpg">
            <a:extLst>
              <a:ext uri="{FF2B5EF4-FFF2-40B4-BE49-F238E27FC236}">
                <a16:creationId xmlns:a16="http://schemas.microsoft.com/office/drawing/2014/main" id="{D23CEF77-012D-49E4-8F61-D3FFB5E0D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1" b="203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F195C7-C0A4-40B2-B9B5-264602276C97}"/>
              </a:ext>
            </a:extLst>
          </p:cNvPr>
          <p:cNvSpPr/>
          <p:nvPr/>
        </p:nvSpPr>
        <p:spPr>
          <a:xfrm>
            <a:off x="1219159" y="971550"/>
            <a:ext cx="6705682" cy="2708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We read three times daily.</a:t>
            </a:r>
          </a:p>
          <a:p>
            <a:pPr>
              <a:defRPr/>
            </a:pPr>
            <a:endParaRPr lang="en-US" sz="1000" b="1" dirty="0">
              <a:ln w="28575">
                <a:solidFill>
                  <a:srgbClr val="000000"/>
                </a:solidFill>
              </a:ln>
              <a:latin typeface="Trebuchet MS" panose="020B0603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~ During daily worship</a:t>
            </a:r>
          </a:p>
          <a:p>
            <a:pPr>
              <a:defRPr/>
            </a:pPr>
            <a:r>
              <a:rPr lang="en-US" sz="40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~ During daily reading time</a:t>
            </a:r>
          </a:p>
          <a:p>
            <a:pPr>
              <a:defRPr/>
            </a:pPr>
            <a:r>
              <a:rPr lang="en-US" sz="40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~ We read as we study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AA9A97C7-3632-48AE-BA1B-43DF9B5A7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FFC6DA-22DD-40E6-99BA-1FC4884B359E}"/>
              </a:ext>
            </a:extLst>
          </p:cNvPr>
          <p:cNvSpPr/>
          <p:nvPr/>
        </p:nvSpPr>
        <p:spPr>
          <a:xfrm>
            <a:off x="2133600" y="971550"/>
            <a:ext cx="52578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Philippians 1: 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this I pray, that your love may abound still more and more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in real knowledge and all discernment,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so that you may approve the things that are excellent, in order to be sincere and blameless until the day of Christ;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1AA6D1BD-BC91-4742-B317-7F42771FF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9525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AC7749-0AA6-4FA1-A098-BC3C9465EA9D}"/>
              </a:ext>
            </a:extLst>
          </p:cNvPr>
          <p:cNvSpPr/>
          <p:nvPr/>
        </p:nvSpPr>
        <p:spPr>
          <a:xfrm>
            <a:off x="-76200" y="1200150"/>
            <a:ext cx="9144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Private Worship #4</a:t>
            </a:r>
          </a:p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Reading in Your Worship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F14DA1E0-118A-4D32-B4FF-57B2F16A2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DFD0D02-DF47-436D-8606-56DE9D506958}"/>
              </a:ext>
            </a:extLst>
          </p:cNvPr>
          <p:cNvSpPr/>
          <p:nvPr/>
        </p:nvSpPr>
        <p:spPr>
          <a:xfrm>
            <a:off x="1066800" y="895350"/>
            <a:ext cx="75438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Reading in one’s daily worship</a:t>
            </a:r>
          </a:p>
          <a:p>
            <a:pPr>
              <a:defRPr/>
            </a:pPr>
            <a:r>
              <a:rPr lang="en-US" sz="4000" b="1" dirty="0">
                <a:ln w="28575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loads his mind with verses for his daily meditation.</a:t>
            </a:r>
            <a:endParaRPr lang="en-US" sz="4000" dirty="0"/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0A127EDE-6C94-4444-98ED-A4DB64A27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065463"/>
            <a:ext cx="5486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Peter 1: 16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because it is written, "You shall be holy,</a:t>
            </a: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                                  for I am holy."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ADF91E92-0D46-4D19-B90D-63720CA01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BA8A52-EACD-494D-8F69-FBEA417C1D1B}"/>
              </a:ext>
            </a:extLst>
          </p:cNvPr>
          <p:cNvSpPr/>
          <p:nvPr/>
        </p:nvSpPr>
        <p:spPr>
          <a:xfrm>
            <a:off x="1524000" y="1352550"/>
            <a:ext cx="6096000" cy="1933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4: 4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He answered and said, It is written, 'Man shall not live on  bread alone, but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on every word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that proceeds out of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mouth of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.'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07E6933F-80E7-40CE-9F51-F3D1F6518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2E5E015-0382-4B5F-A427-41863749A964}"/>
              </a:ext>
            </a:extLst>
          </p:cNvPr>
          <p:cNvSpPr/>
          <p:nvPr/>
        </p:nvSpPr>
        <p:spPr>
          <a:xfrm>
            <a:off x="1118170" y="666750"/>
            <a:ext cx="69076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This lesson has observed:</a:t>
            </a: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96D703-C7E3-410B-B260-58770F7E4D0D}"/>
              </a:ext>
            </a:extLst>
          </p:cNvPr>
          <p:cNvSpPr/>
          <p:nvPr/>
        </p:nvSpPr>
        <p:spPr>
          <a:xfrm>
            <a:off x="914400" y="1733550"/>
            <a:ext cx="7741222" cy="2462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n w="190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Reading in private worship is different.</a:t>
            </a:r>
          </a:p>
          <a:p>
            <a:pPr>
              <a:defRPr/>
            </a:pPr>
            <a:endParaRPr lang="en-US" sz="900" b="1" dirty="0">
              <a:ln w="190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190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Daily worship expresses one’s heart.</a:t>
            </a:r>
          </a:p>
          <a:p>
            <a:pPr>
              <a:defRPr/>
            </a:pPr>
            <a:endParaRPr lang="en-US" sz="800" b="1" dirty="0">
              <a:ln w="190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190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God wants to meet us where we are.</a:t>
            </a:r>
          </a:p>
          <a:p>
            <a:pPr>
              <a:defRPr/>
            </a:pPr>
            <a:endParaRPr lang="en-US" sz="900" b="1" dirty="0">
              <a:ln w="190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>
                <a:ln w="190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Why we read </a:t>
            </a:r>
            <a:r>
              <a:rPr lang="en-US" sz="3200" b="1" dirty="0">
                <a:ln w="190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in our private worship ?</a:t>
            </a:r>
            <a:endParaRPr lang="en-US" sz="3200" dirty="0">
              <a:ln w="19050">
                <a:solidFill>
                  <a:srgbClr val="000066"/>
                </a:solidFill>
              </a:ln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9B02273E-2189-4C22-B6A8-3E859A36A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174163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332B758-6F12-4BA5-A26E-826C75A6660C}"/>
              </a:ext>
            </a:extLst>
          </p:cNvPr>
          <p:cNvSpPr/>
          <p:nvPr/>
        </p:nvSpPr>
        <p:spPr>
          <a:xfrm>
            <a:off x="1066800" y="1200150"/>
            <a:ext cx="7297190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Indeed, daily worship</a:t>
            </a:r>
          </a:p>
          <a:p>
            <a:pPr algn="ctr">
              <a:defRPr/>
            </a:pPr>
            <a:r>
              <a:rPr lang="en-US" sz="5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is fundamental to  </a:t>
            </a:r>
          </a:p>
          <a:p>
            <a:pPr algn="ctr">
              <a:defRPr/>
            </a:pPr>
            <a:r>
              <a:rPr lang="en-US" sz="5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spiritual development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ADCF3041-7496-4BF0-A7C5-E07F5AB32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678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20442-6A7D-4E9D-8346-12AEEE2A7DA2}"/>
              </a:ext>
            </a:extLst>
          </p:cNvPr>
          <p:cNvSpPr/>
          <p:nvPr/>
        </p:nvSpPr>
        <p:spPr>
          <a:xfrm>
            <a:off x="1143000" y="742950"/>
            <a:ext cx="69921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solidFill>
                  <a:srgbClr val="FFFF00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Components of private  worship </a:t>
            </a: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: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D5E7B3-9498-473D-AC63-5C38BE7702FF}"/>
              </a:ext>
            </a:extLst>
          </p:cNvPr>
          <p:cNvSpPr/>
          <p:nvPr/>
        </p:nvSpPr>
        <p:spPr>
          <a:xfrm>
            <a:off x="1371600" y="2114550"/>
            <a:ext cx="70104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0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  Prayer and Meditation for worship.</a:t>
            </a:r>
          </a:p>
          <a:p>
            <a:pPr>
              <a:defRPr/>
            </a:pPr>
            <a:endParaRPr lang="en-US" sz="30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0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* </a:t>
            </a:r>
            <a:r>
              <a:rPr lang="en-US" sz="3000" b="1" dirty="0">
                <a:ln w="31750">
                  <a:solidFill>
                    <a:srgbClr val="000066"/>
                  </a:solidFill>
                </a:ln>
                <a:solidFill>
                  <a:srgbClr val="FFFF00"/>
                </a:solidFill>
                <a:ea typeface="SimSun" panose="02010600030101010101" pitchFamily="2" charset="-122"/>
              </a:rPr>
              <a:t>Worship is an expression of heart </a:t>
            </a:r>
            <a:r>
              <a:rPr lang="en-US" sz="30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* </a:t>
            </a:r>
            <a:endParaRPr lang="en-US" sz="3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81B0390B-644A-4579-BADB-7D80ABA72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B6C909-776E-47DD-8737-A02C2E057D37}"/>
              </a:ext>
            </a:extLst>
          </p:cNvPr>
          <p:cNvSpPr/>
          <p:nvPr/>
        </p:nvSpPr>
        <p:spPr>
          <a:xfrm>
            <a:off x="801063" y="819150"/>
            <a:ext cx="75418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previous lesson observed 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0D2B07-F680-486D-B48F-72DA7AF9B21D}"/>
              </a:ext>
            </a:extLst>
          </p:cNvPr>
          <p:cNvSpPr/>
          <p:nvPr/>
        </p:nvSpPr>
        <p:spPr>
          <a:xfrm>
            <a:off x="1752600" y="1809750"/>
            <a:ext cx="6351419" cy="2462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Fasting is not a command.</a:t>
            </a:r>
          </a:p>
          <a:p>
            <a:pPr>
              <a:defRPr/>
            </a:pPr>
            <a:endParaRPr lang="en-US" sz="9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It is not a ritual or a pious deed.</a:t>
            </a:r>
          </a:p>
          <a:p>
            <a:pPr>
              <a:defRPr/>
            </a:pPr>
            <a:endParaRPr lang="en-US" sz="8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Fasting expresses humility.</a:t>
            </a:r>
          </a:p>
          <a:p>
            <a:pPr>
              <a:defRPr/>
            </a:pPr>
            <a:endParaRPr lang="en-US" sz="9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Fasting practices self-denial.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6801F57D-0633-49C2-B4E2-95C818D9F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C4B5770-68E0-4519-B05F-CFA24D45E0EB}"/>
              </a:ext>
            </a:extLst>
          </p:cNvPr>
          <p:cNvSpPr/>
          <p:nvPr/>
        </p:nvSpPr>
        <p:spPr>
          <a:xfrm>
            <a:off x="801063" y="650290"/>
            <a:ext cx="75418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previous lesson observed 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EE07A1-B04B-4AF9-A7D7-5877F0B04C8C}"/>
              </a:ext>
            </a:extLst>
          </p:cNvPr>
          <p:cNvSpPr/>
          <p:nvPr/>
        </p:nvSpPr>
        <p:spPr>
          <a:xfrm>
            <a:off x="1295400" y="1581150"/>
            <a:ext cx="7239482" cy="263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Fasting afflicts one’s soul.</a:t>
            </a:r>
          </a:p>
          <a:p>
            <a:pPr>
              <a:defRPr/>
            </a:pPr>
            <a:r>
              <a:rPr lang="en-US" sz="2600" b="1" dirty="0">
                <a:solidFill>
                  <a:srgbClr val="C00000"/>
                </a:solidFill>
              </a:rPr>
              <a:t>Joel 2: 13  </a:t>
            </a:r>
            <a:r>
              <a:rPr lang="en-US" sz="2600" b="1" dirty="0">
                <a:solidFill>
                  <a:srgbClr val="000000"/>
                </a:solidFill>
              </a:rPr>
              <a:t>“And rend your heart </a:t>
            </a:r>
          </a:p>
          <a:p>
            <a:pPr>
              <a:defRPr/>
            </a:pPr>
            <a:r>
              <a:rPr lang="en-US" sz="2600" b="1" dirty="0">
                <a:solidFill>
                  <a:srgbClr val="000000"/>
                </a:solidFill>
              </a:rPr>
              <a:t>                    and not your garments.”</a:t>
            </a:r>
            <a:endParaRPr lang="en-US" sz="32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endParaRPr lang="en-US" sz="8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Fasting is done in secret or a group.</a:t>
            </a:r>
          </a:p>
          <a:p>
            <a:pPr>
              <a:defRPr/>
            </a:pPr>
            <a:endParaRPr lang="en-US" sz="9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Prayer must accompany fasting.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34F78740-8A0D-4426-8296-4CB8E5CE6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D01A27B-D34F-459D-B97A-D5207971EE21}"/>
              </a:ext>
            </a:extLst>
          </p:cNvPr>
          <p:cNvSpPr/>
          <p:nvPr/>
        </p:nvSpPr>
        <p:spPr>
          <a:xfrm>
            <a:off x="1174274" y="666750"/>
            <a:ext cx="67954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This lesson will observe 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1A1B76-184E-4265-8B25-866A12550ADA}"/>
              </a:ext>
            </a:extLst>
          </p:cNvPr>
          <p:cNvSpPr/>
          <p:nvPr/>
        </p:nvSpPr>
        <p:spPr>
          <a:xfrm>
            <a:off x="914400" y="1733550"/>
            <a:ext cx="7741222" cy="2462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Reading in private worship is different.</a:t>
            </a:r>
          </a:p>
          <a:p>
            <a:pPr>
              <a:defRPr/>
            </a:pPr>
            <a:endParaRPr lang="en-US" sz="9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Daily worship expresses one’s heart.</a:t>
            </a:r>
          </a:p>
          <a:p>
            <a:pPr>
              <a:defRPr/>
            </a:pPr>
            <a:endParaRPr lang="en-US" sz="8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God wants to meet us where we are.</a:t>
            </a:r>
          </a:p>
          <a:p>
            <a:pPr>
              <a:defRPr/>
            </a:pPr>
            <a:endParaRPr lang="en-US" sz="9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Why we read in our private worship 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00E9BA52-642F-497E-9338-EBDAD9243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174163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9B9988-45E7-46A4-A774-F8C81A36E2AB}"/>
              </a:ext>
            </a:extLst>
          </p:cNvPr>
          <p:cNvSpPr/>
          <p:nvPr/>
        </p:nvSpPr>
        <p:spPr>
          <a:xfrm>
            <a:off x="1400444" y="1504950"/>
            <a:ext cx="6312947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2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I.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Reading scripture in</a:t>
            </a: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personal worship is</a:t>
            </a: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different.</a:t>
            </a:r>
          </a:p>
          <a:p>
            <a:pPr>
              <a:defRPr/>
            </a:pPr>
            <a:endParaRPr lang="en-US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dvd-ppt-slideshow.com/images/ppt-background/background-15.jpg">
            <a:extLst>
              <a:ext uri="{FF2B5EF4-FFF2-40B4-BE49-F238E27FC236}">
                <a16:creationId xmlns:a16="http://schemas.microsoft.com/office/drawing/2014/main" id="{4804AA54-E70C-4D86-8047-348741ABF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1" b="203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2D2607-9B44-4305-90E2-764CF582959A}"/>
              </a:ext>
            </a:extLst>
          </p:cNvPr>
          <p:cNvSpPr/>
          <p:nvPr/>
        </p:nvSpPr>
        <p:spPr>
          <a:xfrm>
            <a:off x="1192709" y="819150"/>
            <a:ext cx="6758581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3175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Different :</a:t>
            </a:r>
          </a:p>
          <a:p>
            <a:pPr>
              <a:defRPr/>
            </a:pPr>
            <a:endParaRPr lang="en-US" sz="1000" b="1" dirty="0">
              <a:ln w="25400">
                <a:solidFill>
                  <a:srgbClr val="000000"/>
                </a:solidFill>
              </a:ln>
              <a:latin typeface="Trebuchet MS" panose="020B0603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From public reading</a:t>
            </a: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From daily reading</a:t>
            </a:r>
          </a:p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From daily bible study </a:t>
            </a:r>
            <a:endParaRPr lang="en-US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dvd-ppt-slideshow.com/images/ppt-background/background-15.jpg">
            <a:extLst>
              <a:ext uri="{FF2B5EF4-FFF2-40B4-BE49-F238E27FC236}">
                <a16:creationId xmlns:a16="http://schemas.microsoft.com/office/drawing/2014/main" id="{6865E776-A3E3-4EC6-946B-C8F0C1BB0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1" b="203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 descr="School Clipart - Royalty free Teacher Clipart 4 School &amp; assignments">
            <a:extLst>
              <a:ext uri="{FF2B5EF4-FFF2-40B4-BE49-F238E27FC236}">
                <a16:creationId xmlns:a16="http://schemas.microsoft.com/office/drawing/2014/main" id="{610FA336-C3CB-4285-9D2B-E9D301EA1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95388"/>
            <a:ext cx="2447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F506C5-6983-41EB-A6D8-6C81BAE32431}"/>
              </a:ext>
            </a:extLst>
          </p:cNvPr>
          <p:cNvSpPr/>
          <p:nvPr/>
        </p:nvSpPr>
        <p:spPr>
          <a:xfrm>
            <a:off x="3505200" y="1397000"/>
            <a:ext cx="45720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Peter 2:2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… like newborn babies, long for the pure milk of the word, </a:t>
            </a:r>
            <a:r>
              <a:rPr lang="en-US" sz="28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that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by it you may grow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respect to salvation,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7751</TotalTime>
  <Words>518</Words>
  <Application>Microsoft Office PowerPoint</Application>
  <PresentationFormat>On-screen Show (16:9)</PresentationFormat>
  <Paragraphs>87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627</cp:revision>
  <dcterms:created xsi:type="dcterms:W3CDTF">2013-07-27T15:59:10Z</dcterms:created>
  <dcterms:modified xsi:type="dcterms:W3CDTF">2021-02-03T02:01:47Z</dcterms:modified>
</cp:coreProperties>
</file>