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87" r:id="rId2"/>
    <p:sldId id="703" r:id="rId3"/>
    <p:sldId id="704" r:id="rId4"/>
    <p:sldId id="705" r:id="rId5"/>
    <p:sldId id="698" r:id="rId6"/>
    <p:sldId id="731" r:id="rId7"/>
    <p:sldId id="732" r:id="rId8"/>
    <p:sldId id="737" r:id="rId9"/>
    <p:sldId id="693" r:id="rId10"/>
    <p:sldId id="734" r:id="rId11"/>
    <p:sldId id="735" r:id="rId12"/>
    <p:sldId id="741" r:id="rId13"/>
    <p:sldId id="742" r:id="rId14"/>
    <p:sldId id="740" r:id="rId15"/>
    <p:sldId id="746" r:id="rId16"/>
    <p:sldId id="745" r:id="rId17"/>
    <p:sldId id="744" r:id="rId18"/>
    <p:sldId id="733" r:id="rId19"/>
    <p:sldId id="751" r:id="rId20"/>
    <p:sldId id="749" r:id="rId21"/>
    <p:sldId id="752" r:id="rId22"/>
    <p:sldId id="748" r:id="rId23"/>
    <p:sldId id="753" r:id="rId24"/>
    <p:sldId id="747" r:id="rId25"/>
    <p:sldId id="750" r:id="rId26"/>
    <p:sldId id="743" r:id="rId27"/>
    <p:sldId id="738" r:id="rId28"/>
    <p:sldId id="756" r:id="rId29"/>
    <p:sldId id="710" r:id="rId30"/>
    <p:sldId id="757" r:id="rId31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66"/>
    <a:srgbClr val="FFFF99"/>
    <a:srgbClr val="C78AC8"/>
    <a:srgbClr val="9FFF9F"/>
    <a:srgbClr val="B05800"/>
    <a:srgbClr val="9ED69E"/>
    <a:srgbClr val="B9E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468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DCE41-517B-4FDA-B19F-7F395E283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C147B-1FA0-4BC1-B746-FAC06351F409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B0D61-4B47-4870-8DA2-4A13A6BF2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8EB17-0D94-46B7-A993-88F12BD79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E29CE-1741-4565-BBB1-B2DCE81ECE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974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1A232-34E5-4A65-8BF6-59C86DE8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3F5C7-7514-4F31-9626-0A5FE4302622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F672A-B5F1-4C80-867D-56D85F3BA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0B716-93A2-4302-AF84-6F2E8870E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0CB8E-91C2-4303-8084-9C43CCE0E6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22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30C4C-76B5-407A-BCE5-FA0FAEC43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EEDB2-D2ED-4AD0-A44D-7955847C4423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C07ED-376B-4A7B-8062-BBAE2C46E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2ECF2-5407-48F6-BCAA-241B16326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326D5-8A4C-43E0-975E-F71A4705C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19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7C66-032F-4B79-ADD9-EE3CCF2AE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5E5C5-518E-4CC1-97CD-9F635E341015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310F1-F1A7-4145-8132-D08A3C6C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36D9B-91BD-4DEE-BBB7-A011B252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57F106-3BF8-43AF-A11C-2D2E98DAFA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00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27BAB-765B-40EA-A22E-F1F1757C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E141A-D84D-47F9-8862-73292B7D67FA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5EC5E-32D5-4189-A97F-7E6FAB77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D113E-E018-4984-90C6-E27199784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37401-E23B-4B1F-A5EB-3F2A6F1E1D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222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C5899C-3E20-4FD2-8913-A310AD6E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1F265-3948-4360-8F72-73CB308BC62E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F34D7B-C7CD-476A-95C7-2C130742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58965D-67D4-4616-BA1F-C4C92B87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F8560-9F67-4397-AC6D-7F61812FC9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160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F41700-B6FD-4FBA-ACED-55525F8E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476B0-2D7D-4046-A6FE-4BA4AFCC6D1A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1661CBB-1E36-4B9F-8A7C-671394E2F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662295F-0ADE-4988-A8CD-8845B878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81168-EE57-445B-A61D-F6421A614D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317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BE7B08B-5211-4425-B425-511320C8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A7046-C606-4FC5-AE98-3FB622F047E4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C877368-274C-498B-A78C-52475CFF9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C5F266-E298-4A4C-AE2F-B5BEA7B95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26132-A2A8-464E-B478-1DBFF837C2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155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FB6BC89-B879-4AB6-987F-F8BA9BBF2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714C6-044E-428E-AC27-24B6966A182D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C06971-0D13-4970-9953-68FF26B35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72222A-7E14-4EDE-B1E3-CD4DE6ED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CF3F1B-86BE-444F-BA25-1079469956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52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532050-6BFA-4D98-9EB9-541D9103E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BB0B8-7D48-4A03-AFED-F7327069B02E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32C0A0-EE77-48D5-A571-238D937D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0562EB-C6F1-4BBB-9706-E627B874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4842D-504F-4C4B-BF53-092A71FD32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577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E5F6263-DE87-49A2-88AD-05EAFF3B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5A119-647C-4926-9DF6-7FE86BDE5BB9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001578-5CB0-46CF-AFDF-4E3CBF654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8C0E12-2E37-4E56-A46C-18D2FB85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CDC917-6E1F-4EB0-94C7-957B6073B6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70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0444A2C-B9AE-4442-A840-DED842F0619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9E7AA47-E759-49E3-85A0-D6062CAB46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E9272-5417-45A7-8CD1-BB0D33ACC4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58D5F4-A4B9-4622-BAD4-A4ACA671222A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68F3D-7363-4612-AE46-E4E47BD87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53ED6-6F9C-4804-BF92-1B4D44BFD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F3C714F1-F1EA-4A42-BC49-58CFB0BCD60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9178B449-8651-443A-92E9-AD364F099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26DE660-F043-48CD-9715-49E8A096B810}"/>
              </a:ext>
            </a:extLst>
          </p:cNvPr>
          <p:cNvSpPr/>
          <p:nvPr/>
        </p:nvSpPr>
        <p:spPr>
          <a:xfrm>
            <a:off x="2286000" y="67892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F93431F4-E9AC-42F1-B88B-EAA124420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9A52C205-937C-4D87-8B57-CB917D91C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427288"/>
            <a:ext cx="6400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66"/>
                </a:solidFill>
                <a:cs typeface="Times New Roman" panose="02020603050405020304" pitchFamily="18" charset="0"/>
              </a:rPr>
              <a:t>Consider :  noieō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         </a:t>
            </a:r>
            <a:r>
              <a:rPr lang="en-US" altLang="en-US" sz="2800" b="1">
                <a:solidFill>
                  <a:srgbClr val="000000"/>
                </a:solidFill>
                <a:cs typeface="Times New Roman" panose="02020603050405020304" pitchFamily="18" charset="0"/>
              </a:rPr>
              <a:t>a.</a:t>
            </a: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   to perceive with the mind,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                to have understanding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cs typeface="Times New Roman" panose="02020603050405020304" pitchFamily="18" charset="0"/>
              </a:rPr>
              <a:t>         b.   to think upon,</a:t>
            </a: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   heed,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cs typeface="Times New Roman" panose="02020603050405020304" pitchFamily="18" charset="0"/>
              </a:rPr>
              <a:t>                ponder,</a:t>
            </a: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    consider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3E1041-5514-42AF-8976-6C56E1DFF43C}"/>
              </a:ext>
            </a:extLst>
          </p:cNvPr>
          <p:cNvSpPr/>
          <p:nvPr/>
        </p:nvSpPr>
        <p:spPr>
          <a:xfrm>
            <a:off x="2057400" y="819150"/>
            <a:ext cx="54864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Consider what I say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for the Lord will give you understanding in everything.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B8CB0128-F497-4E42-ACFF-B2A3B110D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">
            <a:extLst>
              <a:ext uri="{FF2B5EF4-FFF2-40B4-BE49-F238E27FC236}">
                <a16:creationId xmlns:a16="http://schemas.microsoft.com/office/drawing/2014/main" id="{5D3CA327-F851-4909-9171-D6857076B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666750"/>
            <a:ext cx="33337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D94848D-8DE8-42D6-A43A-487690C13EBE}"/>
              </a:ext>
            </a:extLst>
          </p:cNvPr>
          <p:cNvSpPr/>
          <p:nvPr/>
        </p:nvSpPr>
        <p:spPr>
          <a:xfrm>
            <a:off x="4191000" y="1352550"/>
            <a:ext cx="3990903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We must go beyond memorizing facts</a:t>
            </a:r>
          </a:p>
          <a:p>
            <a:pPr algn="ctr"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From the bible.</a:t>
            </a:r>
            <a:endParaRPr lang="en-US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32CEA096-C60D-4EF4-9BC3-29DEAED88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D1EF7A-2183-4128-9002-831B4AEB3C99}"/>
              </a:ext>
            </a:extLst>
          </p:cNvPr>
          <p:cNvSpPr/>
          <p:nvPr/>
        </p:nvSpPr>
        <p:spPr>
          <a:xfrm>
            <a:off x="1524000" y="725488"/>
            <a:ext cx="6705600" cy="36925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1:1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How blessed is the man who does not walk in the counsel of the wicked, nor stand in the path of sinners, nor sit in the seat of scoffers!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his delight is in the law of the Lord, and in His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law he meditates day and night.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will be like a tree firmly planted by streams of water, which yields its fruit in its season and its leaf does not wither; and in whatever he does, he prospers.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0AC20B98-82F6-472B-AE0B-19DBE649B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DC2D3B-9F83-4AF0-95A3-9662704DB01F}"/>
              </a:ext>
            </a:extLst>
          </p:cNvPr>
          <p:cNvSpPr/>
          <p:nvPr/>
        </p:nvSpPr>
        <p:spPr>
          <a:xfrm>
            <a:off x="1752600" y="1200150"/>
            <a:ext cx="5638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119:  97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 how I love Your law! 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It is my meditation all the day.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98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Your commandments make me wiser than my enemies, 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99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 have more insight than all my teachers,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Your testimonies are my meditation.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EAC93800-F4B7-4DC7-A573-B9A275E49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AEFEBF-0D14-4586-8DCC-62EB8C1A5102}"/>
              </a:ext>
            </a:extLst>
          </p:cNvPr>
          <p:cNvSpPr/>
          <p:nvPr/>
        </p:nvSpPr>
        <p:spPr>
          <a:xfrm>
            <a:off x="609600" y="514350"/>
            <a:ext cx="496161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28575">
                  <a:solidFill>
                    <a:srgbClr val="000066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What does it mean </a:t>
            </a:r>
          </a:p>
          <a:p>
            <a:pPr algn="ctr">
              <a:defRPr/>
            </a:pPr>
            <a:r>
              <a:rPr lang="en-US" sz="4400" b="1" dirty="0">
                <a:ln w="28575">
                  <a:solidFill>
                    <a:srgbClr val="000066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to meditate ?</a:t>
            </a:r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17B83C71-19A4-478E-B821-F1D730422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88" y="1111250"/>
            <a:ext cx="40481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F3045F-AD40-40C1-8864-8D1D0A55B650}"/>
              </a:ext>
            </a:extLst>
          </p:cNvPr>
          <p:cNvSpPr/>
          <p:nvPr/>
        </p:nvSpPr>
        <p:spPr>
          <a:xfrm>
            <a:off x="6231005" y="3181350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n w="28575">
                  <a:solidFill>
                    <a:srgbClr val="000066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Not This</a:t>
            </a:r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92D289-0A74-4D45-AE58-1E07F7438C5B}"/>
              </a:ext>
            </a:extLst>
          </p:cNvPr>
          <p:cNvSpPr/>
          <p:nvPr/>
        </p:nvSpPr>
        <p:spPr>
          <a:xfrm>
            <a:off x="1519238" y="2811463"/>
            <a:ext cx="2692400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1" dirty="0">
                <a:solidFill>
                  <a:srgbClr val="1A0DAB"/>
                </a:solidFill>
                <a:latin typeface="+mn-lt"/>
              </a:rPr>
              <a:t>think deeply or </a:t>
            </a:r>
          </a:p>
          <a:p>
            <a:pPr>
              <a:defRPr/>
            </a:pPr>
            <a:r>
              <a:rPr lang="en-US" sz="3000" b="1" dirty="0">
                <a:solidFill>
                  <a:srgbClr val="1A0DAB"/>
                </a:solidFill>
                <a:latin typeface="+mn-lt"/>
              </a:rPr>
              <a:t>carefully about </a:t>
            </a:r>
            <a:endParaRPr lang="en-US" sz="3000" b="1" dirty="0"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04696455-BF1F-4970-9337-BF48E5AB6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DDB9160-EB24-45D3-ACC4-0445BF0F84B7}"/>
              </a:ext>
            </a:extLst>
          </p:cNvPr>
          <p:cNvSpPr/>
          <p:nvPr/>
        </p:nvSpPr>
        <p:spPr>
          <a:xfrm>
            <a:off x="890412" y="1657350"/>
            <a:ext cx="705526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.  Meditation has benefits.</a:t>
            </a: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Franklin Gothic Demi" panose="020B0703020102020204" pitchFamily="34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CFF3F732-A45D-4CE9-BFF7-083E794D9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F71B25-BD1A-4E04-BB7D-3D7DA227BF1B}"/>
              </a:ext>
            </a:extLst>
          </p:cNvPr>
          <p:cNvSpPr/>
          <p:nvPr/>
        </p:nvSpPr>
        <p:spPr>
          <a:xfrm>
            <a:off x="1371600" y="514350"/>
            <a:ext cx="7086600" cy="41862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Consider what I say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for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Lord will give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understanding in everything.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Understanding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600" i="1" dirty="0" err="1">
                <a:solidFill>
                  <a:srgbClr val="000066"/>
                </a:solidFill>
                <a:ea typeface="Times New Roman" panose="02020603050405020304" pitchFamily="18" charset="0"/>
              </a:rPr>
              <a:t>synesis</a:t>
            </a:r>
            <a:r>
              <a:rPr lang="en-US" sz="2600" b="1" dirty="0">
                <a:solidFill>
                  <a:srgbClr val="000066"/>
                </a:solidFill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</a:t>
            </a: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Bringing things together,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 putting together in the mind, hence: understanding, practical </a:t>
            </a:r>
            <a:r>
              <a:rPr lang="en-US" sz="2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discernment,</a:t>
            </a: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intellect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 Pittsburg there is a “</a:t>
            </a:r>
            <a:r>
              <a:rPr lang="en-US" sz="2400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synesis</a:t>
            </a:r>
            <a:r>
              <a:rPr lang="en-US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of the Allegheny and Monongahela rivers to form the Ohio river which will eventually “</a:t>
            </a:r>
            <a:r>
              <a:rPr lang="en-US" sz="2400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synesis</a:t>
            </a:r>
            <a:r>
              <a:rPr lang="en-US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with the Mississippi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EF6275C2-7A38-4BC2-81D0-D54712E9E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59C545-C9CE-43CA-83AC-50A7F037BC7A}"/>
              </a:ext>
            </a:extLst>
          </p:cNvPr>
          <p:cNvSpPr/>
          <p:nvPr/>
        </p:nvSpPr>
        <p:spPr>
          <a:xfrm>
            <a:off x="2286000" y="1123950"/>
            <a:ext cx="4876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Philippians 1: 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this I pray, that your love may abound still more and more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in real knowledge and all discernment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that you may approve the things that are excellent,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761F0946-FBBB-4838-88B8-47CCAF4EE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E3CB2E-1BF7-4BA0-8FF1-20772BD7F907}"/>
              </a:ext>
            </a:extLst>
          </p:cNvPr>
          <p:cNvSpPr/>
          <p:nvPr/>
        </p:nvSpPr>
        <p:spPr>
          <a:xfrm>
            <a:off x="1656875" y="514350"/>
            <a:ext cx="58302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God must be the one to give </a:t>
            </a:r>
          </a:p>
          <a:p>
            <a:pPr algn="ctr"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understanding /  discernment.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2CBE0A-69BD-4990-8E85-C6C1F89EABD5}"/>
              </a:ext>
            </a:extLst>
          </p:cNvPr>
          <p:cNvSpPr/>
          <p:nvPr/>
        </p:nvSpPr>
        <p:spPr>
          <a:xfrm>
            <a:off x="1752600" y="2120900"/>
            <a:ext cx="5638800" cy="8937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 7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Lord will give you understanding</a:t>
            </a:r>
            <a:endParaRPr lang="en-US" sz="2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AC4B02-744E-494A-9366-CF8C032EBBBE}"/>
              </a:ext>
            </a:extLst>
          </p:cNvPr>
          <p:cNvSpPr/>
          <p:nvPr/>
        </p:nvSpPr>
        <p:spPr>
          <a:xfrm>
            <a:off x="2658046" y="3562350"/>
            <a:ext cx="38279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Do you pray for it ?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1CB8C5CD-C6AA-4EE0-8DBD-11018D93F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3AF1BE-D23E-4F5E-9467-135565CE99FA}"/>
              </a:ext>
            </a:extLst>
          </p:cNvPr>
          <p:cNvSpPr/>
          <p:nvPr/>
        </p:nvSpPr>
        <p:spPr>
          <a:xfrm>
            <a:off x="480690" y="1657350"/>
            <a:ext cx="7874721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.  There is a reward promised</a:t>
            </a:r>
          </a:p>
          <a:p>
            <a:pPr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        for meditation.</a:t>
            </a: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Franklin Gothic Demi" panose="020B0703020102020204" pitchFamily="34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2B223FFC-669A-4EE1-AEF8-187B9FC0D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9525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199D48-78F1-4C03-8B15-1336A5E616CB}"/>
              </a:ext>
            </a:extLst>
          </p:cNvPr>
          <p:cNvSpPr/>
          <p:nvPr/>
        </p:nvSpPr>
        <p:spPr>
          <a:xfrm>
            <a:off x="-76200" y="1200150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Private Worship #2</a:t>
            </a:r>
          </a:p>
          <a:p>
            <a:pPr algn="ctr">
              <a:defRPr/>
            </a:pPr>
            <a:endParaRPr lang="en-US" sz="48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Meditation as Worship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54493A7B-36D7-40C5-A0E5-EAE28D62E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-17463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BFA83F-C8A9-4BB7-96AF-3A76DBF7BA89}"/>
              </a:ext>
            </a:extLst>
          </p:cNvPr>
          <p:cNvSpPr/>
          <p:nvPr/>
        </p:nvSpPr>
        <p:spPr>
          <a:xfrm>
            <a:off x="2209800" y="819150"/>
            <a:ext cx="5181600" cy="374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Consider what I say, for the Lord will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give you understanding in everything.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Will we all reach the same level of understanding this side of Heaven ?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72A26AC9-8289-48FA-918F-F08866B20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3C59DE-D5A7-49E3-A0DC-731A97892A05}"/>
              </a:ext>
            </a:extLst>
          </p:cNvPr>
          <p:cNvSpPr/>
          <p:nvPr/>
        </p:nvSpPr>
        <p:spPr>
          <a:xfrm>
            <a:off x="702934" y="1657350"/>
            <a:ext cx="7430240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IV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.  Let’s observe a few quick</a:t>
            </a:r>
          </a:p>
          <a:p>
            <a:pPr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       points about application.</a:t>
            </a: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Franklin Gothic Demi" panose="020B0703020102020204" pitchFamily="34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CB2C693D-9FFF-403E-AFE4-047CBF8B5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B1BF13-E0D7-45F9-BF3A-8A7F28531C4F}"/>
              </a:ext>
            </a:extLst>
          </p:cNvPr>
          <p:cNvSpPr/>
          <p:nvPr/>
        </p:nvSpPr>
        <p:spPr>
          <a:xfrm>
            <a:off x="533400" y="438150"/>
            <a:ext cx="28979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For learners :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368247-193B-4BEA-BC11-0E17EA409060}"/>
              </a:ext>
            </a:extLst>
          </p:cNvPr>
          <p:cNvSpPr/>
          <p:nvPr/>
        </p:nvSpPr>
        <p:spPr>
          <a:xfrm>
            <a:off x="2209800" y="1047750"/>
            <a:ext cx="5002213" cy="3540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Meditation is vital for learning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Sermons don’t end presentation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Understanding differs from facts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The Lord is the source of insight</a:t>
            </a: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</a:rPr>
              <a:t>Knowledge comes from study,</a:t>
            </a: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</a:rPr>
              <a:t>but goes beyond the technical </a:t>
            </a:r>
            <a:endParaRPr lang="en-US" sz="2800" b="1" dirty="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9902E5-DD08-4C5C-9034-C332109899F3}"/>
              </a:ext>
            </a:extLst>
          </p:cNvPr>
          <p:cNvSpPr/>
          <p:nvPr/>
        </p:nvSpPr>
        <p:spPr>
          <a:xfrm>
            <a:off x="1828800" y="1193363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00E14A-3B68-477F-9B25-A6FE7818AEA6}"/>
              </a:ext>
            </a:extLst>
          </p:cNvPr>
          <p:cNvSpPr/>
          <p:nvPr/>
        </p:nvSpPr>
        <p:spPr>
          <a:xfrm>
            <a:off x="1803459" y="1902288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CDA20A-F34D-4D53-82D1-2FEFFB092CFB}"/>
              </a:ext>
            </a:extLst>
          </p:cNvPr>
          <p:cNvSpPr/>
          <p:nvPr/>
        </p:nvSpPr>
        <p:spPr>
          <a:xfrm>
            <a:off x="1780761" y="2531336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9ECE50-6CEF-4370-90D5-6367798C738C}"/>
              </a:ext>
            </a:extLst>
          </p:cNvPr>
          <p:cNvSpPr/>
          <p:nvPr/>
        </p:nvSpPr>
        <p:spPr>
          <a:xfrm>
            <a:off x="1799997" y="3098767"/>
            <a:ext cx="396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69B8E2-6833-4F36-B895-6FC105FE85F4}"/>
              </a:ext>
            </a:extLst>
          </p:cNvPr>
          <p:cNvSpPr/>
          <p:nvPr/>
        </p:nvSpPr>
        <p:spPr>
          <a:xfrm>
            <a:off x="1832313" y="3698918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C7A2E9EC-19C3-44F6-ADC6-3DEDEE543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A90A5B-3C02-467B-AF63-12F56AF2FEDD}"/>
              </a:ext>
            </a:extLst>
          </p:cNvPr>
          <p:cNvSpPr/>
          <p:nvPr/>
        </p:nvSpPr>
        <p:spPr>
          <a:xfrm>
            <a:off x="1802914" y="245790"/>
            <a:ext cx="29545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For teachers :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E6C06A-3F84-4E58-843D-82A0BD84701D}"/>
              </a:ext>
            </a:extLst>
          </p:cNvPr>
          <p:cNvSpPr/>
          <p:nvPr/>
        </p:nvSpPr>
        <p:spPr>
          <a:xfrm>
            <a:off x="2209800" y="1047750"/>
            <a:ext cx="5081588" cy="298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 can teach facts, but I cannot</a:t>
            </a: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give understanding.</a:t>
            </a:r>
          </a:p>
          <a:p>
            <a:pPr>
              <a:defRPr/>
            </a:pPr>
            <a:endParaRPr lang="en-US" sz="10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The Lord’s teaching goes on after</a:t>
            </a: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my teaching is finished.</a:t>
            </a:r>
          </a:p>
          <a:p>
            <a:pPr>
              <a:defRPr/>
            </a:pPr>
            <a:endParaRPr lang="en-US" sz="10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We must be confident that God</a:t>
            </a: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will work in His time.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911968-6189-4D16-B832-BC2CA316037D}"/>
              </a:ext>
            </a:extLst>
          </p:cNvPr>
          <p:cNvSpPr/>
          <p:nvPr/>
        </p:nvSpPr>
        <p:spPr>
          <a:xfrm>
            <a:off x="1802914" y="1108602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DE50E-AB26-4A58-A73B-C226DE5CDA1B}"/>
              </a:ext>
            </a:extLst>
          </p:cNvPr>
          <p:cNvSpPr/>
          <p:nvPr/>
        </p:nvSpPr>
        <p:spPr>
          <a:xfrm>
            <a:off x="1771463" y="2078801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2F1D1D-D5DA-4739-B631-38DDC3EF6394}"/>
              </a:ext>
            </a:extLst>
          </p:cNvPr>
          <p:cNvSpPr/>
          <p:nvPr/>
        </p:nvSpPr>
        <p:spPr>
          <a:xfrm>
            <a:off x="1752600" y="3120205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ln w="31750">
                  <a:solidFill>
                    <a:srgbClr val="000066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2C6995A3-84C5-43E3-A35F-2A0513AF3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C887AF-F26B-4116-B3CE-0C8C02A15ABD}"/>
              </a:ext>
            </a:extLst>
          </p:cNvPr>
          <p:cNvSpPr/>
          <p:nvPr/>
        </p:nvSpPr>
        <p:spPr>
          <a:xfrm>
            <a:off x="1790700" y="1200150"/>
            <a:ext cx="55626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55: 11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will My word be which goes forth from My mouth; I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 will not return to Me empty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without accomplishing what I desire,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without succeeding in the matter for which I sent it.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B22FE84E-92E4-4C4D-B52D-CC367331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002002-C25A-4B38-9F19-AB1059700605}"/>
              </a:ext>
            </a:extLst>
          </p:cNvPr>
          <p:cNvSpPr/>
          <p:nvPr/>
        </p:nvSpPr>
        <p:spPr>
          <a:xfrm>
            <a:off x="1386897" y="590550"/>
            <a:ext cx="66548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Our goal is to lay up God’s word in</a:t>
            </a:r>
          </a:p>
          <a:p>
            <a:pPr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our hearts, but how do we do that.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E0D932-5D6C-4954-B18C-FF3F2B5C8062}"/>
              </a:ext>
            </a:extLst>
          </p:cNvPr>
          <p:cNvSpPr/>
          <p:nvPr/>
        </p:nvSpPr>
        <p:spPr>
          <a:xfrm>
            <a:off x="1485900" y="1962150"/>
            <a:ext cx="61722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Deuteronomy 11: 18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shall therefore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impress these words of mine on your heart and on your soul;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you shall bind them as a sign on your hand, and they shall be as frontals on your forehead.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88509331-BE1E-467C-B3F0-4B023AB53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C4192A-17CB-4EBF-AA5E-202A7D5FE573}"/>
              </a:ext>
            </a:extLst>
          </p:cNvPr>
          <p:cNvSpPr/>
          <p:nvPr/>
        </p:nvSpPr>
        <p:spPr>
          <a:xfrm>
            <a:off x="1806575" y="2495550"/>
            <a:ext cx="59436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119: 15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will meditate on Your precepts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regard Your ways.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shall delight in Your statutes; I shall not forget Your word.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DB73E6-6CAC-4A3C-A3A0-735D227D7832}"/>
              </a:ext>
            </a:extLst>
          </p:cNvPr>
          <p:cNvSpPr/>
          <p:nvPr/>
        </p:nvSpPr>
        <p:spPr>
          <a:xfrm>
            <a:off x="1806787" y="742950"/>
            <a:ext cx="55304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It cannot be done without </a:t>
            </a:r>
          </a:p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meditating on His word.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FA2ACF97-A397-4914-80D6-2A79B7439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5E613B5-C30F-4082-A18B-E6C63CB5E882}"/>
              </a:ext>
            </a:extLst>
          </p:cNvPr>
          <p:cNvSpPr/>
          <p:nvPr/>
        </p:nvSpPr>
        <p:spPr>
          <a:xfrm>
            <a:off x="1440952" y="1047750"/>
            <a:ext cx="6274795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</a:t>
            </a: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Our objective is to have </a:t>
            </a:r>
          </a:p>
          <a:p>
            <a:pPr algn="ctr">
              <a:defRPr/>
            </a:pP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God’s word so integrated</a:t>
            </a:r>
          </a:p>
          <a:p>
            <a:pPr algn="ctr">
              <a:defRPr/>
            </a:pP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in our thinking that it </a:t>
            </a:r>
          </a:p>
          <a:p>
            <a:pPr algn="ctr">
              <a:defRPr/>
            </a:pP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guides our lives each day.</a:t>
            </a:r>
            <a:endParaRPr lang="en-US" sz="4400" b="1" dirty="0">
              <a:ln w="22225">
                <a:solidFill>
                  <a:schemeClr val="tx1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9F656E05-EEED-4CC9-897E-AD7681A24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755F2-83E8-494E-9AB7-29CA35BB003C}"/>
              </a:ext>
            </a:extLst>
          </p:cNvPr>
          <p:cNvSpPr/>
          <p:nvPr/>
        </p:nvSpPr>
        <p:spPr>
          <a:xfrm>
            <a:off x="1135132" y="1047750"/>
            <a:ext cx="688643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</a:t>
            </a: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We want to be that person</a:t>
            </a:r>
          </a:p>
          <a:p>
            <a:pPr algn="ctr">
              <a:defRPr/>
            </a:pP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who always instinctively</a:t>
            </a:r>
          </a:p>
          <a:p>
            <a:pPr algn="ctr">
              <a:defRPr/>
            </a:pPr>
            <a:r>
              <a:rPr lang="en-US" sz="44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knows the right thing to do. </a:t>
            </a:r>
            <a:endParaRPr lang="en-US" sz="4400" b="1" dirty="0">
              <a:ln w="22225">
                <a:solidFill>
                  <a:schemeClr val="tx1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4B0BBC9C-CA32-41AA-8540-B970549FB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F8AA99-50F3-42FA-8728-21DB8946F88A}"/>
              </a:ext>
            </a:extLst>
          </p:cNvPr>
          <p:cNvSpPr/>
          <p:nvPr/>
        </p:nvSpPr>
        <p:spPr>
          <a:xfrm>
            <a:off x="990600" y="1047750"/>
            <a:ext cx="697915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We want to be drawn so near to God </a:t>
            </a:r>
          </a:p>
          <a:p>
            <a:pPr>
              <a:defRPr/>
            </a:pPr>
            <a:r>
              <a:rPr lang="en-US" sz="36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that we are walking with Him.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7FA563-96FB-4E0F-83A8-7C6EAE00C375}"/>
              </a:ext>
            </a:extLst>
          </p:cNvPr>
          <p:cNvSpPr/>
          <p:nvPr/>
        </p:nvSpPr>
        <p:spPr>
          <a:xfrm>
            <a:off x="914400" y="2449513"/>
            <a:ext cx="60198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4: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Draw near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will draw near to you. Cleanse your hands, you sinners; and purify your hearts, you double-minded.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25" name="Picture 4">
            <a:extLst>
              <a:ext uri="{FF2B5EF4-FFF2-40B4-BE49-F238E27FC236}">
                <a16:creationId xmlns:a16="http://schemas.microsoft.com/office/drawing/2014/main" id="{AC7B7FF0-63A3-4511-AF57-5BABB18EF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038350"/>
            <a:ext cx="1866900" cy="2800350"/>
          </a:xfrm>
          <a:prstGeom prst="rect">
            <a:avLst/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85611E2D-5B4B-40E4-92B4-3FCAE19A9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>
            <a:extLst>
              <a:ext uri="{FF2B5EF4-FFF2-40B4-BE49-F238E27FC236}">
                <a16:creationId xmlns:a16="http://schemas.microsoft.com/office/drawing/2014/main" id="{1BE371FB-313A-4AC7-8091-621C6578B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05678C-B6F4-40BF-B862-6F8D1876BE13}"/>
              </a:ext>
            </a:extLst>
          </p:cNvPr>
          <p:cNvSpPr/>
          <p:nvPr/>
        </p:nvSpPr>
        <p:spPr>
          <a:xfrm>
            <a:off x="609600" y="361950"/>
            <a:ext cx="83472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19050">
                  <a:solidFill>
                    <a:srgbClr val="000000"/>
                  </a:solidFill>
                </a:ln>
                <a:solidFill>
                  <a:srgbClr val="FFFF00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Private daily worship moors us to God.</a:t>
            </a:r>
            <a:endParaRPr lang="en-US" sz="4000" dirty="0">
              <a:ln w="19050">
                <a:solidFill>
                  <a:srgbClr val="00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74E470D5-BD1B-485D-AEA2-BC5F1F09D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FF2AAF-C58D-4FC2-BCC4-42DD799CBA5C}"/>
              </a:ext>
            </a:extLst>
          </p:cNvPr>
          <p:cNvSpPr/>
          <p:nvPr/>
        </p:nvSpPr>
        <p:spPr>
          <a:xfrm>
            <a:off x="286148" y="1047750"/>
            <a:ext cx="858440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</a:t>
            </a:r>
            <a:r>
              <a:rPr lang="en-US" sz="80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Edwardian Script ITC" panose="030303020407070D0804" pitchFamily="66" charset="0"/>
                <a:ea typeface="SimSun" panose="02010600030101010101" pitchFamily="2" charset="-122"/>
              </a:rPr>
              <a:t>Those who walk with God</a:t>
            </a:r>
          </a:p>
          <a:p>
            <a:pPr algn="ctr">
              <a:defRPr/>
            </a:pPr>
            <a:r>
              <a:rPr lang="en-US" sz="8000" b="1" dirty="0">
                <a:ln w="22225">
                  <a:solidFill>
                    <a:schemeClr val="tx1"/>
                  </a:solidFill>
                </a:ln>
                <a:solidFill>
                  <a:srgbClr val="000066"/>
                </a:solidFill>
                <a:latin typeface="Edwardian Script ITC" panose="030303020407070D0804" pitchFamily="66" charset="0"/>
                <a:ea typeface="SimSun" panose="02010600030101010101" pitchFamily="2" charset="-122"/>
              </a:rPr>
              <a:t>always reach their destination. </a:t>
            </a:r>
            <a:endParaRPr lang="en-US" sz="8000" b="1" dirty="0">
              <a:ln w="22225">
                <a:solidFill>
                  <a:schemeClr val="tx1"/>
                </a:solidFill>
              </a:ln>
              <a:latin typeface="Edwardian Script ITC" panose="030303020407070D0804" pitchFamily="66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2759E140-E5C4-4873-8378-3CF78E963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6A1C79-AA7B-4987-A4C3-048F62506E82}"/>
              </a:ext>
            </a:extLst>
          </p:cNvPr>
          <p:cNvSpPr/>
          <p:nvPr/>
        </p:nvSpPr>
        <p:spPr>
          <a:xfrm>
            <a:off x="1447800" y="695325"/>
            <a:ext cx="6248400" cy="3752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2: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this reason we must pay much closer attention to what we have heard,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 that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we do not drift away from it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6: 21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…the opposing arguments of what is falsely called "knowledge“ —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which some have professed and thus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gone astray from the faith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8276BD12-F5B4-467E-9114-A16590965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D181E0-397D-4F09-95E4-2B673079ECFD}"/>
              </a:ext>
            </a:extLst>
          </p:cNvPr>
          <p:cNvSpPr/>
          <p:nvPr/>
        </p:nvSpPr>
        <p:spPr>
          <a:xfrm>
            <a:off x="1295400" y="725488"/>
            <a:ext cx="5181600" cy="36925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Daniel 6: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when Daniel knew that the document was signed, he entered his house (now in his roof chamber he had windows open toward Jerusalem); and 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continued kneeling on his knees three times a day,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praying and giving thanks before his God, as he had been doing previously.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D9950AD7-F8E8-4A27-95FE-F3F71B681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>
            <a:fillRect/>
          </a:stretch>
        </p:blipFill>
        <p:spPr bwMode="auto">
          <a:xfrm>
            <a:off x="6477000" y="1885950"/>
            <a:ext cx="1957388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3F717D66-69CF-4DED-A79F-85CFAF380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44F1C5-8E8D-4FC5-AD20-DB8B69F5C723}"/>
              </a:ext>
            </a:extLst>
          </p:cNvPr>
          <p:cNvSpPr/>
          <p:nvPr/>
        </p:nvSpPr>
        <p:spPr>
          <a:xfrm>
            <a:off x="1447800" y="1123950"/>
            <a:ext cx="61543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Things that indicate drifting.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14CD88-CCEB-4743-8DCA-1C1578ECE8B8}"/>
              </a:ext>
            </a:extLst>
          </p:cNvPr>
          <p:cNvSpPr/>
          <p:nvPr/>
        </p:nvSpPr>
        <p:spPr>
          <a:xfrm>
            <a:off x="1066800" y="1962150"/>
            <a:ext cx="7427913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Neglectful of the word      </a:t>
            </a:r>
            <a:r>
              <a:rPr lang="en-US" sz="2800" b="1" dirty="0">
                <a:solidFill>
                  <a:srgbClr val="000000"/>
                </a:solidFill>
              </a:rPr>
              <a:t>Lacking fellowship</a:t>
            </a:r>
            <a:endParaRPr lang="en-US" sz="28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</a:rPr>
              <a:t>Neglectful of prayer           </a:t>
            </a:r>
            <a:r>
              <a:rPr lang="en-US" sz="2800" b="1" dirty="0">
                <a:solidFill>
                  <a:srgbClr val="000000"/>
                </a:solidFill>
              </a:rPr>
              <a:t>Don’t trust God</a:t>
            </a:r>
            <a:endParaRPr lang="en-US" sz="2800" b="1" dirty="0">
              <a:solidFill>
                <a:srgbClr val="000000"/>
              </a:solidFill>
              <a:latin typeface="+mn-lt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</a:rPr>
              <a:t>Insensitive to gospel          </a:t>
            </a:r>
            <a:r>
              <a:rPr lang="en-US" sz="2800" b="1" dirty="0">
                <a:solidFill>
                  <a:srgbClr val="000000"/>
                </a:solidFill>
              </a:rPr>
              <a:t>Not repulsed by sin</a:t>
            </a:r>
            <a:endParaRPr lang="en-US" sz="2800" b="1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D793969D-88A8-4527-B9F6-E6466D1DD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A52961-ED88-48EA-AF44-4FF57A1FAC04}"/>
              </a:ext>
            </a:extLst>
          </p:cNvPr>
          <p:cNvSpPr/>
          <p:nvPr/>
        </p:nvSpPr>
        <p:spPr>
          <a:xfrm>
            <a:off x="1728240" y="1047750"/>
            <a:ext cx="56875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God came to earth to save us;</a:t>
            </a:r>
          </a:p>
          <a:p>
            <a:pPr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we must now respond to Him.</a:t>
            </a:r>
            <a:endParaRPr lang="en-US" sz="3600" dirty="0">
              <a:ln w="31750">
                <a:solidFill>
                  <a:srgbClr val="000066"/>
                </a:solidFill>
              </a:ln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C6FFDD-D08F-4CC3-A4D1-8C87FD927D83}"/>
              </a:ext>
            </a:extLst>
          </p:cNvPr>
          <p:cNvSpPr/>
          <p:nvPr/>
        </p:nvSpPr>
        <p:spPr>
          <a:xfrm>
            <a:off x="1905000" y="2419350"/>
            <a:ext cx="57912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4: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Draw near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will draw near to you. Cleanse your hands, you sinners; and purify your hearts, you double-minded.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D28FAE90-F60B-445F-AE29-DA01A7051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551961-4D76-437B-9886-8AA1206BE4A8}"/>
              </a:ext>
            </a:extLst>
          </p:cNvPr>
          <p:cNvSpPr/>
          <p:nvPr/>
        </p:nvSpPr>
        <p:spPr>
          <a:xfrm>
            <a:off x="1954039" y="1075525"/>
            <a:ext cx="2904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This lesson : 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500AE2-49CE-45BD-ADE7-66504A20F22F}"/>
              </a:ext>
            </a:extLst>
          </p:cNvPr>
          <p:cNvSpPr/>
          <p:nvPr/>
        </p:nvSpPr>
        <p:spPr>
          <a:xfrm>
            <a:off x="1954213" y="1809750"/>
            <a:ext cx="5235575" cy="2308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Meditation is commanded</a:t>
            </a:r>
          </a:p>
          <a:p>
            <a:pPr>
              <a:defRPr/>
            </a:pPr>
            <a:r>
              <a:rPr lang="en-US" sz="3600" b="1" dirty="0">
                <a:solidFill>
                  <a:srgbClr val="000000"/>
                </a:solidFill>
                <a:latin typeface="+mn-lt"/>
              </a:rPr>
              <a:t>Meditation has benefits</a:t>
            </a:r>
          </a:p>
          <a:p>
            <a:pPr>
              <a:defRPr/>
            </a:pPr>
            <a:r>
              <a:rPr lang="en-US" sz="3600" b="1" dirty="0">
                <a:solidFill>
                  <a:srgbClr val="000000"/>
                </a:solidFill>
                <a:latin typeface="+mn-lt"/>
              </a:rPr>
              <a:t>There is a reward for it. </a:t>
            </a:r>
          </a:p>
          <a:p>
            <a:pPr>
              <a:defRPr/>
            </a:pPr>
            <a:r>
              <a:rPr lang="en-US" sz="3600" b="1" dirty="0">
                <a:solidFill>
                  <a:srgbClr val="000000"/>
                </a:solidFill>
                <a:latin typeface="+mn-lt"/>
              </a:rPr>
              <a:t>A few applications </a:t>
            </a:r>
            <a:endParaRPr lang="en-US" sz="3600"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E9DA5DF9-95AD-4883-A3E5-11CA71231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72169E-71D8-4FF1-AEA6-D57BEEF66660}"/>
              </a:ext>
            </a:extLst>
          </p:cNvPr>
          <p:cNvSpPr/>
          <p:nvPr/>
        </p:nvSpPr>
        <p:spPr>
          <a:xfrm>
            <a:off x="867975" y="1962150"/>
            <a:ext cx="7420749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.  Meditation is commanded.</a:t>
            </a: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Franklin Gothic Demi" panose="020B0703020102020204" pitchFamily="34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6923</TotalTime>
  <Words>981</Words>
  <Application>Microsoft Office PowerPoint</Application>
  <PresentationFormat>On-screen Show (16:9)</PresentationFormat>
  <Paragraphs>119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443</cp:revision>
  <dcterms:created xsi:type="dcterms:W3CDTF">2013-07-27T15:59:10Z</dcterms:created>
  <dcterms:modified xsi:type="dcterms:W3CDTF">2021-01-19T20:04:16Z</dcterms:modified>
</cp:coreProperties>
</file>