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87" r:id="rId2"/>
    <p:sldId id="703" r:id="rId3"/>
    <p:sldId id="704" r:id="rId4"/>
    <p:sldId id="698" r:id="rId5"/>
    <p:sldId id="705" r:id="rId6"/>
    <p:sldId id="693" r:id="rId7"/>
    <p:sldId id="707" r:id="rId8"/>
    <p:sldId id="710" r:id="rId9"/>
    <p:sldId id="713" r:id="rId10"/>
    <p:sldId id="712" r:id="rId11"/>
    <p:sldId id="709" r:id="rId12"/>
    <p:sldId id="711" r:id="rId13"/>
    <p:sldId id="715" r:id="rId14"/>
    <p:sldId id="717" r:id="rId15"/>
    <p:sldId id="719" r:id="rId16"/>
    <p:sldId id="718" r:id="rId17"/>
    <p:sldId id="716" r:id="rId18"/>
    <p:sldId id="721" r:id="rId19"/>
    <p:sldId id="722" r:id="rId20"/>
    <p:sldId id="723" r:id="rId21"/>
    <p:sldId id="724" r:id="rId22"/>
    <p:sldId id="725" r:id="rId23"/>
    <p:sldId id="726" r:id="rId24"/>
    <p:sldId id="720" r:id="rId25"/>
    <p:sldId id="729" r:id="rId26"/>
    <p:sldId id="727" r:id="rId27"/>
    <p:sldId id="730" r:id="rId28"/>
    <p:sldId id="728" r:id="rId29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  <a:srgbClr val="000066"/>
    <a:srgbClr val="C78AC8"/>
    <a:srgbClr val="9FFF9F"/>
    <a:srgbClr val="B05800"/>
    <a:srgbClr val="9ED69E"/>
    <a:srgbClr val="B9E1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468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B46E2-A692-4393-AAA1-2E574EC81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FCE99-B488-4A63-8917-2AEB396A056D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85B81-3414-4765-BB1C-59EA7F23D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B6B6B-05DF-4798-9DAB-70FB67444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3BDFB-D8E3-46BA-8176-298CBC035A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548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B4079-3A0A-41CC-AC37-184659FF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52413-7AAF-418A-8C75-538ACD408589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24962-B257-454D-9C21-E3F63028E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557AA-A7F1-48B1-89D9-25D84E008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46F53F-FA61-4CBD-9C23-8314158094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1105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4CBE3-8E44-43E7-B35D-2ED7C6B6B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31EDF-51BB-4455-BE49-E8420DD88B11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2160E-FBF0-4251-A7FE-BC032090D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84B77-DE8A-46AE-A924-12D44F337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0157F9-E290-4C7B-A2AA-69E47E26D8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3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852C8-D001-4EC4-8ADA-666A53618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90505-5E1E-47C6-8A2A-AAD38D80983F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1D3E7-E81C-4316-B7A8-DCBDE00E8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E1AB2-C78B-42EE-B9CD-89A452661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9418B-A12C-45F6-B2F9-F43F430C5E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701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EBEE1-31A4-4718-A0EC-0ECD2DDCD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1E51-E2E5-4744-919E-AC346E9D4220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91D0B-C986-463C-819C-ACA191C7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A2C2A-147B-4DAF-892E-88D322B6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42657-9F4B-4131-9803-17BAA97FE3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8515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0240BB9-7C9C-4E82-83B4-822796761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43F18-242C-4D8B-8F00-9B19F5D15816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9273B3F-9A77-42F1-A9DD-CB5B6F7E1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C262E46-9601-49F5-A71C-A40D27D56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ECB0D-0751-4970-9C61-CB8BFA8602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220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B53DC52-75C5-42B3-AE18-9AF27AB68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33AB3-27BB-4C72-A2E4-C24C092C98BE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6E9844-6332-4B55-9D97-4AD92F16E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CD00801-64D5-456E-9A15-F62EF3E5B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CD79F-ED33-4933-A2EF-6617877E06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4749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797951D-9420-4F3F-A5CD-145B8C7B8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70D1E-2A48-4B25-82D2-90D8BE33771F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A77D0DA-FCB2-4AAA-B304-E0888A3CF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2379D9D-1280-43C0-98F9-130F8B15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2589A0-5DCB-4BA4-8807-D76454FC1F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8947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72954A5-36F8-49A7-9FCD-6E4104AFB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77F11-11B6-4D6E-809C-4CDB14377365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B6E4A16-4590-4EF1-A201-786B15946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C265BF1-E647-41E6-8AB1-5A4C01E56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B8A266-93D8-45C7-AB71-DE89C8C1C5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68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1F1CEE1-A764-4504-8067-6EB230CA0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AA976-D69F-4A46-8623-30B357B39EAD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CDF094-34A2-428F-BD9A-D9BFEC3C7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99C05E-AC02-42AD-AECB-9C5078E91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3FE097-A7A9-44C7-8998-644695631E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876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7E935C-0A85-4D4B-9ACC-68550AF6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F1FB5-C07E-49AF-A4DB-1F6FC256E297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CF535E-1803-46F5-9CA6-E32EC08B5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994D20-8FF1-405A-A2FD-3CBD9C711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99166-E818-4D33-AF5F-E6D060E405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1680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A8D7F4D-7327-451C-8FD9-3A6DA7207C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F4E5A62-6AFF-441A-9282-412E5613F9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2A0E0-3CE6-4BDB-A6DA-139C41C8F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6F1D03-6333-4422-AAAE-CC608B59A320}" type="datetimeFigureOut">
              <a:rPr lang="en-US"/>
              <a:pPr>
                <a:defRPr/>
              </a:pPr>
              <a:t>1/12/2021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3C070-CE74-41FD-AE6A-A6848B48B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21FB5-9EC5-4E1D-9F5B-6D4E251DB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E02BEA05-D8DB-48ED-9B95-7B25FB9CD65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0C38DAE5-6304-4ED2-84D5-65AACF095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47F06B9-CA59-4584-B629-BECFD8B05FFB}"/>
              </a:ext>
            </a:extLst>
          </p:cNvPr>
          <p:cNvSpPr/>
          <p:nvPr/>
        </p:nvSpPr>
        <p:spPr>
          <a:xfrm>
            <a:off x="2286000" y="67892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19050">
                <a:solidFill>
                  <a:srgbClr val="00FF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91F12E1A-15B0-4A7D-84A1-9093DE1F0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2" descr="See the source image">
            <a:extLst>
              <a:ext uri="{FF2B5EF4-FFF2-40B4-BE49-F238E27FC236}">
                <a16:creationId xmlns:a16="http://schemas.microsoft.com/office/drawing/2014/main" id="{430FD6A4-4962-455A-B731-19AE461D6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9142412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4BC2AA-5FD5-441E-9DBA-E6A91BF7792F}"/>
              </a:ext>
            </a:extLst>
          </p:cNvPr>
          <p:cNvSpPr/>
          <p:nvPr/>
        </p:nvSpPr>
        <p:spPr>
          <a:xfrm>
            <a:off x="304800" y="285750"/>
            <a:ext cx="76962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dirty="0">
                <a:ln w="127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4400" b="1" dirty="0">
                <a:ln w="12700">
                  <a:solidFill>
                    <a:srgbClr val="000000"/>
                  </a:solidFill>
                </a:ln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Drift</a:t>
            </a:r>
            <a:r>
              <a:rPr lang="en-US" sz="4400" b="1" dirty="0">
                <a:ln w="127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4000" b="1" dirty="0">
                <a:ln w="127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4000" i="1" dirty="0" err="1">
                <a:ln w="12700">
                  <a:solidFill>
                    <a:srgbClr val="000000"/>
                  </a:solidFill>
                </a:ln>
                <a:ea typeface="Times New Roman" panose="02020603050405020304" pitchFamily="18" charset="0"/>
              </a:rPr>
              <a:t>pararreō</a:t>
            </a:r>
            <a:r>
              <a:rPr lang="en-US" sz="4000" b="1" i="1" dirty="0">
                <a:ln w="127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>
                <a:ln w="127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4000" dirty="0">
                <a:ln w="12700">
                  <a:solidFill>
                    <a:srgbClr val="000000"/>
                  </a:solidFill>
                </a:ln>
                <a:latin typeface="Franklin Gothic Demi" panose="020B0703020102020204" pitchFamily="34" charset="0"/>
                <a:ea typeface="Times New Roman" panose="02020603050405020304" pitchFamily="18" charset="0"/>
              </a:rPr>
              <a:t>to flow by, i.e.,    </a:t>
            </a:r>
          </a:p>
          <a:p>
            <a:pPr>
              <a:defRPr/>
            </a:pPr>
            <a:r>
              <a:rPr lang="en-US" sz="4000" dirty="0">
                <a:ln w="12700">
                  <a:solidFill>
                    <a:srgbClr val="000000"/>
                  </a:solidFill>
                </a:ln>
                <a:latin typeface="Franklin Gothic Demi" panose="020B0703020102020204" pitchFamily="34" charset="0"/>
                <a:ea typeface="Times New Roman" panose="02020603050405020304" pitchFamily="18" charset="0"/>
              </a:rPr>
              <a:t>  carelessly pass – to let slip.</a:t>
            </a:r>
            <a:endParaRPr lang="en-US" sz="4000" dirty="0">
              <a:ln w="12700">
                <a:solidFill>
                  <a:srgbClr val="000000"/>
                </a:solidFill>
              </a:ln>
              <a:latin typeface="Franklin Gothic Demi" panose="020B07030201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11CB5CB9-833F-43E4-A74F-FB97F143E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586A33-3B1F-4EFB-A405-7BBC3C5CC1AA}"/>
              </a:ext>
            </a:extLst>
          </p:cNvPr>
          <p:cNvSpPr/>
          <p:nvPr/>
        </p:nvSpPr>
        <p:spPr>
          <a:xfrm>
            <a:off x="198943" y="1581150"/>
            <a:ext cx="8349402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II.  What are some indications</a:t>
            </a:r>
          </a:p>
          <a:p>
            <a:pPr>
              <a:defRPr/>
            </a:pP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           </a:t>
            </a: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that a “drift” has occurred? </a:t>
            </a: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Franklin Gothic Demi" panose="020B0703020102020204" pitchFamily="34" charset="0"/>
              <a:ea typeface="SimSun" panose="02010600030101010101" pitchFamily="2" charset="-122"/>
            </a:endParaRP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13CBD85A-F030-41E4-B6E9-04DB00947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8BE954-A7D0-4937-B8A5-20E7C20FDA1C}"/>
              </a:ext>
            </a:extLst>
          </p:cNvPr>
          <p:cNvSpPr/>
          <p:nvPr/>
        </p:nvSpPr>
        <p:spPr>
          <a:xfrm>
            <a:off x="1009133" y="590550"/>
            <a:ext cx="71257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One knows he is drifting when he</a:t>
            </a:r>
          </a:p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is spending less time in the word.</a:t>
            </a:r>
            <a:endParaRPr lang="en-US" sz="4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3D4A02-F6D0-4740-AD6C-4FD511B20EA5}"/>
              </a:ext>
            </a:extLst>
          </p:cNvPr>
          <p:cNvSpPr/>
          <p:nvPr/>
        </p:nvSpPr>
        <p:spPr>
          <a:xfrm>
            <a:off x="1866900" y="2190750"/>
            <a:ext cx="54102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4: 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He answered and said, "It is written,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'Man shall not live on bread alone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but on every word that proceeds out of the mouth of God.'"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811B2CF4-B554-48DA-81ED-61E7A7656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2">
            <a:extLst>
              <a:ext uri="{FF2B5EF4-FFF2-40B4-BE49-F238E27FC236}">
                <a16:creationId xmlns:a16="http://schemas.microsoft.com/office/drawing/2014/main" id="{0062523E-1B43-4ADF-8BB6-C81BF1013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9D29E3-858E-48CE-A6C2-F584B5DA99A9}"/>
              </a:ext>
            </a:extLst>
          </p:cNvPr>
          <p:cNvSpPr/>
          <p:nvPr/>
        </p:nvSpPr>
        <p:spPr>
          <a:xfrm>
            <a:off x="1143000" y="925513"/>
            <a:ext cx="71628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Timothy 3: 15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</a:rPr>
              <a:t>and that from childhood you have known the sacred writings which are able to give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the wisdom that leads to salvation through faith which is in Christ Jesus.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16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All Scripture is inspired by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profitable for teaching, for reproof, for correction, for training in righteousness;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so that the man of God may be adequate,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equipped for every good work</a:t>
            </a:r>
            <a:r>
              <a:rPr lang="en-US" sz="2600" b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    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08179E48-1BA5-484E-9F49-5E4C6B98C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0C732B6-FB9A-4F2A-A66E-9FF1DAE95499}"/>
              </a:ext>
            </a:extLst>
          </p:cNvPr>
          <p:cNvSpPr/>
          <p:nvPr/>
        </p:nvSpPr>
        <p:spPr>
          <a:xfrm>
            <a:off x="990600" y="666750"/>
            <a:ext cx="71628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One knows he is drifting when he</a:t>
            </a:r>
          </a:p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does not pray regularly each day.</a:t>
            </a:r>
            <a:endParaRPr lang="en-US" sz="4000" dirty="0"/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C008E26D-3937-4D4F-BD10-EA8995BDA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343150"/>
            <a:ext cx="51816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Daniel 6: 5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Then these men said, "</a:t>
            </a:r>
            <a:r>
              <a:rPr lang="en-US" altLang="en-US" sz="2600" b="1" u="sng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We will not find any ground of accusation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against this Daniel unless we find it against him with regard to the law of his God</a:t>
            </a:r>
            <a:endParaRPr lang="en-US" altLang="en-US" sz="2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7803DD4B-2CA6-474A-9944-16301E8D6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>
            <a:extLst>
              <a:ext uri="{FF2B5EF4-FFF2-40B4-BE49-F238E27FC236}">
                <a16:creationId xmlns:a16="http://schemas.microsoft.com/office/drawing/2014/main" id="{DB0689AA-25C8-4E04-8A5C-6DD59411B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300" y="819150"/>
            <a:ext cx="58674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Daniel 6: 10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Now when Daniel knew that the document was signed, he entered his house (now in his roof chamber he had windows open toward Jerusalem); and he continued </a:t>
            </a:r>
            <a:r>
              <a:rPr lang="en-US" altLang="en-US" sz="2600" b="1" u="sng">
                <a:solidFill>
                  <a:srgbClr val="7030A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kneeling on his knees three times a day,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praying and giving thanks before his God, as he had been doing previously.    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D54A3868-3FBC-43AD-93BF-ABEB6F871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ACBCE70-F2C6-4AC3-9962-4E6E00528894}"/>
              </a:ext>
            </a:extLst>
          </p:cNvPr>
          <p:cNvSpPr/>
          <p:nvPr/>
        </p:nvSpPr>
        <p:spPr>
          <a:xfrm>
            <a:off x="2286000" y="2419350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55: 17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Evening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morning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at noon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 utter my complaint and moan, and he hears my voice</a:t>
            </a:r>
            <a:r>
              <a:rPr lang="en-US" sz="22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 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ESV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7DFC86-73E8-4543-9DBB-C636C00D9D0B}"/>
              </a:ext>
            </a:extLst>
          </p:cNvPr>
          <p:cNvSpPr/>
          <p:nvPr/>
        </p:nvSpPr>
        <p:spPr>
          <a:xfrm>
            <a:off x="1157379" y="666750"/>
            <a:ext cx="682924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God’s people have always had a</a:t>
            </a:r>
          </a:p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regularly scheduled prayer time.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F523F3BF-57BC-4C81-BCB9-00ED88479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D18CF4B-4872-44F7-9F00-E0E7ECCAFFA5}"/>
              </a:ext>
            </a:extLst>
          </p:cNvPr>
          <p:cNvSpPr/>
          <p:nvPr/>
        </p:nvSpPr>
        <p:spPr>
          <a:xfrm>
            <a:off x="1028700" y="1047750"/>
            <a:ext cx="70866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One knows he is drifting when he</a:t>
            </a:r>
          </a:p>
          <a:p>
            <a:pPr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is no longer moved by the gospel.</a:t>
            </a:r>
            <a:endParaRPr lang="en-US" sz="4000" dirty="0"/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350A79E2-E857-4220-9FD2-F9299B281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" y="3114675"/>
            <a:ext cx="7391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Songs and sermons no longer stir him.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734C86EB-96A3-4D4E-B995-60CBFAD38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3216BE-E894-4F79-8B65-5F7C7425E3E8}"/>
              </a:ext>
            </a:extLst>
          </p:cNvPr>
          <p:cNvSpPr/>
          <p:nvPr/>
        </p:nvSpPr>
        <p:spPr>
          <a:xfrm>
            <a:off x="1068135" y="1352550"/>
            <a:ext cx="7007729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ln w="19050">
                  <a:solidFill>
                    <a:srgbClr val="000066"/>
                  </a:solidFill>
                </a:ln>
                <a:solidFill>
                  <a:srgbClr val="FFFF99"/>
                </a:solidFill>
                <a:ea typeface="Times New Roman" panose="02020603050405020304" pitchFamily="18" charset="0"/>
              </a:rPr>
              <a:t>If you don’t feel comfortable discussing s</a:t>
            </a:r>
            <a:r>
              <a:rPr lang="en-US" sz="4000" b="1" dirty="0">
                <a:ln w="19050">
                  <a:solidFill>
                    <a:srgbClr val="000066"/>
                  </a:solidFill>
                </a:ln>
                <a:solidFill>
                  <a:srgbClr val="FFFF99"/>
                </a:solidFill>
              </a:rPr>
              <a:t>piritual things</a:t>
            </a:r>
          </a:p>
          <a:p>
            <a:pPr>
              <a:defRPr/>
            </a:pPr>
            <a:r>
              <a:rPr lang="en-US" sz="4000" b="1" dirty="0">
                <a:ln w="19050">
                  <a:solidFill>
                    <a:srgbClr val="000066"/>
                  </a:solidFill>
                </a:ln>
                <a:solidFill>
                  <a:srgbClr val="FFFF99"/>
                </a:solidFill>
              </a:rPr>
              <a:t>you may have drifted away.</a:t>
            </a:r>
            <a:endParaRPr lang="en-US" sz="4000" dirty="0">
              <a:ln w="19050">
                <a:solidFill>
                  <a:srgbClr val="000066"/>
                </a:solidFill>
              </a:ln>
              <a:solidFill>
                <a:srgbClr val="FFFF9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E2319D56-A02A-4C79-AE15-0674320D3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A4492DB-5781-49E0-982E-73735F8BA19E}"/>
              </a:ext>
            </a:extLst>
          </p:cNvPr>
          <p:cNvSpPr/>
          <p:nvPr/>
        </p:nvSpPr>
        <p:spPr>
          <a:xfrm>
            <a:off x="1066800" y="1428750"/>
            <a:ext cx="71628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One knows he is drifting when </a:t>
            </a:r>
          </a:p>
          <a:p>
            <a:pPr algn="ctr"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he spends little time in </a:t>
            </a:r>
          </a:p>
          <a:p>
            <a:pPr algn="ctr"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fellowship with the brethren.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594CA121-B6A5-4B67-A977-147C94171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95250"/>
            <a:ext cx="9144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2B799C9-EE15-45B7-B114-AB575382DC40}"/>
              </a:ext>
            </a:extLst>
          </p:cNvPr>
          <p:cNvSpPr/>
          <p:nvPr/>
        </p:nvSpPr>
        <p:spPr>
          <a:xfrm>
            <a:off x="-5038" y="1046209"/>
            <a:ext cx="9144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Private Worship #1</a:t>
            </a:r>
          </a:p>
          <a:p>
            <a:pPr algn="ctr">
              <a:defRPr/>
            </a:pPr>
            <a:endParaRPr lang="en-US" sz="4800" b="1" i="1" dirty="0">
              <a:ln w="19050">
                <a:solidFill>
                  <a:srgbClr val="00FF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Daily Worship</a:t>
            </a:r>
          </a:p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Is a Mooring Line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ECA3FE95-BA2F-4DE9-803C-3825291BC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ECA7D8-4F53-4431-BF8F-BB51B1E9C1E6}"/>
              </a:ext>
            </a:extLst>
          </p:cNvPr>
          <p:cNvSpPr/>
          <p:nvPr/>
        </p:nvSpPr>
        <p:spPr>
          <a:xfrm>
            <a:off x="1371600" y="1125538"/>
            <a:ext cx="67056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John 4: 20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If someone says, "I love God," and hates his brother, he is a liar; for the one who does not love his brother whom he has seen, cannot love God whom he has not seen.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21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this commandment we have from Him, that the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one who loves God should love his brother also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814A11A8-8FBC-44B6-9AA1-569B30384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-63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C510969-06D8-4402-B8F2-BEFD53AD74F9}"/>
              </a:ext>
            </a:extLst>
          </p:cNvPr>
          <p:cNvSpPr/>
          <p:nvPr/>
        </p:nvSpPr>
        <p:spPr>
          <a:xfrm>
            <a:off x="1158875" y="819150"/>
            <a:ext cx="6858000" cy="3694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12: 9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Let love be genuine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Abhor what is evil; hold fast to what is good.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10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Love one another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with brotherly affection. Outdo one another in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showing honor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11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Do not be slothful in zeal, be fervent in spirit,  serve the Lord.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12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Rejoice in hope, be patient in tribulation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, be constant in prayer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13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Contribute to the needs of the saints and seek to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show hospitality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  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ESV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  <a:r>
              <a:rPr lang="en-US" sz="22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1426EA7E-A92E-46D5-9716-780C0553B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3F82CB-855A-4D2A-A39A-1A78DD81A524}"/>
              </a:ext>
            </a:extLst>
          </p:cNvPr>
          <p:cNvSpPr/>
          <p:nvPr/>
        </p:nvSpPr>
        <p:spPr>
          <a:xfrm>
            <a:off x="990600" y="1428750"/>
            <a:ext cx="71628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One knows he is drifting away from God when he will not</a:t>
            </a:r>
          </a:p>
          <a:p>
            <a:pPr algn="ctr"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trust his life to God.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210B84FD-E017-4C9D-9FBF-A8AD98999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1852C7C-8B5B-49CD-938B-950C17A8965D}"/>
              </a:ext>
            </a:extLst>
          </p:cNvPr>
          <p:cNvSpPr/>
          <p:nvPr/>
        </p:nvSpPr>
        <p:spPr>
          <a:xfrm>
            <a:off x="1295400" y="1325563"/>
            <a:ext cx="65532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13: 5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Keep your life free from love of money, and be content with what you have, for he has said, "I will never leave you nor forsake you."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we can confidently say, "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Lord is my helper;  I will not fear; 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what can man do to me?"  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ESV</a:t>
            </a:r>
            <a:r>
              <a:rPr 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EC3DE43D-D6A1-4C01-9EE5-822CE1290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9E0F8BA-D212-4008-9BC0-2CF2331EEC5C}"/>
              </a:ext>
            </a:extLst>
          </p:cNvPr>
          <p:cNvSpPr/>
          <p:nvPr/>
        </p:nvSpPr>
        <p:spPr>
          <a:xfrm>
            <a:off x="1524000" y="2266950"/>
            <a:ext cx="594360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… holding to a form of godliness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although they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have denied its power;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Avoid such men as these.                               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Timothy 3: 5 </a:t>
            </a:r>
            <a:r>
              <a:rPr lang="en-US" sz="24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A81D42-1428-494F-B170-4A7B6B34EFEE}"/>
              </a:ext>
            </a:extLst>
          </p:cNvPr>
          <p:cNvSpPr/>
          <p:nvPr/>
        </p:nvSpPr>
        <p:spPr>
          <a:xfrm>
            <a:off x="658467" y="895350"/>
            <a:ext cx="7827066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ln w="19050">
                  <a:solidFill>
                    <a:srgbClr val="000066"/>
                  </a:solidFill>
                </a:ln>
                <a:solidFill>
                  <a:srgbClr val="FFFF99"/>
                </a:solidFill>
                <a:ea typeface="Times New Roman" panose="02020603050405020304" pitchFamily="18" charset="0"/>
              </a:rPr>
              <a:t>Christians who will not trust God’s watchcare over them are … </a:t>
            </a:r>
            <a:endParaRPr lang="en-US" sz="3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03C16AA9-F7F5-455D-9777-8720186A2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9D024D7-3502-4FDE-9C60-539F59F4545E}"/>
              </a:ext>
            </a:extLst>
          </p:cNvPr>
          <p:cNvSpPr/>
          <p:nvPr/>
        </p:nvSpPr>
        <p:spPr>
          <a:xfrm>
            <a:off x="990600" y="1428750"/>
            <a:ext cx="71628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One knows he is drifting away from God when is no longer</a:t>
            </a:r>
          </a:p>
          <a:p>
            <a:pPr algn="ctr">
              <a:defRPr/>
            </a:pPr>
            <a:r>
              <a:rPr lang="en-US" sz="40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repulsed by sin.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E3D086A0-C7DC-47C4-A499-C0A7F1CD1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606D47-0CB2-4167-BC86-4BCFA0CAB2A4}"/>
              </a:ext>
            </a:extLst>
          </p:cNvPr>
          <p:cNvSpPr/>
          <p:nvPr/>
        </p:nvSpPr>
        <p:spPr>
          <a:xfrm>
            <a:off x="838200" y="2419350"/>
            <a:ext cx="41148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Galatians 1: 6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am amazed that you are so quickly deserting Him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who called you by the grace of Christ, for a different gospel;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7652" name="Picture 5">
            <a:extLst>
              <a:ext uri="{FF2B5EF4-FFF2-40B4-BE49-F238E27FC236}">
                <a16:creationId xmlns:a16="http://schemas.microsoft.com/office/drawing/2014/main" id="{3AA5F86B-D2B1-4089-970D-F6D7BBDB8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742950"/>
            <a:ext cx="267493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550802F6-024D-4AB6-895A-6B3A9BD95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518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AAC3DD6-B8DD-4ACA-B689-ABD0FF47BF06}"/>
              </a:ext>
            </a:extLst>
          </p:cNvPr>
          <p:cNvSpPr/>
          <p:nvPr/>
        </p:nvSpPr>
        <p:spPr>
          <a:xfrm>
            <a:off x="1066800" y="514350"/>
            <a:ext cx="67104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ln w="19050">
                  <a:solidFill>
                    <a:srgbClr val="000066"/>
                  </a:solidFill>
                </a:ln>
                <a:solidFill>
                  <a:srgbClr val="FFFF99"/>
                </a:solidFill>
                <a:ea typeface="Times New Roman" panose="02020603050405020304" pitchFamily="18" charset="0"/>
              </a:rPr>
              <a:t>Daily worship is a mooring</a:t>
            </a:r>
          </a:p>
          <a:p>
            <a:pPr>
              <a:defRPr/>
            </a:pPr>
            <a:r>
              <a:rPr lang="en-US" sz="4000" b="1" dirty="0">
                <a:ln w="19050">
                  <a:solidFill>
                    <a:srgbClr val="000066"/>
                  </a:solidFill>
                </a:ln>
                <a:solidFill>
                  <a:srgbClr val="FFFF99"/>
                </a:solidFill>
              </a:rPr>
              <a:t>line fastened to God.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BE9906D3-E723-4F4E-A828-B0DEF5DB8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6511F61-4E73-474C-8194-C3CFD75C265B}"/>
              </a:ext>
            </a:extLst>
          </p:cNvPr>
          <p:cNvSpPr/>
          <p:nvPr/>
        </p:nvSpPr>
        <p:spPr>
          <a:xfrm>
            <a:off x="1477963" y="1352550"/>
            <a:ext cx="62484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James 4: 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Draw near to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He will draw near to you. Cleanse your hands, you sinners; and purify your hearts, you double-minded.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22A8B763-54B6-4566-96F8-302EE5E20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31300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>
            <a:extLst>
              <a:ext uri="{FF2B5EF4-FFF2-40B4-BE49-F238E27FC236}">
                <a16:creationId xmlns:a16="http://schemas.microsoft.com/office/drawing/2014/main" id="{64447C23-B750-4385-B35F-462232585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647700"/>
            <a:ext cx="69342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C49832D0-B30E-4822-B8A6-428B758C4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155B3C-A866-4E50-8EC9-211AEF4C57B0}"/>
              </a:ext>
            </a:extLst>
          </p:cNvPr>
          <p:cNvSpPr/>
          <p:nvPr/>
        </p:nvSpPr>
        <p:spPr>
          <a:xfrm>
            <a:off x="1386897" y="590550"/>
            <a:ext cx="637020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We will study the first command </a:t>
            </a:r>
          </a:p>
          <a:p>
            <a:pPr algn="ctr">
              <a:defRPr/>
            </a:pPr>
            <a:r>
              <a:rPr lang="en-US" sz="3600" b="1" i="1" dirty="0">
                <a:ln w="31750">
                  <a:solidFill>
                    <a:srgbClr val="000066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in the Hebrew letter.</a:t>
            </a:r>
            <a:endParaRPr lang="en-US" sz="3600" dirty="0">
              <a:ln w="31750">
                <a:solidFill>
                  <a:srgbClr val="000066"/>
                </a:solidFill>
              </a:ln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212D6B-707E-4DE0-95C8-2465106659D7}"/>
              </a:ext>
            </a:extLst>
          </p:cNvPr>
          <p:cNvSpPr/>
          <p:nvPr/>
        </p:nvSpPr>
        <p:spPr>
          <a:xfrm>
            <a:off x="1760538" y="2038350"/>
            <a:ext cx="5622925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2: 1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or this reason we must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pay much closer attention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to what we have heard, so that we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do not drift away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from it</a:t>
            </a:r>
            <a:endParaRPr lang="en-US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1FC84F0C-6BF1-42C4-9B8B-7D27F64D6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F8BC55-193C-4CF8-B9DA-5840D24CB759}"/>
              </a:ext>
            </a:extLst>
          </p:cNvPr>
          <p:cNvSpPr/>
          <p:nvPr/>
        </p:nvSpPr>
        <p:spPr>
          <a:xfrm>
            <a:off x="1428750" y="1125538"/>
            <a:ext cx="62865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10: 34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you showed sympathy to the prisoners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accepted joyfully the seizure of your property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knowing that you have for yourselves a better possession and a lasting one.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35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Therefore, do not throw away your confidence, which has a great reward.       </a:t>
            </a:r>
            <a:endParaRPr lang="en-US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0A89F6E1-A745-44D7-989E-58FCA5C9F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3665C2E-185E-4A1A-9698-669015F63685}"/>
              </a:ext>
            </a:extLst>
          </p:cNvPr>
          <p:cNvSpPr/>
          <p:nvPr/>
        </p:nvSpPr>
        <p:spPr>
          <a:xfrm>
            <a:off x="1341497" y="1885950"/>
            <a:ext cx="6052683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I.  What does it mean to</a:t>
            </a:r>
          </a:p>
          <a:p>
            <a:pPr>
              <a:defRPr/>
            </a:pP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      “</a:t>
            </a:r>
            <a:r>
              <a:rPr lang="en-US" sz="4400" b="1" dirty="0">
                <a:ln w="19050">
                  <a:solidFill>
                    <a:srgbClr val="00FF00"/>
                  </a:solidFill>
                </a:ln>
                <a:latin typeface="Franklin Gothic Demi" panose="020B0703020102020204" pitchFamily="34" charset="0"/>
                <a:ea typeface="SimSun" panose="02010600030101010101" pitchFamily="2" charset="-122"/>
              </a:rPr>
              <a:t>drift away from it?” </a:t>
            </a: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Franklin Gothic Demi" panose="020B0703020102020204" pitchFamily="34" charset="0"/>
              <a:ea typeface="SimSun" panose="02010600030101010101" pitchFamily="2" charset="-122"/>
            </a:endParaRPr>
          </a:p>
          <a:p>
            <a:pPr algn="ctr">
              <a:defRPr/>
            </a:pPr>
            <a:endParaRPr lang="en-US" sz="4400" b="1" dirty="0">
              <a:ln w="19050">
                <a:solidFill>
                  <a:srgbClr val="00FF00"/>
                </a:solidFill>
              </a:ln>
              <a:latin typeface="Bahnschrift Light Condensed" panose="020B0502040204020203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4172FFD5-FEA2-48F0-A2A3-63C97896E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64352A-3D36-4A5D-94E5-8CC2235AE9D3}"/>
              </a:ext>
            </a:extLst>
          </p:cNvPr>
          <p:cNvSpPr/>
          <p:nvPr/>
        </p:nvSpPr>
        <p:spPr>
          <a:xfrm>
            <a:off x="914400" y="590550"/>
            <a:ext cx="7620000" cy="4124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200" b="1" dirty="0">
                <a:solidFill>
                  <a:srgbClr val="000066"/>
                </a:solidFill>
                <a:latin typeface="+mn-lt"/>
                <a:ea typeface="Times New Roman" panose="02020603050405020304" pitchFamily="18" charset="0"/>
              </a:rPr>
              <a:t>First we must identify what “it” refers to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600" b="1" dirty="0">
                <a:solidFill>
                  <a:srgbClr val="50005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it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refers to “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what we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have heard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 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first spoken through the Lord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2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…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Confirmed to us by those who heard,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Vs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God also testifying with them, both by signs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                and wonders and by various miracles and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                by gifts of the Holy Spirit according to His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                own will.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4FA5B8CD-41EC-4675-A159-0A64DA6B1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CE29FD9-689D-45CC-A761-AB52C5AC90D7}"/>
              </a:ext>
            </a:extLst>
          </p:cNvPr>
          <p:cNvSpPr/>
          <p:nvPr/>
        </p:nvSpPr>
        <p:spPr>
          <a:xfrm>
            <a:off x="990600" y="525463"/>
            <a:ext cx="7162800" cy="4092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Mark 16: 15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He said to them, " Go into all the world and preach the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gospel to all creation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16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who has believed and has been baptized shall be saved; but he who has disbelieved shall be condemned.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These signs will accompany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those who have believed: in My name they will cast out demons, they will speak with new tongues;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they will pick up serpents, and if they drink any deadly poison, it will not hurt them; they will lay hands on the sick, and they will recover."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DECC9596-6DD1-48BD-83E8-24DBCB6FA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09054B-DED5-4D34-BFFA-4D68B6C8BA20}"/>
              </a:ext>
            </a:extLst>
          </p:cNvPr>
          <p:cNvSpPr/>
          <p:nvPr/>
        </p:nvSpPr>
        <p:spPr>
          <a:xfrm>
            <a:off x="1041400" y="665163"/>
            <a:ext cx="4572000" cy="2493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Timothy 6: 21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…the opposing arguments of what is falsely called "knowledge“ —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21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which some have professed and thus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gone astray from the faith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4" name="Picture 8">
            <a:extLst>
              <a:ext uri="{FF2B5EF4-FFF2-40B4-BE49-F238E27FC236}">
                <a16:creationId xmlns:a16="http://schemas.microsoft.com/office/drawing/2014/main" id="{98644F28-0FFF-4E84-9694-7DD01A667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06" t="1482" r="-42506" b="-1482"/>
          <a:stretch>
            <a:fillRect/>
          </a:stretch>
        </p:blipFill>
        <p:spPr bwMode="auto">
          <a:xfrm>
            <a:off x="6657975" y="1809750"/>
            <a:ext cx="2782888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9">
            <a:extLst>
              <a:ext uri="{FF2B5EF4-FFF2-40B4-BE49-F238E27FC236}">
                <a16:creationId xmlns:a16="http://schemas.microsoft.com/office/drawing/2014/main" id="{A9478000-CB47-4A26-8478-E26933D7E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56"/>
          <a:stretch>
            <a:fillRect/>
          </a:stretch>
        </p:blipFill>
        <p:spPr bwMode="auto">
          <a:xfrm>
            <a:off x="5240338" y="1912938"/>
            <a:ext cx="1744662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6517</TotalTime>
  <Words>1054</Words>
  <Application>Microsoft Office PowerPoint</Application>
  <PresentationFormat>On-screen Show (16:9)</PresentationFormat>
  <Paragraphs>77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John</cp:lastModifiedBy>
  <cp:revision>353</cp:revision>
  <dcterms:created xsi:type="dcterms:W3CDTF">2013-07-27T15:59:10Z</dcterms:created>
  <dcterms:modified xsi:type="dcterms:W3CDTF">2021-01-12T12:50:17Z</dcterms:modified>
</cp:coreProperties>
</file>