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771" r:id="rId2"/>
    <p:sldId id="773" r:id="rId3"/>
    <p:sldId id="1113" r:id="rId4"/>
    <p:sldId id="1103" r:id="rId5"/>
    <p:sldId id="1105" r:id="rId6"/>
    <p:sldId id="1115" r:id="rId7"/>
    <p:sldId id="1119" r:id="rId8"/>
    <p:sldId id="1122" r:id="rId9"/>
    <p:sldId id="1116" r:id="rId10"/>
    <p:sldId id="1126" r:id="rId11"/>
    <p:sldId id="1128" r:id="rId12"/>
    <p:sldId id="1131" r:id="rId13"/>
    <p:sldId id="1132" r:id="rId14"/>
    <p:sldId id="1127" r:id="rId15"/>
    <p:sldId id="1134" r:id="rId16"/>
    <p:sldId id="1135" r:id="rId17"/>
    <p:sldId id="1136" r:id="rId18"/>
    <p:sldId id="1137" r:id="rId19"/>
    <p:sldId id="1123" r:id="rId20"/>
    <p:sldId id="1138" r:id="rId21"/>
    <p:sldId id="1124" r:id="rId22"/>
    <p:sldId id="1141" r:id="rId23"/>
    <p:sldId id="1142" r:id="rId24"/>
    <p:sldId id="1130" r:id="rId25"/>
    <p:sldId id="1143" r:id="rId26"/>
    <p:sldId id="1144" r:id="rId27"/>
    <p:sldId id="1146" r:id="rId28"/>
    <p:sldId id="1145" r:id="rId29"/>
    <p:sldId id="1148" r:id="rId30"/>
    <p:sldId id="1104" r:id="rId31"/>
    <p:sldId id="888" r:id="rId32"/>
    <p:sldId id="1149" r:id="rId33"/>
    <p:sldId id="935" r:id="rId34"/>
    <p:sldId id="1151" r:id="rId35"/>
    <p:sldId id="1152" r:id="rId36"/>
    <p:sldId id="1153" r:id="rId37"/>
    <p:sldId id="1150" r:id="rId38"/>
    <p:sldId id="975" r:id="rId39"/>
    <p:sldId id="938" r:id="rId40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000"/>
    <a:srgbClr val="663300"/>
    <a:srgbClr val="000000"/>
    <a:srgbClr val="49007A"/>
    <a:srgbClr val="000099"/>
    <a:srgbClr val="6200A4"/>
    <a:srgbClr val="005000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92" autoAdjust="0"/>
  </p:normalViewPr>
  <p:slideViewPr>
    <p:cSldViewPr>
      <p:cViewPr varScale="1">
        <p:scale>
          <a:sx n="92" d="100"/>
          <a:sy n="92" d="100"/>
        </p:scale>
        <p:origin x="70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411DC6-BDD3-43F4-AD9E-DDAD1222A7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1F55CC-2E4A-473F-BDF6-7D020F024AA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68D0623-2666-47ED-A77B-446034D165AB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FCD134-3A45-4583-A5DF-FA2069D586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3366AB8-4B1A-4070-B0CE-749CBB0315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62EDAE-97A4-484D-AA8A-AC4CC1311CF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78EFC-683D-4116-90E1-B4D83EB5A5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D79CAE8-37EB-4689-B854-123AE178391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EDBA67FE-A62C-41D5-BDBF-4421781379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59E15A69-2A99-4315-9858-29F7F5D8FF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16054118-EC31-432A-88DD-D87BA391C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A00196-EDDA-48E5-8656-269E7FDE2B7E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9B404-F82A-424E-B4EB-0C0A9B80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AC398-E4CF-433E-B715-949F42B99EA1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661F8-8CFE-404F-88F7-620F8714B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8AACE-A0C3-4C21-9D8E-1B3416723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70368-E671-4B37-BC22-1BBB80CCF5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51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D49C7-8A69-4438-B041-FA912AD25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5F904-996C-4C9D-A81F-A60B33A39837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DF0FC-7140-4E30-ADC4-C02039CDC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65A05-445D-49FA-BEED-AA323B29A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8B890-D158-4EDD-AF9E-0DEC00B9E3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143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CD113-9FF1-4BC1-B4B9-7DEEE2A0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B71BA-4D9C-4B83-9161-8883BBF1FC8A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02962-D3F9-4137-969E-3D2CDBD0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A6878-F504-45AF-9988-BC2DDD455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80200D-1460-4153-94AA-CC4D6A5DC0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9485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B24E4-BEDE-43A5-BCD0-499521884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40F48-F7E9-491E-810E-7C33346A78C0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74A6F-650F-4B24-B535-EB2158070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5131B-40E7-42FB-B97A-C8880CFF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B9B1DE-56E1-4225-A2B4-511A7D892F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586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2873B-BC77-49BD-892B-026A10517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159D2-69A1-4B36-AFEC-694F644DE0FB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394A8-0DF7-4F1B-A66F-2C83313C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648E-C6DC-4785-A14A-D872EFB2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874173-F7C6-41AE-9B25-F4FD0DFAE6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750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9CCE31-468B-4636-9114-03072A058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36EB6-F1DC-4CF6-A608-7E30829EAD8E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D4AEBF-AF5D-4040-88D3-3C9F86712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2CC2CA-8E9B-45A1-BF32-233308AD3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AAFFE-AD6F-4F68-9B56-70060510CE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789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F4E0509-9B11-4263-A5BD-D4370ED40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5FDB7-6C58-483E-9390-16C8AEFA12A8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9D807FB-E8A8-4BC3-A5E9-4496127D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F10F10-BD84-47AE-A813-931DDFB24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00C11-04C3-4422-AAE9-BFCFE5D174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044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F6AE8F3-C466-46B6-B73E-C9AF78868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DDC6E-66A3-4BD6-8B99-870257AF0499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B6BC0C8-C056-4C37-9D1A-C2AB2E4C1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48B8829-7FE5-41FD-A97C-A78247E7E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485AB-6178-482C-9CA7-D0A808A5FD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784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869FFF5-9E15-4F04-B7DA-73E5DAEF5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7E8CA-083E-4EB5-9FB9-A5086253D143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18B4E31-4978-471D-ABB7-0A562C882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B779C59-4C66-4075-ADA8-3DF8319C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F4683-0C8E-475D-A32A-DD40E1F8FA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967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21E5DC-800B-4866-8248-76634D365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76B2A-C0D3-4348-B908-9BBEF308F5D6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3BAC51-4DB7-41A1-A3F3-9F7AF5929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7F679B-3CEA-4D97-BC9C-179050AD5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F6494-B29F-4893-A7DD-70597F0811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431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82C021D-BDFB-4A00-9C69-A6491EC08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C1D75-1A91-4B4C-99DF-6E0238740A3D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0F1029C-EA0D-486A-9443-6FC7986DA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BECC68-29A7-45C4-8BFA-164A12BC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E822E1-6142-4F78-9CF5-C8724C327D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07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CF658E9-FFDD-4C68-86F4-8CBDFE69A9D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2667440-5639-4228-939A-7B570E79E5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912B1-A549-4EC6-8B5E-7060C956DF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D9CFEE-A9B6-4088-80C7-BE3B21D0EEDB}" type="datetimeFigureOut">
              <a:rPr lang="en-US"/>
              <a:pPr>
                <a:defRPr/>
              </a:pPr>
              <a:t>11/13/2020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91BBF-8FC6-4021-8AC3-37EB76BE1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05EF3-851E-43F7-997C-2FE7D59E2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A0DBA1A6-1067-4AC6-863D-BE4A658A840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cad=rja&amp;uact=8&amp;ved=0CAcQjRw&amp;url=http://freeclothesdesign.com/free-christian-powerpoint-templates&amp;ei=y2xFVZnKIoaFyQSB64D4Cg&amp;bvm=bv.92291466,d.cGU&amp;psig=AFQjCNHdv_oBtnWXs8SaBb-gJma-byxVFg&amp;ust=1430699571446197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%3A%2F%2Ffreeclothesdesign.com%2Ffree-christian-powerpoint-templates&amp;ei=y2xFVZnKIoaFyQSB64D4Cg&amp;bvm=bv.92291466,d.cGU&amp;psig=AFQjCNHdv_oBtnWXs8SaBb-gJma-byxVFg&amp;ust=143069957144619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0.wp.com/www.freeppt.net/template/Bible_with_Cross_christian_ppt_templates.jpg">
            <a:hlinkClick r:id="rId2"/>
            <a:extLst>
              <a:ext uri="{FF2B5EF4-FFF2-40B4-BE49-F238E27FC236}">
                <a16:creationId xmlns:a16="http://schemas.microsoft.com/office/drawing/2014/main" id="{4637727D-1C90-4F83-B1DA-1A741D678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2"/>
          <a:stretch>
            <a:fillRect/>
          </a:stretch>
        </p:blipFill>
        <p:spPr bwMode="auto">
          <a:xfrm>
            <a:off x="11113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6C60DA-F3F4-469A-A959-0B03D2D1E4DF}"/>
              </a:ext>
            </a:extLst>
          </p:cNvPr>
          <p:cNvSpPr/>
          <p:nvPr/>
        </p:nvSpPr>
        <p:spPr>
          <a:xfrm>
            <a:off x="1752600" y="514350"/>
            <a:ext cx="55626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9050">
                <a:solidFill>
                  <a:srgbClr val="00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8D0D4ACE-7221-4EA2-95E8-ED5B56C67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>
            <a:extLst>
              <a:ext uri="{FF2B5EF4-FFF2-40B4-BE49-F238E27FC236}">
                <a16:creationId xmlns:a16="http://schemas.microsoft.com/office/drawing/2014/main" id="{CF8227DF-3953-44AC-AFD1-057D4A03D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1143000"/>
            <a:ext cx="40386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altLang="en-US" sz="40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The scriptures require a public prayer to be heard. </a:t>
            </a:r>
          </a:p>
        </p:txBody>
      </p:sp>
      <p:pic>
        <p:nvPicPr>
          <p:cNvPr id="13316" name="Picture 3">
            <a:extLst>
              <a:ext uri="{FF2B5EF4-FFF2-40B4-BE49-F238E27FC236}">
                <a16:creationId xmlns:a16="http://schemas.microsoft.com/office/drawing/2014/main" id="{70C9C774-9E11-41FE-BBC2-DECD1F42A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9550"/>
            <a:ext cx="3057525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E99E763C-A0DD-4B77-A2B3-33BD2CC48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>
            <a:extLst>
              <a:ext uri="{FF2B5EF4-FFF2-40B4-BE49-F238E27FC236}">
                <a16:creationId xmlns:a16="http://schemas.microsoft.com/office/drawing/2014/main" id="{0C9AE1E0-2957-464E-8DD2-B6BEE6B76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143000"/>
            <a:ext cx="4572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4000" b="1">
                <a:solidFill>
                  <a:srgbClr val="000099"/>
                </a:solidFill>
                <a:latin typeface="ArabBruD" pitchFamily="66" charset="0"/>
                <a:cs typeface="Times New Roman" panose="02020603050405020304" pitchFamily="18" charset="0"/>
              </a:rPr>
              <a:t>A public prayer needs to be an appropriate length</a:t>
            </a:r>
            <a:r>
              <a:rPr lang="en-US" altLang="en-US" sz="40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.</a:t>
            </a:r>
            <a:endParaRPr lang="en-US" altLang="en-US" sz="4000">
              <a:solidFill>
                <a:srgbClr val="000000"/>
              </a:solidFill>
              <a:latin typeface="ArabBruD" pitchFamily="66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1">
            <a:extLst>
              <a:ext uri="{FF2B5EF4-FFF2-40B4-BE49-F238E27FC236}">
                <a16:creationId xmlns:a16="http://schemas.microsoft.com/office/drawing/2014/main" id="{B5585434-A9F1-4F65-9B0A-DD0D03685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763"/>
            <a:ext cx="32893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0ED35D1D-75DF-45E7-8538-4575E48CA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>
            <a:extLst>
              <a:ext uri="{FF2B5EF4-FFF2-40B4-BE49-F238E27FC236}">
                <a16:creationId xmlns:a16="http://schemas.microsoft.com/office/drawing/2014/main" id="{A0AE83A7-8A9C-40AF-B871-EA1974C94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047750"/>
            <a:ext cx="44196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4000" b="1">
                <a:solidFill>
                  <a:srgbClr val="640000"/>
                </a:solidFill>
                <a:latin typeface="ArabBruD" pitchFamily="66" charset="0"/>
                <a:cs typeface="Times New Roman" panose="02020603050405020304" pitchFamily="18" charset="0"/>
              </a:rPr>
              <a:t>A public prayer at a function other than church is difficult.</a:t>
            </a:r>
          </a:p>
        </p:txBody>
      </p:sp>
      <p:pic>
        <p:nvPicPr>
          <p:cNvPr id="15364" name="Picture 1">
            <a:extLst>
              <a:ext uri="{FF2B5EF4-FFF2-40B4-BE49-F238E27FC236}">
                <a16:creationId xmlns:a16="http://schemas.microsoft.com/office/drawing/2014/main" id="{37D97595-F9F4-4094-B8A9-8F4F7CE07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00150"/>
            <a:ext cx="286067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3D985EE6-898A-4407-872B-9EDFA4FB3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1">
            <a:extLst>
              <a:ext uri="{FF2B5EF4-FFF2-40B4-BE49-F238E27FC236}">
                <a16:creationId xmlns:a16="http://schemas.microsoft.com/office/drawing/2014/main" id="{0EA48B3D-306E-4D97-B3BA-1FBFAAE9C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00" y="1509713"/>
            <a:ext cx="58674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r>
              <a:rPr lang="en-US" altLang="en-US" sz="4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What  should be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    included in a 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    public prayer </a:t>
            </a:r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en-US" sz="4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61C91788-5BA8-4B65-BF14-8DAEBEA71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635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3BDCBF1-E01B-418C-8F08-02FCB0E65870}"/>
              </a:ext>
            </a:extLst>
          </p:cNvPr>
          <p:cNvSpPr/>
          <p:nvPr/>
        </p:nvSpPr>
        <p:spPr>
          <a:xfrm>
            <a:off x="1317625" y="1374775"/>
            <a:ext cx="7216775" cy="3462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 </a:t>
            </a:r>
            <a:r>
              <a:rPr lang="en-US" sz="3400" b="1" dirty="0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Not</a:t>
            </a:r>
            <a:r>
              <a:rPr lang="en-US" sz="3400" b="1" dirty="0">
                <a:solidFill>
                  <a:srgbClr val="000099"/>
                </a:solidFill>
                <a:ea typeface="Times New Roman" panose="02020603050405020304" pitchFamily="18" charset="0"/>
              </a:rPr>
              <a:t> </a:t>
            </a:r>
            <a:r>
              <a:rPr lang="en-US" sz="3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things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Not things parroted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Things concerning the congregation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Things about the brotherhood </a:t>
            </a:r>
            <a:endParaRPr lang="en-US" sz="2800" b="1" dirty="0">
              <a:solidFill>
                <a:srgbClr val="49007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 </a:t>
            </a:r>
            <a:r>
              <a:rPr lang="en-US" sz="2800" b="1" dirty="0">
                <a:solidFill>
                  <a:srgbClr val="49007A"/>
                </a:solidFill>
                <a:latin typeface="+mn-lt"/>
              </a:rPr>
              <a:t>Intercessions for leaders</a:t>
            </a:r>
            <a:endParaRPr lang="en-US" sz="2800" dirty="0">
              <a:solidFill>
                <a:srgbClr val="49007A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7412" name="Rectangle 1">
            <a:extLst>
              <a:ext uri="{FF2B5EF4-FFF2-40B4-BE49-F238E27FC236}">
                <a16:creationId xmlns:a16="http://schemas.microsoft.com/office/drawing/2014/main" id="{8CD90758-67A8-4820-B811-B7A4295B7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25" y="666750"/>
            <a:ext cx="5002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640000"/>
                </a:solidFill>
                <a:latin typeface="ArabBruD" pitchFamily="66" charset="0"/>
                <a:cs typeface="Times New Roman" panose="02020603050405020304" pitchFamily="18" charset="0"/>
              </a:rPr>
              <a:t>Include such things as :</a:t>
            </a:r>
            <a:endParaRPr lang="en-US" altLang="en-US" sz="4000">
              <a:solidFill>
                <a:srgbClr val="640000"/>
              </a:solidFill>
              <a:latin typeface="ArabBruD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E1F7E718-7317-4B26-9E4A-5839B72DF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341054B-E058-4B6A-B88D-5A553560CA19}"/>
              </a:ext>
            </a:extLst>
          </p:cNvPr>
          <p:cNvSpPr/>
          <p:nvPr/>
        </p:nvSpPr>
        <p:spPr>
          <a:xfrm>
            <a:off x="1317625" y="1374775"/>
            <a:ext cx="7216775" cy="3462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Not</a:t>
            </a:r>
            <a:r>
              <a:rPr lang="en-US" sz="2800" b="1" dirty="0">
                <a:solidFill>
                  <a:srgbClr val="49007A"/>
                </a:solidFill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4900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things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 </a:t>
            </a:r>
            <a:r>
              <a:rPr lang="en-US" sz="3400" b="1" dirty="0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Not things parroted 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Things concerning the congregation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Things about the brotherhood </a:t>
            </a:r>
            <a:endParaRPr lang="en-US" sz="2800" b="1" dirty="0">
              <a:solidFill>
                <a:srgbClr val="49007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  </a:t>
            </a:r>
            <a:r>
              <a:rPr lang="en-US" sz="2800" b="1" dirty="0">
                <a:solidFill>
                  <a:srgbClr val="49007A"/>
                </a:solidFill>
                <a:latin typeface="+mn-lt"/>
              </a:rPr>
              <a:t>Intercessions for leaders</a:t>
            </a:r>
            <a:endParaRPr lang="en-US" sz="2800" dirty="0">
              <a:solidFill>
                <a:srgbClr val="49007A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8436" name="Rectangle 1">
            <a:extLst>
              <a:ext uri="{FF2B5EF4-FFF2-40B4-BE49-F238E27FC236}">
                <a16:creationId xmlns:a16="http://schemas.microsoft.com/office/drawing/2014/main" id="{00962C0B-00FD-4F44-9274-DC58C4ABB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25" y="666750"/>
            <a:ext cx="5002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640000"/>
                </a:solidFill>
                <a:latin typeface="ArabBruD" pitchFamily="66" charset="0"/>
                <a:cs typeface="Times New Roman" panose="02020603050405020304" pitchFamily="18" charset="0"/>
              </a:rPr>
              <a:t>Include such things as :</a:t>
            </a:r>
            <a:endParaRPr lang="en-US" altLang="en-US" sz="4000">
              <a:solidFill>
                <a:srgbClr val="640000"/>
              </a:solidFill>
              <a:latin typeface="ArabBruD" pitchFamily="66" charset="0"/>
            </a:endParaRPr>
          </a:p>
        </p:txBody>
      </p:sp>
      <p:pic>
        <p:nvPicPr>
          <p:cNvPr id="18437" name="Picture 3">
            <a:extLst>
              <a:ext uri="{FF2B5EF4-FFF2-40B4-BE49-F238E27FC236}">
                <a16:creationId xmlns:a16="http://schemas.microsoft.com/office/drawing/2014/main" id="{074AD109-0672-4282-93F0-134B2D5D5D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439863"/>
            <a:ext cx="17272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7151F671-28DD-4D57-B157-651D67AAC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635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D0873DC-36DC-4690-8F1F-EBFA99DF9752}"/>
              </a:ext>
            </a:extLst>
          </p:cNvPr>
          <p:cNvSpPr/>
          <p:nvPr/>
        </p:nvSpPr>
        <p:spPr>
          <a:xfrm>
            <a:off x="1317625" y="1374775"/>
            <a:ext cx="7216775" cy="3462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Not</a:t>
            </a:r>
            <a:r>
              <a:rPr lang="en-US" sz="2800" b="1" dirty="0">
                <a:solidFill>
                  <a:srgbClr val="49007A"/>
                </a:solidFill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4900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things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Not things parroted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</a:t>
            </a:r>
            <a:r>
              <a:rPr lang="en-US" sz="3400" b="1" dirty="0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Things concerning the congregation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Things about the brotherhood </a:t>
            </a:r>
            <a:endParaRPr lang="en-US" sz="2800" b="1" dirty="0">
              <a:solidFill>
                <a:srgbClr val="49007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 </a:t>
            </a:r>
            <a:r>
              <a:rPr lang="en-US" sz="2800" b="1" dirty="0">
                <a:solidFill>
                  <a:srgbClr val="49007A"/>
                </a:solidFill>
                <a:latin typeface="+mn-lt"/>
              </a:rPr>
              <a:t>Intercessions for leaders</a:t>
            </a:r>
            <a:endParaRPr lang="en-US" sz="2800" dirty="0">
              <a:solidFill>
                <a:srgbClr val="49007A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9460" name="Rectangle 1">
            <a:extLst>
              <a:ext uri="{FF2B5EF4-FFF2-40B4-BE49-F238E27FC236}">
                <a16:creationId xmlns:a16="http://schemas.microsoft.com/office/drawing/2014/main" id="{3702A96F-A94E-4866-BE71-2DFD5B6BA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25" y="666750"/>
            <a:ext cx="5002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640000"/>
                </a:solidFill>
                <a:latin typeface="ArabBruD" pitchFamily="66" charset="0"/>
                <a:cs typeface="Times New Roman" panose="02020603050405020304" pitchFamily="18" charset="0"/>
              </a:rPr>
              <a:t>Include such things as :</a:t>
            </a:r>
            <a:endParaRPr lang="en-US" altLang="en-US" sz="4000">
              <a:solidFill>
                <a:srgbClr val="640000"/>
              </a:solidFill>
              <a:latin typeface="ArabBruD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15852C8F-3D5C-426B-A241-E5471D8C1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635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5E5258-4E3F-4076-92C8-96BC8E0B84E0}"/>
              </a:ext>
            </a:extLst>
          </p:cNvPr>
          <p:cNvSpPr/>
          <p:nvPr/>
        </p:nvSpPr>
        <p:spPr>
          <a:xfrm>
            <a:off x="1317625" y="1374775"/>
            <a:ext cx="7216775" cy="3462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Not</a:t>
            </a:r>
            <a:r>
              <a:rPr lang="en-US" sz="2800" b="1" dirty="0">
                <a:solidFill>
                  <a:srgbClr val="49007A"/>
                </a:solidFill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4900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things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Not things parroted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Things concerning the congregation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  </a:t>
            </a:r>
            <a:r>
              <a:rPr lang="en-US" sz="3400" b="1" dirty="0">
                <a:solidFill>
                  <a:srgbClr val="000099"/>
                </a:solidFill>
                <a:latin typeface="+mn-lt"/>
                <a:ea typeface="Times New Roman" panose="02020603050405020304" pitchFamily="18" charset="0"/>
              </a:rPr>
              <a:t>Things about the brotherhood </a:t>
            </a:r>
            <a:endParaRPr lang="en-US" sz="3400" b="1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 </a:t>
            </a:r>
            <a:r>
              <a:rPr lang="en-US" sz="2800" b="1" dirty="0">
                <a:solidFill>
                  <a:srgbClr val="49007A"/>
                </a:solidFill>
                <a:latin typeface="+mn-lt"/>
              </a:rPr>
              <a:t>Intercessions for leaders</a:t>
            </a:r>
            <a:endParaRPr lang="en-US" sz="2800" dirty="0">
              <a:solidFill>
                <a:srgbClr val="49007A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20484" name="Rectangle 1">
            <a:extLst>
              <a:ext uri="{FF2B5EF4-FFF2-40B4-BE49-F238E27FC236}">
                <a16:creationId xmlns:a16="http://schemas.microsoft.com/office/drawing/2014/main" id="{750912D3-2C6A-49D1-BE33-B7E1F30BE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25" y="666750"/>
            <a:ext cx="5002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640000"/>
                </a:solidFill>
                <a:latin typeface="ArabBruD" pitchFamily="66" charset="0"/>
                <a:cs typeface="Times New Roman" panose="02020603050405020304" pitchFamily="18" charset="0"/>
              </a:rPr>
              <a:t>Include such things as :</a:t>
            </a:r>
            <a:endParaRPr lang="en-US" altLang="en-US" sz="4000">
              <a:solidFill>
                <a:srgbClr val="640000"/>
              </a:solidFill>
              <a:latin typeface="ArabBruD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8D22078F-B5AD-48A5-89B1-4DAD8729C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635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48E59B-833A-45C6-8EE0-DE05E0688E74}"/>
              </a:ext>
            </a:extLst>
          </p:cNvPr>
          <p:cNvSpPr/>
          <p:nvPr/>
        </p:nvSpPr>
        <p:spPr>
          <a:xfrm>
            <a:off x="1317625" y="1374775"/>
            <a:ext cx="7216775" cy="3462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Not</a:t>
            </a:r>
            <a:r>
              <a:rPr lang="en-US" sz="2800" b="1" dirty="0">
                <a:solidFill>
                  <a:srgbClr val="49007A"/>
                </a:solidFill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4900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things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Not things parroted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Things concerning the congregation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28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  </a:t>
            </a: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Things about the brotherhood </a:t>
            </a:r>
            <a:endParaRPr lang="en-US" sz="2800" b="1" dirty="0">
              <a:solidFill>
                <a:srgbClr val="49007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 </a:t>
            </a:r>
            <a:r>
              <a:rPr lang="en-US" sz="3400" b="1" dirty="0">
                <a:solidFill>
                  <a:srgbClr val="000099"/>
                </a:solidFill>
                <a:latin typeface="+mn-lt"/>
              </a:rPr>
              <a:t>Intercessions for leaders</a:t>
            </a:r>
            <a:endParaRPr lang="en-US" sz="3400" dirty="0">
              <a:solidFill>
                <a:srgbClr val="000099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21508" name="Rectangle 1">
            <a:extLst>
              <a:ext uri="{FF2B5EF4-FFF2-40B4-BE49-F238E27FC236}">
                <a16:creationId xmlns:a16="http://schemas.microsoft.com/office/drawing/2014/main" id="{E6C19E6E-9510-4AB6-9744-117CE1A1D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25" y="666750"/>
            <a:ext cx="5002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640000"/>
                </a:solidFill>
                <a:latin typeface="ArabBruD" pitchFamily="66" charset="0"/>
                <a:cs typeface="Times New Roman" panose="02020603050405020304" pitchFamily="18" charset="0"/>
              </a:rPr>
              <a:t>Include such things as :</a:t>
            </a:r>
            <a:endParaRPr lang="en-US" altLang="en-US" sz="4000">
              <a:solidFill>
                <a:srgbClr val="640000"/>
              </a:solidFill>
              <a:latin typeface="ArabBruD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ED6A6732-07B4-4C9A-AE85-188B026DC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4C6BB4-98E8-45C4-8D71-01B8833EC7EF}"/>
              </a:ext>
            </a:extLst>
          </p:cNvPr>
          <p:cNvSpPr/>
          <p:nvPr/>
        </p:nvSpPr>
        <p:spPr>
          <a:xfrm>
            <a:off x="1295400" y="1123950"/>
            <a:ext cx="67818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2: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First of all, then, I urge that entreaties and prayers, petitions and thanksgivings, be made on behalf of all men,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kings and all who are in authority,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so that we may lead a tranquil and quiet life in all godliness and dignity.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0.wp.com/www.freeppt.net/template/Bible_with_Cross_christian_ppt_templates.jpg">
            <a:hlinkClick r:id="rId3"/>
            <a:extLst>
              <a:ext uri="{FF2B5EF4-FFF2-40B4-BE49-F238E27FC236}">
                <a16:creationId xmlns:a16="http://schemas.microsoft.com/office/drawing/2014/main" id="{DEC7AE37-5EF2-4AEC-A4BC-11FB3B496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3" t="4314" r="14999" b="24364"/>
          <a:stretch>
            <a:fillRect/>
          </a:stretch>
        </p:blipFill>
        <p:spPr bwMode="auto">
          <a:xfrm>
            <a:off x="-106363" y="0"/>
            <a:ext cx="92202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C798C7-319A-4489-A0DF-7CD1420855A1}"/>
              </a:ext>
            </a:extLst>
          </p:cNvPr>
          <p:cNvSpPr/>
          <p:nvPr/>
        </p:nvSpPr>
        <p:spPr>
          <a:xfrm>
            <a:off x="609600" y="1352550"/>
            <a:ext cx="78486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Christian Worship #8</a:t>
            </a:r>
            <a:endParaRPr lang="en-US" sz="40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endParaRPr lang="en-US" sz="28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4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Corporate Prayer</a:t>
            </a:r>
            <a:endParaRPr lang="en-US" sz="32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00E95B27-EB2F-402B-8087-6549761A8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AFB8D8-8218-49BD-938C-CBC326E4D623}"/>
              </a:ext>
            </a:extLst>
          </p:cNvPr>
          <p:cNvSpPr/>
          <p:nvPr/>
        </p:nvSpPr>
        <p:spPr>
          <a:xfrm>
            <a:off x="1219200" y="895350"/>
            <a:ext cx="6324600" cy="3554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Daniel 2: 21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It is He who changes the times and the epochs;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removes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knowledge to men of understanding.  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cf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 13: 1-7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49007A"/>
                </a:solidFill>
                <a:latin typeface="+mn-lt"/>
                <a:ea typeface="Times New Roman" panose="02020603050405020304" pitchFamily="18" charset="0"/>
              </a:rPr>
              <a:t>       God reigns sovereign.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i="1" dirty="0">
                <a:solidFill>
                  <a:srgbClr val="501300"/>
                </a:solidFill>
                <a:latin typeface="Californian FB" panose="0207040306080B030204" pitchFamily="18" charset="0"/>
                <a:ea typeface="Times New Roman" panose="02020603050405020304" pitchFamily="18" charset="0"/>
              </a:rPr>
              <a:t>       Who are we to question why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i="1" dirty="0">
                <a:solidFill>
                  <a:srgbClr val="501300"/>
                </a:solidFill>
                <a:latin typeface="Californian FB" panose="0207040306080B030204" pitchFamily="18" charset="0"/>
                <a:ea typeface="Times New Roman" panose="02020603050405020304" pitchFamily="18" charset="0"/>
              </a:rPr>
              <a:t>       He brought Nero to power </a:t>
            </a:r>
            <a:r>
              <a:rPr lang="en-US" sz="2600" b="1" dirty="0">
                <a:solidFill>
                  <a:srgbClr val="000000"/>
                </a:solidFill>
                <a:latin typeface="Californian FB" panose="0207040306080B030204" pitchFamily="18" charset="0"/>
                <a:ea typeface="Times New Roman" panose="02020603050405020304" pitchFamily="18" charset="0"/>
              </a:rPr>
              <a:t>?</a:t>
            </a:r>
            <a:endParaRPr lang="en-US" sz="2600" dirty="0">
              <a:latin typeface="Californian FB" panose="0207040306080B0302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0E77B252-2A86-4BF4-96D2-A37A51244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1">
            <a:extLst>
              <a:ext uri="{FF2B5EF4-FFF2-40B4-BE49-F238E27FC236}">
                <a16:creationId xmlns:a16="http://schemas.microsoft.com/office/drawing/2014/main" id="{6B7EA8FD-602F-4E49-97B8-D99FD5692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200150"/>
            <a:ext cx="6705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Why are women not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   allowed to lead prayers 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   in the assembly </a:t>
            </a:r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en-US" sz="4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589CFC78-398A-42EE-8191-D964B8297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49BDF3-6421-4828-9AA6-C5AD916BC4D6}"/>
              </a:ext>
            </a:extLst>
          </p:cNvPr>
          <p:cNvSpPr/>
          <p:nvPr/>
        </p:nvSpPr>
        <p:spPr>
          <a:xfrm>
            <a:off x="1485900" y="585788"/>
            <a:ext cx="6172200" cy="39925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6: 18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Flee immorality. Every other sin that a man commits is outside the body, but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immoral man sins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against his own body.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13:4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Marriage is to be held in honor among all, and the marriage bed is to be undefiled; for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fornicators and adulterers God will judge.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E75CC14B-C68A-43DB-94D1-8A801A870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65EED3-7461-4C27-A953-9CE8DB13DF39}"/>
              </a:ext>
            </a:extLst>
          </p:cNvPr>
          <p:cNvSpPr/>
          <p:nvPr/>
        </p:nvSpPr>
        <p:spPr>
          <a:xfrm>
            <a:off x="1295400" y="1135063"/>
            <a:ext cx="6781800" cy="28940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6: 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Or do you not know that the unrighteous will not inherit the kingdom of God? Do not be deceived;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neither fornicators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nor idolaters, nor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adulterers, nor effeminate, nor homosexuals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nor thieves, nor the covetous,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nor drunkards, nor revilers, nor swindlers,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will inherit the kingdom of God.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6E1DD14F-72A9-491C-A825-961052326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5875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1">
            <a:extLst>
              <a:ext uri="{FF2B5EF4-FFF2-40B4-BE49-F238E27FC236}">
                <a16:creationId xmlns:a16="http://schemas.microsoft.com/office/drawing/2014/main" id="{038B5470-2260-424F-BC80-81CF81F5C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819150"/>
            <a:ext cx="45720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49007A"/>
                </a:solidFill>
                <a:latin typeface="ArabBruD" pitchFamily="66" charset="0"/>
                <a:cs typeface="Times New Roman" panose="02020603050405020304" pitchFamily="18" charset="0"/>
              </a:rPr>
              <a:t>The submissive position of woman dates back to the curse in </a:t>
            </a:r>
            <a:r>
              <a:rPr lang="en-US" altLang="en-US" sz="4400" b="1">
                <a:solidFill>
                  <a:srgbClr val="C00000"/>
                </a:solidFill>
                <a:latin typeface="ArabBruD" pitchFamily="66" charset="0"/>
                <a:cs typeface="Times New Roman" panose="02020603050405020304" pitchFamily="18" charset="0"/>
              </a:rPr>
              <a:t>Genesis 3</a:t>
            </a:r>
            <a:r>
              <a:rPr lang="en-US" altLang="en-US" sz="4400" b="1">
                <a:solidFill>
                  <a:srgbClr val="000000"/>
                </a:solidFill>
                <a:latin typeface="ArabBruD" pitchFamily="66" charset="0"/>
                <a:cs typeface="Times New Roman" panose="02020603050405020304" pitchFamily="18" charset="0"/>
              </a:rPr>
              <a:t>. </a:t>
            </a:r>
            <a:endParaRPr lang="en-US" altLang="en-US" sz="4400">
              <a:latin typeface="ArabBruD" pitchFamily="66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0D0CD2-F4F1-4C5F-AF5D-B71CC017FE9F}"/>
              </a:ext>
            </a:extLst>
          </p:cNvPr>
          <p:cNvSpPr/>
          <p:nvPr/>
        </p:nvSpPr>
        <p:spPr>
          <a:xfrm>
            <a:off x="1828800" y="3714750"/>
            <a:ext cx="6111875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b="1" dirty="0" err="1">
                <a:solidFill>
                  <a:srgbClr val="000000"/>
                </a:solidFill>
                <a:latin typeface="+mn-lt"/>
              </a:rPr>
              <a:t>Submision</a:t>
            </a:r>
            <a:r>
              <a:rPr lang="en-US" sz="3000" b="1" dirty="0">
                <a:solidFill>
                  <a:srgbClr val="000000"/>
                </a:solidFill>
                <a:latin typeface="+mn-lt"/>
              </a:rPr>
              <a:t> says nothing about her 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b="1" dirty="0">
                <a:solidFill>
                  <a:srgbClr val="000000"/>
                </a:solidFill>
                <a:latin typeface="+mn-lt"/>
              </a:rPr>
              <a:t>intelligence, her ability, or her worth.</a:t>
            </a:r>
            <a:endParaRPr lang="en-US" sz="300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599E2FB0-189F-4071-8CA1-3A4726A95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156C1F-5212-4799-A50D-73555F7AC017}"/>
              </a:ext>
            </a:extLst>
          </p:cNvPr>
          <p:cNvSpPr/>
          <p:nvPr/>
        </p:nvSpPr>
        <p:spPr>
          <a:xfrm>
            <a:off x="1219200" y="819150"/>
            <a:ext cx="67818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2: 11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 woman must quietly receive instruction with entire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submissiveness.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But I do not allow a woman to teach or</a:t>
            </a:r>
            <a:r>
              <a:rPr lang="en-US" sz="2600" b="1" u="dbl" dirty="0">
                <a:solidFill>
                  <a:srgbClr val="5013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exercise authority over a man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but to remain quiet.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13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it was Adam who was first created, and then Eve.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it was not Adam who was deceived, but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woman being deceived, fell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into transgression.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AE76D6EF-6D59-4142-9CCF-D1802ACF3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869DF7E-4C30-4C64-B4FA-2036C155F397}"/>
              </a:ext>
            </a:extLst>
          </p:cNvPr>
          <p:cNvSpPr/>
          <p:nvPr/>
        </p:nvSpPr>
        <p:spPr>
          <a:xfrm>
            <a:off x="1066800" y="438150"/>
            <a:ext cx="7315200" cy="4094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Genesis 3: 16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the woman He said, "I will greatly multiply Your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pain childbirth,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pain you will bring forth children; Yet your desire will be for your husband,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And he will rule over you."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Then to Adam He said, Because you have listened to the voice of your wife, and have eaten from the tree about which I commanded you, saying, 'You shall not eat from it';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Cursed is the ground because of you; In toil you will eat of it All the days of your life.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Both thorns and thistles it shall grow for you;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DEFCC399-0D9E-4E9E-89F6-F4428CE89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500B5F-5D52-4960-9FCC-9BBA13CF2541}"/>
              </a:ext>
            </a:extLst>
          </p:cNvPr>
          <p:cNvSpPr/>
          <p:nvPr/>
        </p:nvSpPr>
        <p:spPr>
          <a:xfrm>
            <a:off x="1676400" y="1098550"/>
            <a:ext cx="6400800" cy="2647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Timothy 2: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I want the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men 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600" u="dbl" dirty="0" err="1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anér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in every place to pray,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lifting up holy hands, without wrath and dissension.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     </a:t>
            </a:r>
            <a:r>
              <a:rPr lang="en-US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anér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a male human being; a man, husband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(</a:t>
            </a:r>
            <a:r>
              <a:rPr lang="en-US" sz="24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anthrópos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a man, one of the human race. 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A6602AC3-C0C2-423A-9708-937AB5A9B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833FE62-0B97-4700-A0D0-20C74F24D629}"/>
              </a:ext>
            </a:extLst>
          </p:cNvPr>
          <p:cNvSpPr/>
          <p:nvPr/>
        </p:nvSpPr>
        <p:spPr>
          <a:xfrm>
            <a:off x="838200" y="1504950"/>
            <a:ext cx="4572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14: 34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women are to keep silent in the churches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for they are not permitted to speak, but are to subject themselves, just as the Law also says</a:t>
            </a:r>
            <a:r>
              <a:rPr lang="en-US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1748" name="Picture 3">
            <a:extLst>
              <a:ext uri="{FF2B5EF4-FFF2-40B4-BE49-F238E27FC236}">
                <a16:creationId xmlns:a16="http://schemas.microsoft.com/office/drawing/2014/main" id="{62F6B11B-C098-41DE-B64A-74E5A3248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1"/>
          <a:stretch>
            <a:fillRect/>
          </a:stretch>
        </p:blipFill>
        <p:spPr bwMode="auto">
          <a:xfrm>
            <a:off x="5638800" y="1504950"/>
            <a:ext cx="25146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AA8C3821-FD35-436D-BD38-BD67E01E6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A1AFAA-750C-4398-B59D-C18502FFC113}"/>
              </a:ext>
            </a:extLst>
          </p:cNvPr>
          <p:cNvSpPr/>
          <p:nvPr/>
        </p:nvSpPr>
        <p:spPr>
          <a:xfrm>
            <a:off x="969963" y="1504950"/>
            <a:ext cx="6497637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000" b="1" dirty="0">
                <a:solidFill>
                  <a:srgbClr val="6200A4"/>
                </a:solidFill>
                <a:latin typeface="+mn-lt"/>
                <a:ea typeface="Times New Roman" panose="02020603050405020304" pitchFamily="18" charset="0"/>
              </a:rPr>
              <a:t>Should we have public prayers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3000" b="1" dirty="0">
                <a:solidFill>
                  <a:srgbClr val="6200A4"/>
                </a:solidFill>
                <a:latin typeface="+mj-lt"/>
                <a:ea typeface="Times New Roman" panose="02020603050405020304" pitchFamily="18" charset="0"/>
              </a:rPr>
              <a:t>The delivery of a public prayer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  </a:t>
            </a:r>
            <a:r>
              <a:rPr lang="en-US" sz="3000" b="1" dirty="0">
                <a:solidFill>
                  <a:srgbClr val="6200A4"/>
                </a:solidFill>
                <a:latin typeface="+mj-lt"/>
                <a:ea typeface="Times New Roman" panose="02020603050405020304" pitchFamily="18" charset="0"/>
              </a:rPr>
              <a:t>The contents of a public prayer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000" b="1" dirty="0">
                <a:solidFill>
                  <a:srgbClr val="6200A4"/>
                </a:solidFill>
                <a:latin typeface="+mj-lt"/>
                <a:ea typeface="Times New Roman" panose="02020603050405020304" pitchFamily="18" charset="0"/>
              </a:rPr>
              <a:t>Why women can’t  lead prayers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476343-FD31-437F-8BA4-524857553D4F}"/>
              </a:ext>
            </a:extLst>
          </p:cNvPr>
          <p:cNvSpPr/>
          <p:nvPr/>
        </p:nvSpPr>
        <p:spPr>
          <a:xfrm>
            <a:off x="1600200" y="723960"/>
            <a:ext cx="488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This lesson looked at : 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5C6CEF70-FBD0-4B77-A7DC-9D8A6C7B2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5B435D-5E83-4CAA-B3F8-EC9ABBB019D5}"/>
              </a:ext>
            </a:extLst>
          </p:cNvPr>
          <p:cNvSpPr/>
          <p:nvPr/>
        </p:nvSpPr>
        <p:spPr>
          <a:xfrm>
            <a:off x="969963" y="1504950"/>
            <a:ext cx="647700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000" b="1" dirty="0">
                <a:solidFill>
                  <a:srgbClr val="6200A4"/>
                </a:solidFill>
                <a:latin typeface="+mn-lt"/>
                <a:ea typeface="Times New Roman" panose="02020603050405020304" pitchFamily="18" charset="0"/>
              </a:rPr>
              <a:t>Should we have public prayers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3000" b="1" dirty="0">
                <a:solidFill>
                  <a:srgbClr val="6200A4"/>
                </a:solidFill>
                <a:latin typeface="+mj-lt"/>
                <a:ea typeface="Times New Roman" panose="02020603050405020304" pitchFamily="18" charset="0"/>
              </a:rPr>
              <a:t>The delivery of a public prayer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  </a:t>
            </a:r>
            <a:r>
              <a:rPr lang="en-US" sz="3000" b="1" dirty="0">
                <a:solidFill>
                  <a:srgbClr val="6200A4"/>
                </a:solidFill>
                <a:latin typeface="+mj-lt"/>
                <a:ea typeface="Times New Roman" panose="02020603050405020304" pitchFamily="18" charset="0"/>
              </a:rPr>
              <a:t>The contents of a public prayer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000" b="1" dirty="0">
                <a:solidFill>
                  <a:srgbClr val="6200A4"/>
                </a:solidFill>
                <a:latin typeface="+mj-lt"/>
                <a:ea typeface="Times New Roman" panose="02020603050405020304" pitchFamily="18" charset="0"/>
              </a:rPr>
              <a:t>Why can’t women lead prayers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70009D-C51F-40FA-ADD8-06B50B8C015F}"/>
              </a:ext>
            </a:extLst>
          </p:cNvPr>
          <p:cNvSpPr/>
          <p:nvPr/>
        </p:nvSpPr>
        <p:spPr>
          <a:xfrm>
            <a:off x="1389880" y="476143"/>
            <a:ext cx="56372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plan for this lessons : 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AB41FB8C-D995-4286-B3FB-4EA899A64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1">
            <a:extLst>
              <a:ext uri="{FF2B5EF4-FFF2-40B4-BE49-F238E27FC236}">
                <a16:creationId xmlns:a16="http://schemas.microsoft.com/office/drawing/2014/main" id="{61ED6207-750D-4446-B756-09B067F57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352550"/>
            <a:ext cx="67056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800" b="1">
                <a:solidFill>
                  <a:srgbClr val="640000"/>
                </a:solidFill>
                <a:latin typeface="ArabBruD" pitchFamily="66" charset="0"/>
                <a:cs typeface="Times New Roman" panose="02020603050405020304" pitchFamily="18" charset="0"/>
              </a:rPr>
              <a:t>We are waiting to assist you in establishing a relationship with God. </a:t>
            </a:r>
            <a:endParaRPr lang="en-US" altLang="en-US" sz="4800">
              <a:solidFill>
                <a:srgbClr val="640000"/>
              </a:solidFill>
              <a:latin typeface="ArabBruD" pitchFamily="66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61A226AA-A778-4C17-ACE4-F3993B782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9133B9-BBE2-4B3F-AE1C-DDA10D577D11}"/>
              </a:ext>
            </a:extLst>
          </p:cNvPr>
          <p:cNvSpPr/>
          <p:nvPr/>
        </p:nvSpPr>
        <p:spPr>
          <a:xfrm>
            <a:off x="2209800" y="1352550"/>
            <a:ext cx="58674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 w="9525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122: 1</a:t>
            </a:r>
            <a:r>
              <a:rPr lang="en-US" sz="3200" b="1" dirty="0">
                <a:ln w="952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b="1" dirty="0">
              <a:ln w="9525">
                <a:solidFill>
                  <a:schemeClr val="tx1"/>
                </a:solidFill>
              </a:ln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>
                  <a:solidFill>
                    <a:srgbClr val="000000"/>
                  </a:solidFill>
                </a:ln>
                <a:latin typeface="Arial Narrow" panose="020B0606020202030204" pitchFamily="34" charset="0"/>
                <a:ea typeface="Times New Roman" panose="02020603050405020304" pitchFamily="18" charset="0"/>
              </a:rPr>
              <a:t>I was glad when they said to me,</a:t>
            </a:r>
            <a:endParaRPr lang="en-US" sz="3200" dirty="0">
              <a:ln>
                <a:solidFill>
                  <a:srgbClr val="000000"/>
                </a:solidFill>
              </a:ln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>
                  <a:solidFill>
                    <a:srgbClr val="000000"/>
                  </a:solidFill>
                </a:ln>
                <a:latin typeface="Arial Narrow" panose="020B0606020202030204" pitchFamily="34" charset="0"/>
                <a:ea typeface="Times New Roman" panose="02020603050405020304" pitchFamily="18" charset="0"/>
              </a:rPr>
              <a:t>Let us go to the house of the Lord.</a:t>
            </a:r>
            <a:endParaRPr lang="en-US" sz="3200" dirty="0">
              <a:ln>
                <a:solidFill>
                  <a:srgbClr val="000000"/>
                </a:solidFill>
              </a:ln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87281D05-C966-45E0-8590-69ACEAB3D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353471D2-7AE5-4FCE-A538-E1EBA2D04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514350"/>
            <a:ext cx="7239000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US" altLang="en-US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17: 1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</a:t>
            </a: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Jesus spoke these things; and lifting up His eyes to heaven, He said, "Father, the hour has come; glorify Your Son, that the Son may glorify You,  2 even as You gave Him authority over all flesh, that to all whom You have given Him, He may give eternal life.  3 "This is eternal life, that they may know You, the only true God, and Jesus Christ whom You have sent.  4 " I glorified You on the earth, having accomplished the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0CE05C22-BEAA-42C6-A997-0AC830754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1">
            <a:extLst>
              <a:ext uri="{FF2B5EF4-FFF2-40B4-BE49-F238E27FC236}">
                <a16:creationId xmlns:a16="http://schemas.microsoft.com/office/drawing/2014/main" id="{2FF45054-7866-400A-9A1B-A37EC247D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85750"/>
            <a:ext cx="72390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US" altLang="en-US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17: 1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</a:t>
            </a: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altLang="en-US" sz="2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work which You have given Me to do.  5 "Now, Father, glorify Me together with Yourself, with the glory which I had with You before the world was.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</a:pP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 I have manifested Your name to the men whom You gave Me out of the world; they were Yours and You gave them to Me, and they have kept Your word.  7 "Now they have come to know that everything You have given Me is from You;  8 for the words which You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>
            <a:extLst>
              <a:ext uri="{FF2B5EF4-FFF2-40B4-BE49-F238E27FC236}">
                <a16:creationId xmlns:a16="http://schemas.microsoft.com/office/drawing/2014/main" id="{FDDD8F76-653C-4F32-888E-4973F6FEE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1">
            <a:extLst>
              <a:ext uri="{FF2B5EF4-FFF2-40B4-BE49-F238E27FC236}">
                <a16:creationId xmlns:a16="http://schemas.microsoft.com/office/drawing/2014/main" id="{E11874DF-2509-4882-8950-4AA254DE1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85750"/>
            <a:ext cx="72390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US" altLang="en-US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17: 1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</a:t>
            </a: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 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altLang="en-US" sz="2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gave Me I have given to them; and they received them and truly understood that I came forth from You, and they believed that You sent Me.  9 " I ask on their behalf; I do not ask on behalf of the world, but of those whom You have given Me; for they are Yours;  10 and all things that are Mine are Yours, and Yours are Mine; and I have been glorified in them.  11 "I am no longer in the world; and yet  they themselves are in the world, and I come to You. Holy Father, keep them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>
            <a:extLst>
              <a:ext uri="{FF2B5EF4-FFF2-40B4-BE49-F238E27FC236}">
                <a16:creationId xmlns:a16="http://schemas.microsoft.com/office/drawing/2014/main" id="{339D4CA8-F7E5-465D-A95D-C01F36E90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1">
            <a:extLst>
              <a:ext uri="{FF2B5EF4-FFF2-40B4-BE49-F238E27FC236}">
                <a16:creationId xmlns:a16="http://schemas.microsoft.com/office/drawing/2014/main" id="{FE6588C3-E164-488C-95A0-B9405966B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85750"/>
            <a:ext cx="72390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US" altLang="en-US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17: 1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</a:t>
            </a: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  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altLang="en-US" sz="2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in Your name, the name  which You have given Me, that they may be one even as We are.  12 "While I was with them, I was keeping them in Your name which You have given Me; and I guarded them and not one of them perished but the son of perdition, so that the Scripture would be fulfilled. 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</a:pP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13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 But now I come to You; and these things I speak in the world so that they may have My joy made full in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>
            <a:extLst>
              <a:ext uri="{FF2B5EF4-FFF2-40B4-BE49-F238E27FC236}">
                <a16:creationId xmlns:a16="http://schemas.microsoft.com/office/drawing/2014/main" id="{9FABA13F-4C88-4803-9D16-21FD8B87D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1">
            <a:extLst>
              <a:ext uri="{FF2B5EF4-FFF2-40B4-BE49-F238E27FC236}">
                <a16:creationId xmlns:a16="http://schemas.microsoft.com/office/drawing/2014/main" id="{3682EE33-D204-4FF1-BF4A-F293BE06A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85750"/>
            <a:ext cx="72390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US" altLang="en-US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17: 1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</a:t>
            </a: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 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altLang="en-US" sz="2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themselves.  14 "I have given them Your word; and the world has hated them, because they are not of the world, even as I am not of the world.  15 "I do not ask You to take them out of the world, but to keep them from the evil one.  16 " They are not of the world, even as I am not of the world.  17 " Sanctify them in the truth; Your word is truth.  18 "As You sent Me into the world, I also have sent them into the world.  19 "For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>
            <a:extLst>
              <a:ext uri="{FF2B5EF4-FFF2-40B4-BE49-F238E27FC236}">
                <a16:creationId xmlns:a16="http://schemas.microsoft.com/office/drawing/2014/main" id="{77D7E3B7-1E20-4E0B-82E0-C68EF3D23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1">
            <a:extLst>
              <a:ext uri="{FF2B5EF4-FFF2-40B4-BE49-F238E27FC236}">
                <a16:creationId xmlns:a16="http://schemas.microsoft.com/office/drawing/2014/main" id="{5E4DCD21-2BDA-4046-A9EC-43053CF1A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85750"/>
            <a:ext cx="72390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en-US" altLang="en-US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17: 1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–</a:t>
            </a: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 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altLang="en-US" sz="2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their sakes I sanctify Myself, that they themselves also may be sanctified in truth.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</a:pP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I do not ask on behalf of these alone, but for those also who believe in Me through their word;  21 that they may all be one; even as You, Father, are in Me and I in You, that they also may be in Us, so that the world may believe that You sent Me.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>
            <a:extLst>
              <a:ext uri="{FF2B5EF4-FFF2-40B4-BE49-F238E27FC236}">
                <a16:creationId xmlns:a16="http://schemas.microsoft.com/office/drawing/2014/main" id="{C30542E6-27E7-49DA-AD8E-564DFEE0E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73FBC4-0DE4-45FF-82C8-272473322B41}"/>
              </a:ext>
            </a:extLst>
          </p:cNvPr>
          <p:cNvSpPr/>
          <p:nvPr/>
        </p:nvSpPr>
        <p:spPr>
          <a:xfrm>
            <a:off x="762000" y="1428750"/>
            <a:ext cx="74863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54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EnglischeSchT" panose="030304020406070C0D03" pitchFamily="66" charset="0"/>
                <a:ea typeface="Times New Roman" panose="02020603050405020304" pitchFamily="18" charset="0"/>
              </a:rPr>
              <a:t>Love God with all your heart.</a:t>
            </a:r>
            <a:endParaRPr lang="en-US" sz="5400" dirty="0">
              <a:latin typeface="EnglischeSchT" panose="030304020406070C0D03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>
            <a:extLst>
              <a:ext uri="{FF2B5EF4-FFF2-40B4-BE49-F238E27FC236}">
                <a16:creationId xmlns:a16="http://schemas.microsoft.com/office/drawing/2014/main" id="{2F88CF58-1871-4F55-9688-ACEAE725B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57394718-5BBD-4027-8A4F-E1B55E867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">
            <a:extLst>
              <a:ext uri="{FF2B5EF4-FFF2-40B4-BE49-F238E27FC236}">
                <a16:creationId xmlns:a16="http://schemas.microsoft.com/office/drawing/2014/main" id="{6F945A20-2F14-4CB8-9A8E-407CB8DBE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1509713"/>
            <a:ext cx="5715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Are prayers in the 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assembly required or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at least permissible</a:t>
            </a:r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en-US" sz="4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BB33778D-22DA-4957-BC14-4DE2FE443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FB0625-6F73-4463-A4FA-5568D7EF07BC}"/>
              </a:ext>
            </a:extLst>
          </p:cNvPr>
          <p:cNvSpPr/>
          <p:nvPr/>
        </p:nvSpPr>
        <p:spPr>
          <a:xfrm>
            <a:off x="1066800" y="678924"/>
            <a:ext cx="69342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6: 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you pray, you are not to be like the hypocrites; for they love to stand and pray in the synagogues and on the street corners </a:t>
            </a:r>
            <a:r>
              <a:rPr lang="en-US" sz="2600" b="1" u="sng" dirty="0">
                <a:solidFill>
                  <a:srgbClr val="501300"/>
                </a:solidFill>
                <a:highlight>
                  <a:srgbClr val="FFFF00"/>
                </a:highlight>
                <a:latin typeface="Arial Narrow" panose="020B0606020202030204" pitchFamily="34" charset="0"/>
                <a:ea typeface="Times New Roman" panose="02020603050405020304" pitchFamily="18" charset="0"/>
              </a:rPr>
              <a:t>so that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they may be seen by men.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Truly I say to you, they have their </a:t>
            </a:r>
            <a:r>
              <a:rPr lang="en-US" sz="2600" b="1" u="sng" dirty="0">
                <a:solidFill>
                  <a:srgbClr val="00005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reward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full.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But you,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when you pray, go into your inner room,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close your door and pray to your Father who is in secret, and your Father who sees what is done in secret </a:t>
            </a:r>
            <a:r>
              <a:rPr lang="en-US" sz="2600" b="1" u="sng" dirty="0">
                <a:solidFill>
                  <a:srgbClr val="00005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will reward you.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36C41FCD-FD71-4DEA-B129-69FC7A118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1">
            <a:extLst>
              <a:ext uri="{FF2B5EF4-FFF2-40B4-BE49-F238E27FC236}">
                <a16:creationId xmlns:a16="http://schemas.microsoft.com/office/drawing/2014/main" id="{B1635E9F-3AF2-408E-9ED3-A95CDDE4B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1123950"/>
            <a:ext cx="5846762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8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Jesus prayed in public.</a:t>
            </a:r>
          </a:p>
          <a:p>
            <a:endParaRPr lang="en-US" altLang="en-US" sz="4800" b="1">
              <a:solidFill>
                <a:srgbClr val="663300"/>
              </a:solidFill>
              <a:latin typeface="ArabBruD" pitchFamily="66" charset="0"/>
            </a:endParaRPr>
          </a:p>
          <a:p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John 6 ,  11 ,   17</a:t>
            </a:r>
            <a:endParaRPr lang="en-US" altLang="en-US" sz="40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CF0B18A3-E343-4B2B-9BC4-2F703B870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BD0F22-D9E0-4254-8900-1B214789F4D9}"/>
              </a:ext>
            </a:extLst>
          </p:cNvPr>
          <p:cNvSpPr/>
          <p:nvPr/>
        </p:nvSpPr>
        <p:spPr>
          <a:xfrm>
            <a:off x="1066800" y="590550"/>
            <a:ext cx="7239000" cy="4094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14: 14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if I pray in a tongue, my spirit prays, but my mind is unfruitful.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What is the outcome then?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will pray with the spirit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will pray with the mind also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I will sing with the spirit and I will sing with the mind also.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Otherwise </a:t>
            </a:r>
            <a:r>
              <a:rPr lang="en-US" sz="2600" b="1" u="sng" dirty="0">
                <a:solidFill>
                  <a:srgbClr val="5013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if you bless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the spirit only, how will the one who fills the place of the ungifted say the "Amen" at your </a:t>
            </a:r>
            <a:r>
              <a:rPr lang="en-US" sz="2600" b="1" u="sng" dirty="0">
                <a:solidFill>
                  <a:srgbClr val="64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giving of thanks,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since he does not know what you are saying?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you are giving thanks well enough, but the other person </a:t>
            </a:r>
            <a:r>
              <a:rPr lang="en-US" sz="2600" b="1" u="sng" dirty="0">
                <a:solidFill>
                  <a:srgbClr val="5013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is not edified.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75F23D28-A316-412C-A8B0-6F22B11D3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8F632AE-6D74-4A53-80D4-5771BD8435A3}"/>
              </a:ext>
            </a:extLst>
          </p:cNvPr>
          <p:cNvSpPr/>
          <p:nvPr/>
        </p:nvSpPr>
        <p:spPr>
          <a:xfrm>
            <a:off x="1295400" y="504825"/>
            <a:ext cx="6553200" cy="39417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2: 42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They were continually devoting themselves to the apostles’ teaching and to fellowship, to the breaking of bread and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 prayer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ea typeface="Times New Roman" panose="02020603050405020304" pitchFamily="18" charset="0"/>
              </a:rPr>
              <a:t>.</a:t>
            </a:r>
            <a:r>
              <a:rPr lang="en-US" sz="2600" dirty="0">
                <a:ea typeface="Times New Roman" panose="02020603050405020304" pitchFamily="18" charset="0"/>
              </a:rPr>
              <a:t>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4: 31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when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they had prayed,</a:t>
            </a:r>
            <a:r>
              <a:rPr lang="en-US" sz="2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place where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they had gathered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together was shaken, and they were all filled with the Holy Spirit and began to speak the word of God with boldness.</a:t>
            </a:r>
            <a:endPara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208A5698-2F03-4B12-81CB-C3941F2D9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2"/>
          <a:stretch>
            <a:fillRect/>
          </a:stretch>
        </p:blipFill>
        <p:spPr bwMode="auto">
          <a:xfrm>
            <a:off x="0" y="-23813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1">
            <a:extLst>
              <a:ext uri="{FF2B5EF4-FFF2-40B4-BE49-F238E27FC236}">
                <a16:creationId xmlns:a16="http://schemas.microsoft.com/office/drawing/2014/main" id="{9934754D-15DD-4D20-B61A-30BF2C17E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147763"/>
            <a:ext cx="5943600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altLang="en-US" sz="4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The public prayer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   requires special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   effort in the  </a:t>
            </a:r>
          </a:p>
          <a:p>
            <a:r>
              <a:rPr lang="en-US" altLang="en-US" sz="4400" b="1">
                <a:solidFill>
                  <a:srgbClr val="663300"/>
                </a:solidFill>
                <a:latin typeface="ArabBruD" pitchFamily="66" charset="0"/>
                <a:cs typeface="Times New Roman" panose="02020603050405020304" pitchFamily="18" charset="0"/>
              </a:rPr>
              <a:t>         delivery</a:t>
            </a:r>
            <a:r>
              <a:rPr lang="en-US" alt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4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14292</TotalTime>
  <Words>1864</Words>
  <Application>Microsoft Office PowerPoint</Application>
  <PresentationFormat>On-screen Show (16:9)</PresentationFormat>
  <Paragraphs>133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Times New Roman</vt:lpstr>
      <vt:lpstr>ArabBruD</vt:lpstr>
      <vt:lpstr>Arial Narrow</vt:lpstr>
      <vt:lpstr>Californian FB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1114</cp:revision>
  <dcterms:created xsi:type="dcterms:W3CDTF">2013-07-27T15:59:10Z</dcterms:created>
  <dcterms:modified xsi:type="dcterms:W3CDTF">2020-11-13T13:15:23Z</dcterms:modified>
</cp:coreProperties>
</file>