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771" r:id="rId2"/>
    <p:sldId id="773" r:id="rId3"/>
    <p:sldId id="1012" r:id="rId4"/>
    <p:sldId id="1008" r:id="rId5"/>
    <p:sldId id="1058" r:id="rId6"/>
    <p:sldId id="1053" r:id="rId7"/>
    <p:sldId id="1055" r:id="rId8"/>
    <p:sldId id="1068" r:id="rId9"/>
    <p:sldId id="1066" r:id="rId10"/>
    <p:sldId id="1069" r:id="rId11"/>
    <p:sldId id="1067" r:id="rId12"/>
    <p:sldId id="1071" r:id="rId13"/>
    <p:sldId id="1074" r:id="rId14"/>
    <p:sldId id="1064" r:id="rId15"/>
    <p:sldId id="1059" r:id="rId16"/>
    <p:sldId id="1073" r:id="rId17"/>
    <p:sldId id="1076" r:id="rId18"/>
    <p:sldId id="1078" r:id="rId19"/>
    <p:sldId id="1088" r:id="rId20"/>
    <p:sldId id="1065" r:id="rId21"/>
    <p:sldId id="1075" r:id="rId22"/>
    <p:sldId id="1072" r:id="rId23"/>
    <p:sldId id="1090" r:id="rId24"/>
    <p:sldId id="1070" r:id="rId25"/>
    <p:sldId id="1091" r:id="rId26"/>
    <p:sldId id="1087" r:id="rId27"/>
    <p:sldId id="1086" r:id="rId28"/>
    <p:sldId id="1077" r:id="rId29"/>
    <p:sldId id="1093" r:id="rId30"/>
    <p:sldId id="1094" r:id="rId31"/>
    <p:sldId id="1092" r:id="rId32"/>
    <p:sldId id="1098" r:id="rId33"/>
    <p:sldId id="1009" r:id="rId34"/>
    <p:sldId id="1089" r:id="rId35"/>
    <p:sldId id="1099" r:id="rId36"/>
    <p:sldId id="1057" r:id="rId37"/>
    <p:sldId id="1056" r:id="rId38"/>
    <p:sldId id="888" r:id="rId39"/>
    <p:sldId id="935" r:id="rId40"/>
    <p:sldId id="1100" r:id="rId41"/>
    <p:sldId id="1051" r:id="rId42"/>
    <p:sldId id="1101" r:id="rId43"/>
    <p:sldId id="1102" r:id="rId44"/>
    <p:sldId id="975" r:id="rId45"/>
    <p:sldId id="938" r:id="rId4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00A4"/>
    <a:srgbClr val="663300"/>
    <a:srgbClr val="640000"/>
    <a:srgbClr val="000099"/>
    <a:srgbClr val="005000"/>
    <a:srgbClr val="000000"/>
    <a:srgbClr val="9900FF"/>
    <a:srgbClr val="4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92" autoAdjust="0"/>
  </p:normalViewPr>
  <p:slideViewPr>
    <p:cSldViewPr>
      <p:cViewPr varScale="1">
        <p:scale>
          <a:sx n="92" d="100"/>
          <a:sy n="92" d="100"/>
        </p:scale>
        <p:origin x="70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E92615C-E41C-42F7-9F5B-03E936A008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6CA2FD-08A9-491F-8743-46007757E1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4231B5D-7E63-44D6-8046-DA06F17E1FE0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D1B3C99-B707-43CA-A24B-B8148BFAB2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23CF98D-4D2B-41BD-B5FC-AB29C5634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5163C-B3F3-4CE4-883E-17E0885C776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56781-89A4-4449-9958-9FF42F07C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6DD0A1-D6C8-4EAE-BB43-63AEC7A732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4AB1C387-25E6-4990-AB25-0F681719CD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4DDB6ACC-75BD-46B5-A134-2825085322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CE1B4834-ED6C-43FA-8029-41982FE21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76602C8-F31B-4B59-A6C5-725140436465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54B29-5612-4F27-99FC-65799E4B3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BF6B-3A20-45DB-A711-24C6182B951C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7BBAB-DA9C-4696-BA35-1464CEF54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6DB71-6D9B-4191-AE23-C2481C796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4D678-941C-4C36-8180-C0939D20F7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92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AE95B-6151-4348-AEE2-99B3AFFEB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C3A13-60C0-4394-93B5-E264970E5F6F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31F7F-932C-4FBD-86DD-798989D3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0E973-954A-412B-BF42-9F7D10912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F866A-965A-4927-B156-66ADC715F1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62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564FA-5F92-49D4-83FB-C5A9E23B9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DB2B0-FD61-4994-9DB8-01226761E2DF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B2F64-CBE1-49D1-849B-FA545522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93289-E17B-4F0D-9B63-5835C527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5917B-E529-438E-8B1B-041E88A62D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132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8B859-E1A9-43C5-99F9-A1C5D3EE3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061A9-4073-4EE9-A14E-5F84291D2316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91854-42D3-4C65-AB8B-DFA50192A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4AE55-6D53-44D6-B8B5-269B39D14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9CA31-C84B-495B-B0D2-545A4ED6F2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186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266BB-99A6-44EC-BC85-06545D5B8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9D0DF-49B8-4171-8199-2CD6144B54A2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F1309-0A7C-4B5E-9C1F-E8953B4D4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6FD0D-0EDE-4758-A7C2-38F66B9A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C98EA-24F8-4E9F-A791-1CD126864D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3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D0DA47-6781-4B6F-AEF4-EA55C959C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D6226-1657-49AC-8A81-2593AF0BFF11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C8D46C-82BD-4E39-9D59-14C54D69D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8F0238-7728-44E4-A748-6C2CF436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477A9-0442-40A7-90C0-DCBCB5441A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05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D0FD47-8F08-49F7-A8F6-E84CD503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4714F-67E5-4F8D-9A12-4120CB938BDC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967D9AB-127F-48C2-B6AB-D3A131EAC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75F0FB7-63C2-48D4-A742-459077EAD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A412C-D039-4585-8494-13DFD1504A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712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E0EA849-F22E-48AE-9D4F-4737DF512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24E2D-C113-431F-8EEC-71A4E174C172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0B4AC0-E8C9-4BE2-8934-1C88B408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9ECB675-3451-448A-95E7-DEBFA4C53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DBF3E-0883-4286-8D6D-3CE572F814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79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AAF61E-4E23-454F-BA0E-C261AAF3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CEF86-9E2D-47BE-856F-3DD0CBDBE158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3CC99DD-353A-42B0-88DF-E24705AB3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A36370E-AAEB-4B32-A9A9-EB840DCCB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6D66D-1347-4A56-BE20-73FBBD0D67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912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634D24-47B0-4B94-8570-87EF45D30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F6EAD-2CC8-4224-992D-69C2A58402DD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36F59D-D9C4-4519-A75F-24DFF6861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42E9DC5-2743-40F2-84FC-8F835FD95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BB42E-0C11-461B-BF86-A04B3F32A1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7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9DADA1-F826-4F0C-9710-54E66E511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144B3-AD56-4725-B776-F50F53E5C439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2BA8A2-E304-418F-938D-87A2E2AE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A51929E-F740-4052-B302-D534416F8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46A19-C207-4411-B3D0-50F12DE10E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80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8CA2AE6-DA47-4366-B4A5-A4A01A3D02E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6A50DFE-446A-429D-8EBF-0E7A8D033C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4F795-B77C-4B8D-ACA0-E951CFF07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38F03-B71A-4D62-8EEC-4969CF91B609}" type="datetimeFigureOut">
              <a:rPr lang="en-US"/>
              <a:pPr>
                <a:defRPr/>
              </a:pPr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D1A8C-B494-4A43-8B5C-EAA70CE44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BC8B0-42D8-43F2-94DE-D1F02B1F8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5FAF919D-EFFB-442F-9514-D324A11C796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cad=rja&amp;uact=8&amp;ved=0CAcQjRw&amp;url=http://freeclothesdesign.com/free-christian-powerpoint-templates&amp;ei=y2xFVZnKIoaFyQSB64D4Cg&amp;bvm=bv.92291466,d.cGU&amp;psig=AFQjCNHdv_oBtnWXs8SaBb-gJma-byxVFg&amp;ust=1430699571446197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%3A%2F%2Ffreeclothesdesign.com%2Ffree-christian-powerpoint-templates&amp;ei=y2xFVZnKIoaFyQSB64D4Cg&amp;bvm=bv.92291466,d.cGU&amp;psig=AFQjCNHdv_oBtnWXs8SaBb-gJma-byxVFg&amp;ust=143069957144619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0.wp.com/www.freeppt.net/template/Bible_with_Cross_christian_ppt_templates.jpg">
            <a:hlinkClick r:id="rId2"/>
            <a:extLst>
              <a:ext uri="{FF2B5EF4-FFF2-40B4-BE49-F238E27FC236}">
                <a16:creationId xmlns:a16="http://schemas.microsoft.com/office/drawing/2014/main" id="{F0A33B2A-F976-458D-A465-DA45D270A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32"/>
          <a:stretch>
            <a:fillRect/>
          </a:stretch>
        </p:blipFill>
        <p:spPr bwMode="auto">
          <a:xfrm>
            <a:off x="11113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A448EF-3F60-45AB-BFC0-13C1FD990BD7}"/>
              </a:ext>
            </a:extLst>
          </p:cNvPr>
          <p:cNvSpPr/>
          <p:nvPr/>
        </p:nvSpPr>
        <p:spPr>
          <a:xfrm>
            <a:off x="1752600" y="514350"/>
            <a:ext cx="55626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F7E783A0-A7ED-43C8-B434-2EAC5893A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6DE515-5E8B-41D2-8CE6-D6400FF333D4}"/>
              </a:ext>
            </a:extLst>
          </p:cNvPr>
          <p:cNvSpPr/>
          <p:nvPr/>
        </p:nvSpPr>
        <p:spPr>
          <a:xfrm>
            <a:off x="2020888" y="1047750"/>
            <a:ext cx="5105400" cy="2852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they saw the star, they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rejoiced exceedingly with</a:t>
            </a:r>
            <a:r>
              <a:rPr lang="en-US" sz="2600" b="1" u="dbl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great joy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After coming into the house they saw the Child with Mary His mother; and they fell to the ground and worshiped Him.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F6601977-49AD-49E1-B9C5-91F6224D5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8BB2555-021F-410D-90CE-21D8308A7FC2}"/>
              </a:ext>
            </a:extLst>
          </p:cNvPr>
          <p:cNvSpPr/>
          <p:nvPr/>
        </p:nvSpPr>
        <p:spPr>
          <a:xfrm>
            <a:off x="1639888" y="1047750"/>
            <a:ext cx="58674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13: 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let us run with endurance the race that is set before us,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fixing our eyes on Jesus, the author and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perfecter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faith,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 for the joy set before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Him endured the cross, despising the shame, and has sat down at the right hand of the throne of God.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182F585D-0D84-4D26-BA4E-FBD0CD996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76B24-60E8-4752-BC70-9A26CF737A76}"/>
              </a:ext>
            </a:extLst>
          </p:cNvPr>
          <p:cNvSpPr/>
          <p:nvPr/>
        </p:nvSpPr>
        <p:spPr>
          <a:xfrm>
            <a:off x="1408113" y="971550"/>
            <a:ext cx="6326187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10: 34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you showed sympathy to the prisoners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accepted joyfully the seizure of your property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knowing that you have for yourselves a better possession and a lasting one.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Therefore, do not throw away your confidence, which has a great reward.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918F7A80-0332-4B3B-9741-D5D0C41D5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877A4A-B11A-49A5-B4E2-E8E1FBA445F4}"/>
              </a:ext>
            </a:extLst>
          </p:cNvPr>
          <p:cNvSpPr/>
          <p:nvPr/>
        </p:nvSpPr>
        <p:spPr>
          <a:xfrm>
            <a:off x="1676400" y="971550"/>
            <a:ext cx="58674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Nehemiah 12: 43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 singers sang, with </a:t>
            </a:r>
            <a:r>
              <a:rPr lang="en-US" sz="2600" b="1" dirty="0" err="1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Jezrahiah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their leader,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on that day they offered great sacrifices and rejoiced because God had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given them great joy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even the women and children rejoiced, so that the joy of Jerusalem was heard from afar.</a:t>
            </a:r>
            <a:endParaRPr lang="en-US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A4173E54-80DF-4376-9E7C-275DE205B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3B6DC5-B7FA-4015-9920-4BF18860DEE3}"/>
              </a:ext>
            </a:extLst>
          </p:cNvPr>
          <p:cNvSpPr/>
          <p:nvPr/>
        </p:nvSpPr>
        <p:spPr>
          <a:xfrm>
            <a:off x="1148265" y="910780"/>
            <a:ext cx="65478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has filled our hearts with JOY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that goes beyond happiness.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FD8064E-F0C9-42DB-9F73-0984AA807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6775" y="2287588"/>
            <a:ext cx="4572000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 4: 7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You have put more  JOY  in my heart than they have when their grain and wine abound.  </a:t>
            </a:r>
            <a:r>
              <a:rPr lang="en-US" altLang="en-US" sz="20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 ESV )</a:t>
            </a:r>
            <a:endParaRPr lang="en-US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01FD443B-C518-4ECA-A658-39011F5A2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5562"/>
          <a:stretch>
            <a:fillRect/>
          </a:stretch>
        </p:blipFill>
        <p:spPr bwMode="auto">
          <a:xfrm>
            <a:off x="-50800" y="0"/>
            <a:ext cx="91948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4293D3-3D00-4DB7-83D1-5DC657D828A3}"/>
              </a:ext>
            </a:extLst>
          </p:cNvPr>
          <p:cNvSpPr/>
          <p:nvPr/>
        </p:nvSpPr>
        <p:spPr>
          <a:xfrm>
            <a:off x="1307480" y="1599079"/>
            <a:ext cx="631890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Christian’s  JOY  is based</a:t>
            </a:r>
          </a:p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upon his salvation and his</a:t>
            </a:r>
          </a:p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relationship with God.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AB81587B-8B3C-412B-B088-AD3FBA3EA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64C4F6-7953-4329-BEEB-E6A297D5EF39}"/>
              </a:ext>
            </a:extLst>
          </p:cNvPr>
          <p:cNvSpPr/>
          <p:nvPr/>
        </p:nvSpPr>
        <p:spPr>
          <a:xfrm>
            <a:off x="1220788" y="590550"/>
            <a:ext cx="67056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35: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 ransomed of the Lord will return and come with joyful shouting to Zion,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with everlasting joy upon their heads.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They will find gladness and joy, and sorrow and sighing will flee away.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 #51: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sng" dirty="0">
                <a:solidFill>
                  <a:srgbClr val="6200A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Restore to me the joy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of Your salvation And sustain me with a willing spirit. </a:t>
            </a:r>
            <a:endParaRPr lang="en-US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B183974B-A298-406A-A9D1-F75AB02F5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1">
            <a:extLst>
              <a:ext uri="{FF2B5EF4-FFF2-40B4-BE49-F238E27FC236}">
                <a16:creationId xmlns:a16="http://schemas.microsoft.com/office/drawing/2014/main" id="{71118792-30FB-4FB0-B80E-424FD1030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988" y="1047750"/>
            <a:ext cx="65532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  <a:tab pos="228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  <a:tab pos="228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  <a:tab pos="228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  <a:tab pos="228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Romans 5: 1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Therefore, having been justified by faith, we have peace with God through our Lord Jesus Christ,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through whom also we have obtained our introduction by faith into this grace in which we stand; and </a:t>
            </a:r>
            <a:r>
              <a:rPr lang="en-US" altLang="en-US" sz="2600" b="1" u="sng">
                <a:solidFill>
                  <a:srgbClr val="6200A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we exult in hope of the glory of God. </a:t>
            </a:r>
            <a:endParaRPr lang="en-US" altLang="en-US" sz="2600" u="sng">
              <a:solidFill>
                <a:srgbClr val="6200A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2E893563-EEE5-46C7-8EBA-6F8A98DFF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E33063-2BA4-4181-8DFD-515BE224B0B1}"/>
              </a:ext>
            </a:extLst>
          </p:cNvPr>
          <p:cNvSpPr/>
          <p:nvPr/>
        </p:nvSpPr>
        <p:spPr>
          <a:xfrm>
            <a:off x="1752600" y="666750"/>
            <a:ext cx="605499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The assembly of the saints is a 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time to rejoice in our common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salvation. </a:t>
            </a:r>
            <a:endParaRPr lang="en-US" sz="3600" dirty="0">
              <a:solidFill>
                <a:srgbClr val="640000"/>
              </a:solidFill>
            </a:endParaRPr>
          </a:p>
        </p:txBody>
      </p:sp>
      <p:sp>
        <p:nvSpPr>
          <p:cNvPr id="21508" name="Rectangle 1">
            <a:extLst>
              <a:ext uri="{FF2B5EF4-FFF2-40B4-BE49-F238E27FC236}">
                <a16:creationId xmlns:a16="http://schemas.microsoft.com/office/drawing/2014/main" id="{56200028-EE41-4664-9D43-FC8B371FD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2836863"/>
            <a:ext cx="4918075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 #107: 2</a:t>
            </a:r>
            <a:r>
              <a:rPr lang="en-US" altLang="en-US" sz="2600" b="1" i="1">
                <a:solidFill>
                  <a:srgbClr val="5013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Let the redeemed of the Lord say so,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Whom He has redeemed from the hand of the adversary.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A53F898D-E3E3-4ED8-AB18-7ADC8328A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079"/>
          <a:stretch>
            <a:fillRect/>
          </a:stretch>
        </p:blipFill>
        <p:spPr bwMode="auto">
          <a:xfrm>
            <a:off x="-47625" y="0"/>
            <a:ext cx="9191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542A75-B01E-415E-9C51-E72A2E612F10}"/>
              </a:ext>
            </a:extLst>
          </p:cNvPr>
          <p:cNvSpPr/>
          <p:nvPr/>
        </p:nvSpPr>
        <p:spPr>
          <a:xfrm>
            <a:off x="1219200" y="1352550"/>
            <a:ext cx="64770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 </a:t>
            </a: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We come into the assembly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 with a deep feeling of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 gratitude.  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0.wp.com/www.freeppt.net/template/Bible_with_Cross_christian_ppt_templates.jpg">
            <a:hlinkClick r:id="rId3"/>
            <a:extLst>
              <a:ext uri="{FF2B5EF4-FFF2-40B4-BE49-F238E27FC236}">
                <a16:creationId xmlns:a16="http://schemas.microsoft.com/office/drawing/2014/main" id="{7F765DDD-9C0C-4391-8870-EC95C3A43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4314" r="14999" b="24364"/>
          <a:stretch>
            <a:fillRect/>
          </a:stretch>
        </p:blipFill>
        <p:spPr bwMode="auto">
          <a:xfrm>
            <a:off x="-106363" y="0"/>
            <a:ext cx="92202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ACBA14-00AB-4EEE-A383-ACD593C2FD6D}"/>
              </a:ext>
            </a:extLst>
          </p:cNvPr>
          <p:cNvSpPr/>
          <p:nvPr/>
        </p:nvSpPr>
        <p:spPr>
          <a:xfrm>
            <a:off x="609600" y="1352550"/>
            <a:ext cx="7848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Christian Worship #7</a:t>
            </a:r>
            <a:endParaRPr lang="en-US" sz="40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endParaRPr lang="en-US" sz="28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4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Offering Sacrifices to God</a:t>
            </a:r>
            <a:endParaRPr lang="en-US" sz="32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C5238D59-EC81-4AEF-A4FB-61C7D4361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282BABA-5131-42BA-9FAB-36E97562BC59}"/>
              </a:ext>
            </a:extLst>
          </p:cNvPr>
          <p:cNvSpPr/>
          <p:nvPr/>
        </p:nvSpPr>
        <p:spPr>
          <a:xfrm>
            <a:off x="1295400" y="666750"/>
            <a:ext cx="62833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scriptures urge us to express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gratitude for our salvation.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42CE0F-D548-4100-9F7D-D1F5C7A01D52}"/>
              </a:ext>
            </a:extLst>
          </p:cNvPr>
          <p:cNvSpPr/>
          <p:nvPr/>
        </p:nvSpPr>
        <p:spPr>
          <a:xfrm>
            <a:off x="1671638" y="2190750"/>
            <a:ext cx="5237162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 95: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 come, let us sing for joy to the Lord, Let us shout joyfully to the rock of our salvation.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Let us come before His presence with thanksgiving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Let us shout joyfully to Him with psalms. 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5CA9B2D5-54F7-4ED5-8BC3-5D9060E62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62FC13-5764-4219-B113-63713C900B26}"/>
              </a:ext>
            </a:extLst>
          </p:cNvPr>
          <p:cNvSpPr/>
          <p:nvPr/>
        </p:nvSpPr>
        <p:spPr>
          <a:xfrm>
            <a:off x="1143000" y="725488"/>
            <a:ext cx="7086600" cy="3692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  <a:tab pos="142875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Colossians 3: 15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  <a:tab pos="142875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Let the peace of Christ rule in your hearts, to which indeed you were called in one body;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and be thankful.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Let the word of Christ richly dwell within you, with all wisdom teaching and admonishing one another with psalms and hymns and spiritual songs,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singing with thankfulness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your hearts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Whatever you do in word or deed, do all in the name of the Lord Jesus,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giving thanks through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God the Father.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D0716824-4643-43E0-9B2F-6AE56A06B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EE7C0E-0A74-44F6-9B52-B5EF690D2184}"/>
              </a:ext>
            </a:extLst>
          </p:cNvPr>
          <p:cNvSpPr/>
          <p:nvPr/>
        </p:nvSpPr>
        <p:spPr>
          <a:xfrm>
            <a:off x="1143000" y="1279525"/>
            <a:ext cx="71628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5: 19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 be filled with the Spirit,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speaking to one another in psalms and hymns and spiritual songs, singing and making melody </a:t>
            </a:r>
            <a:r>
              <a:rPr lang="en-US" sz="2600" b="1" u="sng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with your heart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 Lord;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always giving thanks for all things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the name of our Lord Jesus Christ to God, even the Father;  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236AA72A-CC5C-4DEB-BED2-E6692EAD0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CA6779-E84A-44E2-BF27-8CB43D052171}"/>
              </a:ext>
            </a:extLst>
          </p:cNvPr>
          <p:cNvSpPr/>
          <p:nvPr/>
        </p:nvSpPr>
        <p:spPr>
          <a:xfrm>
            <a:off x="1188406" y="819150"/>
            <a:ext cx="67687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Giving heart felt thanks is offering 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a spiritual sacrifice to God.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03C573-6121-4C0E-B2E8-78D44D8CA508}"/>
              </a:ext>
            </a:extLst>
          </p:cNvPr>
          <p:cNvSpPr/>
          <p:nvPr/>
        </p:nvSpPr>
        <p:spPr>
          <a:xfrm>
            <a:off x="1906588" y="2266950"/>
            <a:ext cx="53340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13: 15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Through Him then, let us continually offer up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 sacrifice of praise to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that is, the fruit of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lips that give thanks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 His name.               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BD6B3A34-2627-4F90-942A-80549991D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7D2C679-5580-4686-AE29-B8CB22B7A619}"/>
              </a:ext>
            </a:extLst>
          </p:cNvPr>
          <p:cNvSpPr/>
          <p:nvPr/>
        </p:nvSpPr>
        <p:spPr>
          <a:xfrm>
            <a:off x="1524000" y="1047750"/>
            <a:ext cx="6477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Philippians 4: 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Rejoice in the Lord always; again I will say, rejoice!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Let your gentle spirit be known to all men. The Lord is near.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 anxious for nothing, but in everything by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prayer and supplication </a:t>
            </a:r>
            <a:r>
              <a:rPr lang="en-US" sz="2600" b="1" u="heavy" dirty="0">
                <a:solidFill>
                  <a:srgbClr val="500050"/>
                </a:solidFill>
                <a:uFill>
                  <a:solidFill>
                    <a:srgbClr val="C00000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with thanksgiving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let your requests be made known to God.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BE9B03F8-25F6-4C78-A337-AB676207A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1A28E3-615F-498C-A986-CA19E611A089}"/>
              </a:ext>
            </a:extLst>
          </p:cNvPr>
          <p:cNvSpPr/>
          <p:nvPr/>
        </p:nvSpPr>
        <p:spPr>
          <a:xfrm>
            <a:off x="1038304" y="819150"/>
            <a:ext cx="676082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Our assembly should </a:t>
            </a:r>
            <a:r>
              <a:rPr lang="en-US" sz="4000" b="1" i="1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be a </a:t>
            </a: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joyful</a:t>
            </a:r>
          </a:p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acknowledgement of all God</a:t>
            </a:r>
          </a:p>
          <a:p>
            <a:pPr algn="ctr"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has done for us.</a:t>
            </a:r>
            <a:endParaRPr lang="en-US" sz="4000" dirty="0">
              <a:solidFill>
                <a:srgbClr val="640000"/>
              </a:solidFill>
            </a:endParaRPr>
          </a:p>
        </p:txBody>
      </p:sp>
      <p:pic>
        <p:nvPicPr>
          <p:cNvPr id="28676" name="Picture 4">
            <a:extLst>
              <a:ext uri="{FF2B5EF4-FFF2-40B4-BE49-F238E27FC236}">
                <a16:creationId xmlns:a16="http://schemas.microsoft.com/office/drawing/2014/main" id="{247A4E99-5333-447F-BE0A-4B115EBAD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757488"/>
            <a:ext cx="3741738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C774372C-6403-4E61-9EDF-557095317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079"/>
          <a:stretch>
            <a:fillRect/>
          </a:stretch>
        </p:blipFill>
        <p:spPr bwMode="auto">
          <a:xfrm>
            <a:off x="-47625" y="0"/>
            <a:ext cx="9191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0F017D-6DBA-4696-8F8E-68A98694EAB0}"/>
              </a:ext>
            </a:extLst>
          </p:cNvPr>
          <p:cNvSpPr/>
          <p:nvPr/>
        </p:nvSpPr>
        <p:spPr>
          <a:xfrm>
            <a:off x="1524000" y="1428750"/>
            <a:ext cx="69342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 </a:t>
            </a: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Collectively, our desire is to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  be permanently assembled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  in the presence of God.   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6DB2822E-C20E-4F4F-9201-D26164E17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5562"/>
          <a:stretch>
            <a:fillRect/>
          </a:stretch>
        </p:blipFill>
        <p:spPr bwMode="auto">
          <a:xfrm>
            <a:off x="-50800" y="0"/>
            <a:ext cx="91948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D4CD04-C253-4178-A322-1D8AE611E53E}"/>
              </a:ext>
            </a:extLst>
          </p:cNvPr>
          <p:cNvSpPr/>
          <p:nvPr/>
        </p:nvSpPr>
        <p:spPr>
          <a:xfrm>
            <a:off x="1295400" y="1123950"/>
            <a:ext cx="5737148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We are Christians because </a:t>
            </a:r>
          </a:p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we d</a:t>
            </a: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esire to be with God </a:t>
            </a:r>
          </a:p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eternally through Christ. </a:t>
            </a:r>
            <a:endParaRPr lang="en-US" sz="4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85057C0D-8B43-4164-8036-662768E3E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1617EE5-D599-4E74-AB8D-04BEBCF5B665}"/>
              </a:ext>
            </a:extLst>
          </p:cNvPr>
          <p:cNvSpPr/>
          <p:nvPr/>
        </p:nvSpPr>
        <p:spPr>
          <a:xfrm>
            <a:off x="1148265" y="910780"/>
            <a:ext cx="634051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Before Christ we were separated 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from God by our sins.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91CAC2-4D20-422C-9E01-B583CEE4767B}"/>
              </a:ext>
            </a:extLst>
          </p:cNvPr>
          <p:cNvSpPr/>
          <p:nvPr/>
        </p:nvSpPr>
        <p:spPr>
          <a:xfrm>
            <a:off x="2284413" y="2419350"/>
            <a:ext cx="45720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Romans 6: 23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wages of sin is death,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the free gift of God is eternal life in Christ Jesus our Lord.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cf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1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Eph. 2: 12 ,  Isa. 59: 1-2 </a:t>
            </a:r>
            <a:r>
              <a:rPr lang="en-US" sz="2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1E744C0C-B013-4222-8E45-5C9CB12C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D05A4A-AF3B-4B5C-BC4C-D12B0310BDAC}"/>
              </a:ext>
            </a:extLst>
          </p:cNvPr>
          <p:cNvSpPr/>
          <p:nvPr/>
        </p:nvSpPr>
        <p:spPr>
          <a:xfrm>
            <a:off x="1258888" y="819150"/>
            <a:ext cx="66294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14: 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 not let your heart be troubled; believe in God, believe also in Me.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My Father's house are many dwelling places; if it were not so, I would have told you; for I go to prepare a place for you.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If I go and prepare a place for you,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will come again and receive you to Myself,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that where I am, there you may be also.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>
            <a:extLst>
              <a:ext uri="{FF2B5EF4-FFF2-40B4-BE49-F238E27FC236}">
                <a16:creationId xmlns:a16="http://schemas.microsoft.com/office/drawing/2014/main" id="{5238209D-2EB8-4034-9EE5-D2BA9043F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04" r="46667"/>
          <a:stretch>
            <a:fillRect/>
          </a:stretch>
        </p:blipFill>
        <p:spPr bwMode="auto">
          <a:xfrm>
            <a:off x="0" y="-11113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CF557D-4059-4D70-843A-32CF9A438A9B}"/>
              </a:ext>
            </a:extLst>
          </p:cNvPr>
          <p:cNvSpPr/>
          <p:nvPr/>
        </p:nvSpPr>
        <p:spPr>
          <a:xfrm>
            <a:off x="914400" y="971550"/>
            <a:ext cx="7772400" cy="36317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Etymology of the word “worship:</a:t>
            </a:r>
          </a:p>
          <a:p>
            <a:pPr>
              <a:defRPr/>
            </a:pPr>
            <a:endParaRPr lang="en-US" sz="1000" b="1" i="1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99"/>
                </a:solidFill>
                <a:latin typeface="+mn-lt"/>
              </a:rPr>
              <a:t>The Greek  </a:t>
            </a:r>
            <a:r>
              <a:rPr lang="en-US" sz="3200" b="1" dirty="0">
                <a:solidFill>
                  <a:srgbClr val="000099"/>
                </a:solidFill>
                <a:latin typeface="+mn-lt"/>
              </a:rPr>
              <a:t>“</a:t>
            </a:r>
            <a:r>
              <a:rPr lang="en-US" sz="3200" dirty="0" err="1">
                <a:solidFill>
                  <a:srgbClr val="000099"/>
                </a:solidFill>
                <a:latin typeface="+mn-lt"/>
              </a:rPr>
              <a:t>proskuneó</a:t>
            </a:r>
            <a:r>
              <a:rPr lang="en-US" sz="3200" b="1" dirty="0">
                <a:solidFill>
                  <a:srgbClr val="000099"/>
                </a:solidFill>
                <a:latin typeface="+mn-lt"/>
              </a:rPr>
              <a:t>”  = worship =  </a:t>
            </a:r>
          </a:p>
          <a:p>
            <a:pPr>
              <a:defRPr/>
            </a:pPr>
            <a:r>
              <a:rPr lang="en-US" sz="3200" dirty="0">
                <a:solidFill>
                  <a:srgbClr val="000099"/>
                </a:solidFill>
                <a:latin typeface="+mn-lt"/>
              </a:rPr>
              <a:t>    to kiss the ground</a:t>
            </a:r>
            <a:r>
              <a:rPr lang="en-US" sz="3200" b="1" dirty="0">
                <a:solidFill>
                  <a:srgbClr val="000099"/>
                </a:solidFill>
                <a:latin typeface="+mn-lt"/>
              </a:rPr>
              <a:t>, </a:t>
            </a:r>
            <a:r>
              <a:rPr lang="en-US" sz="3200" dirty="0">
                <a:solidFill>
                  <a:srgbClr val="000099"/>
                </a:solidFill>
                <a:latin typeface="+mn-lt"/>
              </a:rPr>
              <a:t>pay complete obeisance</a:t>
            </a:r>
          </a:p>
          <a:p>
            <a:pPr>
              <a:defRPr/>
            </a:pPr>
            <a:endParaRPr lang="en-US" sz="2000" dirty="0">
              <a:solidFill>
                <a:srgbClr val="000099"/>
              </a:solidFill>
            </a:endParaRPr>
          </a:p>
          <a:p>
            <a:pPr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99"/>
                </a:solidFill>
              </a:rPr>
              <a:t>The </a:t>
            </a:r>
            <a:r>
              <a:rPr lang="en-US" sz="3200" dirty="0">
                <a:solidFill>
                  <a:srgbClr val="000099"/>
                </a:solidFill>
                <a:latin typeface="+mn-lt"/>
              </a:rPr>
              <a:t>Old English  </a:t>
            </a:r>
            <a:r>
              <a:rPr lang="en-US" sz="3200" b="1" dirty="0">
                <a:solidFill>
                  <a:srgbClr val="000099"/>
                </a:solidFill>
                <a:latin typeface="+mn-lt"/>
              </a:rPr>
              <a:t>“</a:t>
            </a:r>
            <a:r>
              <a:rPr lang="en-US" sz="3200" dirty="0" err="1">
                <a:solidFill>
                  <a:srgbClr val="000099"/>
                </a:solidFill>
                <a:latin typeface="+mn-lt"/>
              </a:rPr>
              <a:t>weorthscipe</a:t>
            </a:r>
            <a:r>
              <a:rPr lang="en-US" sz="3200" b="1" dirty="0">
                <a:solidFill>
                  <a:srgbClr val="000099"/>
                </a:solidFill>
                <a:latin typeface="+mn-lt"/>
              </a:rPr>
              <a:t>”  = worship</a:t>
            </a:r>
          </a:p>
          <a:p>
            <a:pPr>
              <a:defRPr/>
            </a:pPr>
            <a:r>
              <a:rPr lang="en-US" sz="3200" b="1" dirty="0">
                <a:solidFill>
                  <a:srgbClr val="000099"/>
                </a:solidFill>
                <a:latin typeface="+mn-lt"/>
              </a:rPr>
              <a:t>     = </a:t>
            </a:r>
            <a:r>
              <a:rPr lang="en-US" sz="3200" dirty="0">
                <a:solidFill>
                  <a:srgbClr val="000099"/>
                </a:solidFill>
                <a:latin typeface="+mn-lt"/>
              </a:rPr>
              <a:t>to attribute honor, reverence paid to </a:t>
            </a:r>
          </a:p>
          <a:p>
            <a:pPr>
              <a:defRPr/>
            </a:pPr>
            <a:endParaRPr lang="en-US" sz="3200" b="1" i="1" dirty="0">
              <a:ln w="15875">
                <a:solidFill>
                  <a:schemeClr val="tx1"/>
                </a:solidFill>
              </a:ln>
              <a:solidFill>
                <a:srgbClr val="000099"/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87643A16-3071-4531-8883-CBBCB510C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E1FA62-869B-43D7-9845-2D9D9CCD60E4}"/>
              </a:ext>
            </a:extLst>
          </p:cNvPr>
          <p:cNvSpPr/>
          <p:nvPr/>
        </p:nvSpPr>
        <p:spPr>
          <a:xfrm>
            <a:off x="1589605" y="895350"/>
            <a:ext cx="59663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When we are in the assembly </a:t>
            </a:r>
          </a:p>
          <a:p>
            <a:pPr algn="ctr"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we are with our eternal family.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FE012-A4A4-415B-8ECF-9D06BF1C9D77}"/>
              </a:ext>
            </a:extLst>
          </p:cNvPr>
          <p:cNvSpPr/>
          <p:nvPr/>
        </p:nvSpPr>
        <p:spPr>
          <a:xfrm>
            <a:off x="2286000" y="2600325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9: 27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inasmuch as it is appointed for men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die once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after this comes judgment,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5C041713-DB26-49C2-97DF-FC8EA2525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C049F2-3FEA-43DA-A2F8-0B57B26A02C2}"/>
              </a:ext>
            </a:extLst>
          </p:cNvPr>
          <p:cNvSpPr/>
          <p:nvPr/>
        </p:nvSpPr>
        <p:spPr>
          <a:xfrm>
            <a:off x="2362200" y="1047750"/>
            <a:ext cx="4572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3: 15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that from childhood you have known the sacred writings which are able to give you the wisdom that leads to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salvation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through faith which is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Christ Jesus.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CA6ED674-F5D8-485E-9A4D-AA6399A4B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ED292363-5855-405B-8231-878EAC935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666750"/>
            <a:ext cx="67818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Thessalonians 1: 7</a:t>
            </a:r>
            <a:r>
              <a:rPr lang="en-US" altLang="en-US" sz="26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when the Lord Jesus will be revealed from heaven with His mighty angels in flaming fire,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8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dealing out retribution to those who </a:t>
            </a:r>
            <a:r>
              <a:rPr lang="en-US" altLang="en-US" sz="2600" b="1" u="sng">
                <a:solidFill>
                  <a:srgbClr val="6200A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do not know God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and to those who </a:t>
            </a:r>
            <a:r>
              <a:rPr lang="en-US" altLang="en-US" sz="2600" b="1" u="sng">
                <a:solidFill>
                  <a:srgbClr val="6200A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do not obey the gospel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of our Lord Jesus.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</a:t>
            </a:r>
            <a:r>
              <a:rPr lang="en-US" altLang="en-US" sz="20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These will pay the penalty of eternal destruction, away from the presence of the Lord and from the glory of His power,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</a:t>
            </a:r>
            <a:r>
              <a:rPr lang="en-US" altLang="en-US" sz="260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when He comes to be glorified in His saints on that day,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90A3E091-FAC6-4BB6-95B4-B3ACAA360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AE9C477-BB0C-4CC5-9027-F1CE4096F0CD}"/>
              </a:ext>
            </a:extLst>
          </p:cNvPr>
          <p:cNvSpPr/>
          <p:nvPr/>
        </p:nvSpPr>
        <p:spPr>
          <a:xfrm>
            <a:off x="1866781" y="1047750"/>
            <a:ext cx="541520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Like those outside of Christ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Christians who return to sin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or turn to false religions will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be eternally lost, separated 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640000"/>
                </a:solidFill>
                <a:latin typeface="ArabBruD" panose="03060802060502020204" pitchFamily="66" charset="0"/>
              </a:rPr>
              <a:t>from God eternally.</a:t>
            </a:r>
            <a:endParaRPr lang="en-US" sz="3600" dirty="0">
              <a:solidFill>
                <a:srgbClr val="64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41A065E2-A03D-4EB1-8791-3C71935D1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079"/>
          <a:stretch>
            <a:fillRect/>
          </a:stretch>
        </p:blipFill>
        <p:spPr bwMode="auto">
          <a:xfrm>
            <a:off x="-47625" y="0"/>
            <a:ext cx="9191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49B669-9095-4D4F-A994-C69F6267CD06}"/>
              </a:ext>
            </a:extLst>
          </p:cNvPr>
          <p:cNvSpPr/>
          <p:nvPr/>
        </p:nvSpPr>
        <p:spPr>
          <a:xfrm>
            <a:off x="1119433" y="1200150"/>
            <a:ext cx="6858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The assembly of the saints</a:t>
            </a:r>
          </a:p>
          <a:p>
            <a:pPr algn="ctr"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should always be a joyful</a:t>
            </a:r>
          </a:p>
          <a:p>
            <a:pPr algn="ctr"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celebration of salvation.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>
            <a:extLst>
              <a:ext uri="{FF2B5EF4-FFF2-40B4-BE49-F238E27FC236}">
                <a16:creationId xmlns:a16="http://schemas.microsoft.com/office/drawing/2014/main" id="{E5D74A11-8460-4D97-85BD-A2ED8401F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079"/>
          <a:stretch>
            <a:fillRect/>
          </a:stretch>
        </p:blipFill>
        <p:spPr bwMode="auto">
          <a:xfrm>
            <a:off x="-47625" y="0"/>
            <a:ext cx="9191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195627-0BEC-4774-86F4-6E9D90A71AC1}"/>
              </a:ext>
            </a:extLst>
          </p:cNvPr>
          <p:cNvSpPr/>
          <p:nvPr/>
        </p:nvSpPr>
        <p:spPr>
          <a:xfrm>
            <a:off x="1119433" y="1200150"/>
            <a:ext cx="6858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Question: </a:t>
            </a:r>
          </a:p>
          <a:p>
            <a:pPr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663300"/>
                </a:solidFill>
                <a:latin typeface="ArabBruD" panose="03060802060502020204" pitchFamily="66" charset="0"/>
              </a:rPr>
              <a:t>Will you rejoice to see the</a:t>
            </a:r>
          </a:p>
          <a:p>
            <a:pPr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663300"/>
                </a:solidFill>
                <a:latin typeface="ArabBruD" panose="03060802060502020204" pitchFamily="66" charset="0"/>
              </a:rPr>
              <a:t>Lord coming in the air with</a:t>
            </a:r>
          </a:p>
          <a:p>
            <a:pPr>
              <a:defRPr/>
            </a:pPr>
            <a:r>
              <a:rPr lang="en-US" sz="4800" b="1" dirty="0">
                <a:ln w="15875">
                  <a:solidFill>
                    <a:srgbClr val="9900FF"/>
                  </a:solidFill>
                </a:ln>
                <a:solidFill>
                  <a:srgbClr val="663300"/>
                </a:solidFill>
                <a:latin typeface="ArabBruD" panose="03060802060502020204" pitchFamily="66" charset="0"/>
              </a:rPr>
              <a:t>His host of mighty angels?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>
            <a:extLst>
              <a:ext uri="{FF2B5EF4-FFF2-40B4-BE49-F238E27FC236}">
                <a16:creationId xmlns:a16="http://schemas.microsoft.com/office/drawing/2014/main" id="{119A7974-EEAC-4B93-9DBA-454CF380E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04" r="46667"/>
          <a:stretch>
            <a:fillRect/>
          </a:stretch>
        </p:blipFill>
        <p:spPr bwMode="auto">
          <a:xfrm>
            <a:off x="1588" y="3175"/>
            <a:ext cx="9144000" cy="518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CA5CC4-4797-4390-B6AE-85BA5E845783}"/>
              </a:ext>
            </a:extLst>
          </p:cNvPr>
          <p:cNvSpPr/>
          <p:nvPr/>
        </p:nvSpPr>
        <p:spPr>
          <a:xfrm>
            <a:off x="1447800" y="1200150"/>
            <a:ext cx="67818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i="1" dirty="0">
                <a:ln w="15875">
                  <a:solidFill>
                    <a:schemeClr val="tx1"/>
                  </a:solidFill>
                </a:ln>
                <a:solidFill>
                  <a:srgbClr val="6200A4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Jesus wants to save you if</a:t>
            </a:r>
          </a:p>
          <a:p>
            <a:pPr>
              <a:defRPr/>
            </a:pPr>
            <a:r>
              <a:rPr lang="en-US" sz="4400" b="1" i="1" dirty="0">
                <a:ln w="15875">
                  <a:solidFill>
                    <a:schemeClr val="tx1"/>
                  </a:solidFill>
                </a:ln>
                <a:solidFill>
                  <a:srgbClr val="6200A4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you will surrender your life </a:t>
            </a:r>
          </a:p>
          <a:p>
            <a:pPr>
              <a:defRPr/>
            </a:pPr>
            <a:r>
              <a:rPr lang="en-US" sz="4400" b="1" i="1" dirty="0">
                <a:ln w="15875">
                  <a:solidFill>
                    <a:schemeClr val="tx1"/>
                  </a:solidFill>
                </a:ln>
                <a:solidFill>
                  <a:srgbClr val="6200A4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to Him and obey His gospel.</a:t>
            </a:r>
            <a:endParaRPr lang="en-US" sz="4400" dirty="0">
              <a:solidFill>
                <a:srgbClr val="6200A4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E96E0A27-AE9F-4955-8826-59D6D966A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>
            <a:extLst>
              <a:ext uri="{FF2B5EF4-FFF2-40B4-BE49-F238E27FC236}">
                <a16:creationId xmlns:a16="http://schemas.microsoft.com/office/drawing/2014/main" id="{0CC75F85-36D1-410B-A197-FDBC9F21B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45D8CF-2AA6-41D9-9D54-34517AEB48B4}"/>
              </a:ext>
            </a:extLst>
          </p:cNvPr>
          <p:cNvSpPr/>
          <p:nvPr/>
        </p:nvSpPr>
        <p:spPr>
          <a:xfrm>
            <a:off x="2209800" y="1352550"/>
            <a:ext cx="58674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 w="9525">
                  <a:solidFill>
                    <a:schemeClr val="tx1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122: 1</a:t>
            </a:r>
            <a:r>
              <a:rPr lang="en-US" sz="3200" b="1" dirty="0">
                <a:ln w="952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dirty="0">
              <a:ln w="9525">
                <a:solidFill>
                  <a:schemeClr val="tx1"/>
                </a:solidFill>
              </a:ln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rgbClr val="000000"/>
                  </a:solidFill>
                </a:ln>
                <a:latin typeface="Arial Narrow" panose="020B0606020202030204" pitchFamily="34" charset="0"/>
                <a:ea typeface="Times New Roman" panose="02020603050405020304" pitchFamily="18" charset="0"/>
              </a:rPr>
              <a:t>I was glad when they said to me,</a:t>
            </a:r>
            <a:endParaRPr lang="en-US" sz="3200" dirty="0">
              <a:ln>
                <a:solidFill>
                  <a:srgbClr val="000000"/>
                </a:solidFill>
              </a:ln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200" b="1" dirty="0">
                <a:ln>
                  <a:solidFill>
                    <a:srgbClr val="000000"/>
                  </a:solidFill>
                </a:ln>
                <a:latin typeface="Arial Narrow" panose="020B0606020202030204" pitchFamily="34" charset="0"/>
                <a:ea typeface="Times New Roman" panose="02020603050405020304" pitchFamily="18" charset="0"/>
              </a:rPr>
              <a:t>Let us go to the house of the Lord.</a:t>
            </a:r>
            <a:endParaRPr lang="en-US" sz="3200" dirty="0">
              <a:ln>
                <a:solidFill>
                  <a:srgbClr val="000000"/>
                </a:solidFill>
              </a:ln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>
            <a:extLst>
              <a:ext uri="{FF2B5EF4-FFF2-40B4-BE49-F238E27FC236}">
                <a16:creationId xmlns:a16="http://schemas.microsoft.com/office/drawing/2014/main" id="{303F82D4-3442-483B-8EA3-7D18ABE22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1">
            <a:extLst>
              <a:ext uri="{FF2B5EF4-FFF2-40B4-BE49-F238E27FC236}">
                <a16:creationId xmlns:a16="http://schemas.microsoft.com/office/drawing/2014/main" id="{1CE0D118-D29C-457D-A137-F23B07979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819150"/>
            <a:ext cx="8382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95: 1-8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O come, let us sing for joy to the Lord,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Let us shout joyfully to the rock of our salvation.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 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Let us come before His presence with thanksgiving,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Let us shout joyfully to Him with psalms.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For the Lord is a great God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a great King above all gods,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In whose hand are the depths of the earth,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 peaks of the mountains are His also.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6DD62E1A-5B36-43EF-B2EB-B59FADE11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97E75C-B38C-4021-872D-FBC5A9E74AF7}"/>
              </a:ext>
            </a:extLst>
          </p:cNvPr>
          <p:cNvSpPr/>
          <p:nvPr/>
        </p:nvSpPr>
        <p:spPr>
          <a:xfrm>
            <a:off x="818152" y="666750"/>
            <a:ext cx="75076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previous lessons discussed :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E1CBB7-7B09-4D32-9DB9-4FABA9B7E545}"/>
              </a:ext>
            </a:extLst>
          </p:cNvPr>
          <p:cNvSpPr/>
          <p:nvPr/>
        </p:nvSpPr>
        <p:spPr>
          <a:xfrm>
            <a:off x="990600" y="1529774"/>
            <a:ext cx="69342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Praying together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Public reading </a:t>
            </a:r>
          </a:p>
          <a:p>
            <a:pPr>
              <a:defRPr/>
            </a:pPr>
            <a:r>
              <a:rPr lang="en-US" sz="8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</a:rPr>
              <a:t> </a:t>
            </a: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Announcements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</a:rPr>
              <a:t>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Encouraging</a:t>
            </a:r>
            <a:endParaRPr lang="en-US" sz="24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  <a:latin typeface="+mn-lt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  <a:cs typeface="Times New Roman" panose="02020603050405020304" pitchFamily="18" charset="0"/>
              </a:rPr>
              <a:t>Orderly interaction</a:t>
            </a:r>
          </a:p>
          <a:p>
            <a:pPr>
              <a:defRPr/>
            </a:pPr>
            <a:endParaRPr lang="en-US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092E9-F847-4745-A928-4AB4B7A86819}"/>
              </a:ext>
            </a:extLst>
          </p:cNvPr>
          <p:cNvSpPr/>
          <p:nvPr/>
        </p:nvSpPr>
        <p:spPr>
          <a:xfrm>
            <a:off x="5257800" y="1529774"/>
            <a:ext cx="4572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Call to Worship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Singing differently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Preaching styles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Giving as worship</a:t>
            </a:r>
          </a:p>
          <a:p>
            <a:pPr>
              <a:defRPr/>
            </a:pP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  <a:latin typeface="+mn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24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  <a:cs typeface="Times New Roman" panose="02020603050405020304" pitchFamily="18" charset="0"/>
              </a:rPr>
              <a:t>For Communion </a:t>
            </a:r>
            <a:endParaRPr lang="en-US" sz="8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>
            <a:extLst>
              <a:ext uri="{FF2B5EF4-FFF2-40B4-BE49-F238E27FC236}">
                <a16:creationId xmlns:a16="http://schemas.microsoft.com/office/drawing/2014/main" id="{1D5D4852-BD68-43D3-B892-75DCEC3AF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1">
            <a:extLst>
              <a:ext uri="{FF2B5EF4-FFF2-40B4-BE49-F238E27FC236}">
                <a16:creationId xmlns:a16="http://schemas.microsoft.com/office/drawing/2014/main" id="{7ADAF217-E197-4A8F-B80A-30C479704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66750"/>
            <a:ext cx="83820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95: 1-8    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C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The sea is His, for it was He who made it,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His hands formed the dry land.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Come, let us worship and bow down,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Let us kneel before the Lord our Maker.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7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For He is our God,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we are the people of His pasture and the sheep of His hand.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>
            <a:extLst>
              <a:ext uri="{FF2B5EF4-FFF2-40B4-BE49-F238E27FC236}">
                <a16:creationId xmlns:a16="http://schemas.microsoft.com/office/drawing/2014/main" id="{B3E4F252-B502-47AA-A928-2C51E90C0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1">
            <a:extLst>
              <a:ext uri="{FF2B5EF4-FFF2-40B4-BE49-F238E27FC236}">
                <a16:creationId xmlns:a16="http://schemas.microsoft.com/office/drawing/2014/main" id="{DA8DC8DC-91D8-41D3-8B3B-642CDD9C2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34975"/>
            <a:ext cx="76962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51: 1-13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Be gracious to me, O God, according to Your lovingkindness;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According to the greatness of Your compassion blot out my transgressions.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Wash me thoroughly from my iniquity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cleanse me from my sin.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For I know my transgressions,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my sin is ever before me.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4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Against You, You only, I have sinned And done what is evil in Your sight,  So that You are justified when You speak And blameless when You judge.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>
            <a:extLst>
              <a:ext uri="{FF2B5EF4-FFF2-40B4-BE49-F238E27FC236}">
                <a16:creationId xmlns:a16="http://schemas.microsoft.com/office/drawing/2014/main" id="{30C44479-39E9-499B-8725-360F6759F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1">
            <a:extLst>
              <a:ext uri="{FF2B5EF4-FFF2-40B4-BE49-F238E27FC236}">
                <a16:creationId xmlns:a16="http://schemas.microsoft.com/office/drawing/2014/main" id="{92903240-CC40-4C7F-9DE6-72EA5DEB8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61950"/>
            <a:ext cx="769620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51: 1-13  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5.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Behold, I was brought forth in iniquity,  And in sin my mother conceived me.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Behold, You desire truth in the innermost being,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in the hidden part You will make me know wisdom.    </a:t>
            </a: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7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Purify me with hyssop, and I shall be clean;   Wash me, and I shall be whiter than snow.   </a:t>
            </a: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8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Make me to hear joy and gladness,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Let the bones which You have broken rejoice.   </a:t>
            </a: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 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Hide Your face from my sins  And blot out all my iniquities.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>
            <a:extLst>
              <a:ext uri="{FF2B5EF4-FFF2-40B4-BE49-F238E27FC236}">
                <a16:creationId xmlns:a16="http://schemas.microsoft.com/office/drawing/2014/main" id="{E1A63C82-2865-4E3E-B817-C2336E6C0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1">
            <a:extLst>
              <a:ext uri="{FF2B5EF4-FFF2-40B4-BE49-F238E27FC236}">
                <a16:creationId xmlns:a16="http://schemas.microsoft.com/office/drawing/2014/main" id="{24DF8DD7-3BC4-47D9-B58F-AE9B60F98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774700"/>
            <a:ext cx="7696200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Psalms 51: 1-13  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alt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5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Create in me a clean heart, O God,  And renew a steadfast spirit within me.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11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Do not cast me away from Your presence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And do not take Your Holy Spirit from me.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12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Restore to me the joy of Your salvation  And sustain me with a willing spirit.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13</a:t>
            </a:r>
            <a:r>
              <a:rPr lang="en-US" altLang="en-US" sz="24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Then I will teach transgressors Your ways, And sinners will be converted to You. 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>
            <a:extLst>
              <a:ext uri="{FF2B5EF4-FFF2-40B4-BE49-F238E27FC236}">
                <a16:creationId xmlns:a16="http://schemas.microsoft.com/office/drawing/2014/main" id="{6A8F52F8-7B5F-42C1-892A-944A1435F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F58219-7439-42DF-A791-D09998DF7B6F}"/>
              </a:ext>
            </a:extLst>
          </p:cNvPr>
          <p:cNvSpPr/>
          <p:nvPr/>
        </p:nvSpPr>
        <p:spPr>
          <a:xfrm>
            <a:off x="762000" y="1428750"/>
            <a:ext cx="74863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5400" b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EnglischeSchT" panose="030304020406070C0D03" pitchFamily="66" charset="0"/>
                <a:ea typeface="Times New Roman" panose="02020603050405020304" pitchFamily="18" charset="0"/>
              </a:rPr>
              <a:t>Love God with all your heart.</a:t>
            </a:r>
            <a:endParaRPr lang="en-US" sz="5400" dirty="0">
              <a:latin typeface="EnglischeSchT" panose="030304020406070C0D03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>
            <a:extLst>
              <a:ext uri="{FF2B5EF4-FFF2-40B4-BE49-F238E27FC236}">
                <a16:creationId xmlns:a16="http://schemas.microsoft.com/office/drawing/2014/main" id="{465B8BD1-3758-4B92-B746-3BD5FDF5E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18BB3F2D-3300-46C2-80B2-41F48C009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F0A153A-3135-4DB8-9C78-B70D9712DA70}"/>
              </a:ext>
            </a:extLst>
          </p:cNvPr>
          <p:cNvSpPr/>
          <p:nvPr/>
        </p:nvSpPr>
        <p:spPr>
          <a:xfrm>
            <a:off x="818152" y="666750"/>
            <a:ext cx="7051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This lessons centers on attitudes</a:t>
            </a:r>
            <a:r>
              <a:rPr lang="en-US" sz="44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:</a:t>
            </a:r>
            <a:endParaRPr lang="en-US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B10D25-C478-45FD-A2C2-7EE17A6E90C6}"/>
              </a:ext>
            </a:extLst>
          </p:cNvPr>
          <p:cNvSpPr/>
          <p:nvPr/>
        </p:nvSpPr>
        <p:spPr>
          <a:xfrm>
            <a:off x="1143000" y="1885950"/>
            <a:ext cx="69342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Joy because we can approach God.</a:t>
            </a:r>
          </a:p>
          <a:p>
            <a:pPr>
              <a:defRPr/>
            </a:pPr>
            <a:endParaRPr lang="en-US" sz="20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  <a:p>
            <a:pPr>
              <a:defRPr/>
            </a:pPr>
            <a:r>
              <a:rPr lang="en-US" sz="28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Gratitude for all God has done for us.</a:t>
            </a:r>
          </a:p>
          <a:p>
            <a:pPr>
              <a:defRPr/>
            </a:pPr>
            <a:r>
              <a:rPr lang="en-US" sz="2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</a:rPr>
              <a:t> </a:t>
            </a:r>
          </a:p>
          <a:p>
            <a:pPr>
              <a:defRPr/>
            </a:pPr>
            <a:r>
              <a:rPr lang="en-US" sz="2800" b="1" dirty="0">
                <a:ln w="15875">
                  <a:solidFill>
                    <a:srgbClr val="9900FF"/>
                  </a:solidFill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cs typeface="Times New Roman" panose="02020603050405020304" pitchFamily="18" charset="0"/>
              </a:rPr>
              <a:t>.  </a:t>
            </a:r>
            <a:r>
              <a:rPr lang="en-US" sz="3000" b="1" dirty="0">
                <a:ln w="15875">
                  <a:solidFill>
                    <a:srgbClr val="9900FF"/>
                  </a:solidFill>
                </a:ln>
                <a:solidFill>
                  <a:srgbClr val="640000"/>
                </a:solidFill>
                <a:latin typeface="+mn-lt"/>
              </a:rPr>
              <a:t>Longing to be near to our Lord.</a:t>
            </a:r>
            <a:endParaRPr lang="en-US" sz="3000" b="1" dirty="0">
              <a:ln w="15875">
                <a:solidFill>
                  <a:srgbClr val="9900FF"/>
                </a:solidFill>
              </a:ln>
              <a:solidFill>
                <a:srgbClr val="64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EBB80F1E-379D-42F4-A93F-66C39589C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4079"/>
          <a:stretch>
            <a:fillRect/>
          </a:stretch>
        </p:blipFill>
        <p:spPr bwMode="auto">
          <a:xfrm>
            <a:off x="-47625" y="0"/>
            <a:ext cx="9191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591DC-F269-427D-A611-8E51FBDC7FC0}"/>
              </a:ext>
            </a:extLst>
          </p:cNvPr>
          <p:cNvSpPr/>
          <p:nvPr/>
        </p:nvSpPr>
        <p:spPr>
          <a:xfrm>
            <a:off x="1524000" y="1428750"/>
            <a:ext cx="6324600" cy="19697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 </a:t>
            </a: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The assembly of the saints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should be a time of great    </a:t>
            </a:r>
          </a:p>
          <a:p>
            <a:pPr>
              <a:defRPr/>
            </a:pP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     </a:t>
            </a:r>
            <a:r>
              <a:rPr lang="en-US" sz="42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JOY</a:t>
            </a:r>
            <a:r>
              <a:rPr lang="en-US" sz="4000" b="1" dirty="0">
                <a:ln w="15875">
                  <a:solidFill>
                    <a:srgbClr val="9900FF"/>
                  </a:solidFill>
                </a:ln>
                <a:solidFill>
                  <a:srgbClr val="361937"/>
                </a:solidFill>
                <a:latin typeface="ArabBruD" panose="03060802060502020204" pitchFamily="66" charset="0"/>
              </a:rPr>
              <a:t>.  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73E738C7-EE9F-4A81-94B4-FA3B5177F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">
            <a:extLst>
              <a:ext uri="{FF2B5EF4-FFF2-40B4-BE49-F238E27FC236}">
                <a16:creationId xmlns:a16="http://schemas.microsoft.com/office/drawing/2014/main" id="{75A671D1-3D1C-405F-93CF-1B5A90B91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00350"/>
            <a:ext cx="27432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B3F57F-C542-43E3-B06E-4DC59E216AAF}"/>
              </a:ext>
            </a:extLst>
          </p:cNvPr>
          <p:cNvSpPr/>
          <p:nvPr/>
        </p:nvSpPr>
        <p:spPr>
          <a:xfrm>
            <a:off x="1148265" y="910780"/>
            <a:ext cx="62215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Any occasion the gather at God’s</a:t>
            </a:r>
          </a:p>
          <a:p>
            <a:pPr>
              <a:defRPr/>
            </a:pPr>
            <a:r>
              <a:rPr lang="en-US" sz="3600" b="1" i="1" dirty="0">
                <a:ln w="15875">
                  <a:solidFill>
                    <a:schemeClr val="tx1"/>
                  </a:solidFill>
                </a:ln>
                <a:solidFill>
                  <a:srgbClr val="000099"/>
                </a:solidFill>
                <a:latin typeface="ArabBruD" panose="03060802060502020204" pitchFamily="66" charset="0"/>
              </a:rPr>
              <a:t>Feet and worship is great joy.</a:t>
            </a:r>
            <a:endParaRPr lang="en-US" sz="3600" dirty="0">
              <a:solidFill>
                <a:srgbClr val="000099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8ADF79-85BE-4E27-BD16-1AAEB892DCDD}"/>
              </a:ext>
            </a:extLst>
          </p:cNvPr>
          <p:cNvSpPr/>
          <p:nvPr/>
        </p:nvSpPr>
        <p:spPr>
          <a:xfrm>
            <a:off x="3657600" y="3030538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 122: 1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was glad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they said to me,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"Let us go to the house of the Lord."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9DFC27E0-BC4F-466D-B56E-EACE4D77D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1CE2FD-C6EC-44B5-8069-21380D7DE5AD}"/>
              </a:ext>
            </a:extLst>
          </p:cNvPr>
          <p:cNvSpPr/>
          <p:nvPr/>
        </p:nvSpPr>
        <p:spPr>
          <a:xfrm>
            <a:off x="685800" y="666750"/>
            <a:ext cx="8153400" cy="4094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1: 39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Now at this time Mary arose and went in a hurry to the hill country, to a city of Judah,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entered the house of Zacharias and greeted Elizabeth.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When Elizabeth heard Mary's greeting, the baby leaped in her womb; and Elizabeth was filled with the Holy Spirit.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she cried out with a loud voice and said, "Blessed are you among women, and blessed is the fruit of your womb!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"And how has it happened to me, that the mother of my Lord would come to me?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"For behold, when the sound of your greeting reached my ears,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baby leaped in my womb for joy.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62E34EBE-12BF-4547-A9B9-C764B9B37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5588" cy="514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EBFBFF-1C69-4048-AB42-0B29029E902C}"/>
              </a:ext>
            </a:extLst>
          </p:cNvPr>
          <p:cNvSpPr/>
          <p:nvPr/>
        </p:nvSpPr>
        <p:spPr>
          <a:xfrm>
            <a:off x="1525588" y="1123950"/>
            <a:ext cx="6096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2: 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the angel said to them, " Do not be afraid; for behold, I bring you </a:t>
            </a:r>
            <a:r>
              <a:rPr lang="en-US" sz="2600" b="1" u="dbl" dirty="0">
                <a:solidFill>
                  <a:srgbClr val="50005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good news of great joy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which will be for all the people;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for today in the city of David there has been born for you a Savior, who is Christ the Lord.</a:t>
            </a: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13828</TotalTime>
  <Words>2004</Words>
  <Application>Microsoft Office PowerPoint</Application>
  <PresentationFormat>On-screen Show (16:9)</PresentationFormat>
  <Paragraphs>180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1031</cp:revision>
  <dcterms:created xsi:type="dcterms:W3CDTF">2013-07-27T15:59:10Z</dcterms:created>
  <dcterms:modified xsi:type="dcterms:W3CDTF">2020-11-11T02:32:40Z</dcterms:modified>
</cp:coreProperties>
</file>