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771" r:id="rId2"/>
    <p:sldId id="773" r:id="rId3"/>
    <p:sldId id="1008" r:id="rId4"/>
    <p:sldId id="1009" r:id="rId5"/>
    <p:sldId id="1016" r:id="rId6"/>
    <p:sldId id="1019" r:id="rId7"/>
    <p:sldId id="1022" r:id="rId8"/>
    <p:sldId id="1018" r:id="rId9"/>
    <p:sldId id="1017" r:id="rId10"/>
    <p:sldId id="1027" r:id="rId11"/>
    <p:sldId id="1030" r:id="rId12"/>
    <p:sldId id="1026" r:id="rId13"/>
    <p:sldId id="1029" r:id="rId14"/>
    <p:sldId id="1028" r:id="rId15"/>
    <p:sldId id="1012" r:id="rId16"/>
    <p:sldId id="1034" r:id="rId17"/>
    <p:sldId id="1025" r:id="rId18"/>
    <p:sldId id="1033" r:id="rId19"/>
    <p:sldId id="1032" r:id="rId20"/>
    <p:sldId id="1031" r:id="rId21"/>
    <p:sldId id="1024" r:id="rId22"/>
    <p:sldId id="1040" r:id="rId23"/>
    <p:sldId id="1039" r:id="rId24"/>
    <p:sldId id="1041" r:id="rId25"/>
    <p:sldId id="1036" r:id="rId26"/>
    <p:sldId id="1038" r:id="rId27"/>
    <p:sldId id="1010" r:id="rId28"/>
    <p:sldId id="1044" r:id="rId29"/>
    <p:sldId id="1042" r:id="rId30"/>
    <p:sldId id="1045" r:id="rId31"/>
    <p:sldId id="992" r:id="rId32"/>
    <p:sldId id="888" r:id="rId33"/>
    <p:sldId id="935" r:id="rId34"/>
    <p:sldId id="1048" r:id="rId35"/>
    <p:sldId id="1050" r:id="rId36"/>
    <p:sldId id="1051" r:id="rId37"/>
    <p:sldId id="1046" r:id="rId38"/>
    <p:sldId id="975" r:id="rId39"/>
    <p:sldId id="938" r:id="rId40"/>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0000"/>
    <a:srgbClr val="000099"/>
    <a:srgbClr val="005000"/>
    <a:srgbClr val="6200A4"/>
    <a:srgbClr val="000000"/>
    <a:srgbClr val="9900FF"/>
    <a:srgbClr val="420000"/>
    <a:srgbClr val="2C17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2" d="100"/>
          <a:sy n="92" d="100"/>
        </p:scale>
        <p:origin x="70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47DC13-EC09-41C7-B06A-6908F5A4A7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2727F2C7-5FCB-43F4-8955-5E2FBB5CFFB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91E0522E-51E4-43F2-B4E3-78ECBED54074}" type="datetimeFigureOut">
              <a:rPr lang="en-US"/>
              <a:pPr>
                <a:defRPr/>
              </a:pPr>
              <a:t>10/26/2020</a:t>
            </a:fld>
            <a:endParaRPr lang="en-US"/>
          </a:p>
        </p:txBody>
      </p:sp>
      <p:sp>
        <p:nvSpPr>
          <p:cNvPr id="4" name="Slide Image Placeholder 3">
            <a:extLst>
              <a:ext uri="{FF2B5EF4-FFF2-40B4-BE49-F238E27FC236}">
                <a16:creationId xmlns:a16="http://schemas.microsoft.com/office/drawing/2014/main" id="{E45D02C3-6CF0-401D-B1C7-259E3DD1568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7EAEC06-6301-40D4-BB71-2B95862588A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A0F63FE-860D-4A32-AA36-3E433A42CC2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8A7D4137-4E40-49B3-AEE3-CDB6F886B8A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843F457-EA0A-478A-9ED6-52DBDF7483F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C2BAA833-3285-4FF0-8DA7-548CF53534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4B960DE-5A4B-482A-8359-C4E4034601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0F287BF7-8AC9-4F85-AED2-4E3D292280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D9321EE-3DCE-46C3-BC17-D068F37B36F5}"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32F53FA-06C4-4E3A-B346-8B2331B1F033}"/>
              </a:ext>
            </a:extLst>
          </p:cNvPr>
          <p:cNvSpPr>
            <a:spLocks noGrp="1"/>
          </p:cNvSpPr>
          <p:nvPr>
            <p:ph type="dt" sz="half" idx="10"/>
          </p:nvPr>
        </p:nvSpPr>
        <p:spPr/>
        <p:txBody>
          <a:bodyPr/>
          <a:lstStyle>
            <a:lvl1pPr>
              <a:defRPr/>
            </a:lvl1pPr>
          </a:lstStyle>
          <a:p>
            <a:pPr>
              <a:defRPr/>
            </a:pPr>
            <a:fld id="{FE3FADDD-B714-4151-9D7B-6A89731D3050}" type="datetimeFigureOut">
              <a:rPr lang="en-US"/>
              <a:pPr>
                <a:defRPr/>
              </a:pPr>
              <a:t>10/26/2020</a:t>
            </a:fld>
            <a:endParaRPr lang="en-US"/>
          </a:p>
        </p:txBody>
      </p:sp>
      <p:sp>
        <p:nvSpPr>
          <p:cNvPr id="5" name="Footer Placeholder 4">
            <a:extLst>
              <a:ext uri="{FF2B5EF4-FFF2-40B4-BE49-F238E27FC236}">
                <a16:creationId xmlns:a16="http://schemas.microsoft.com/office/drawing/2014/main" id="{7C9BA0AC-7391-476E-92A5-274A86EC52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17CB916-617C-4A83-B1D8-4ADC72F43D02}"/>
              </a:ext>
            </a:extLst>
          </p:cNvPr>
          <p:cNvSpPr>
            <a:spLocks noGrp="1"/>
          </p:cNvSpPr>
          <p:nvPr>
            <p:ph type="sldNum" sz="quarter" idx="12"/>
          </p:nvPr>
        </p:nvSpPr>
        <p:spPr/>
        <p:txBody>
          <a:bodyPr/>
          <a:lstStyle>
            <a:lvl1pPr>
              <a:defRPr/>
            </a:lvl1pPr>
          </a:lstStyle>
          <a:p>
            <a:fld id="{0E37D81A-ADAF-468D-9271-E6C5B1A20629}" type="slidenum">
              <a:rPr lang="en-US" altLang="en-US"/>
              <a:pPr/>
              <a:t>‹#›</a:t>
            </a:fld>
            <a:endParaRPr lang="en-US" altLang="en-US"/>
          </a:p>
        </p:txBody>
      </p:sp>
    </p:spTree>
    <p:extLst>
      <p:ext uri="{BB962C8B-B14F-4D97-AF65-F5344CB8AC3E}">
        <p14:creationId xmlns:p14="http://schemas.microsoft.com/office/powerpoint/2010/main" val="3926550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3359D0-A432-43E3-8F34-6E43485E65BD}"/>
              </a:ext>
            </a:extLst>
          </p:cNvPr>
          <p:cNvSpPr>
            <a:spLocks noGrp="1"/>
          </p:cNvSpPr>
          <p:nvPr>
            <p:ph type="dt" sz="half" idx="10"/>
          </p:nvPr>
        </p:nvSpPr>
        <p:spPr/>
        <p:txBody>
          <a:bodyPr/>
          <a:lstStyle>
            <a:lvl1pPr>
              <a:defRPr/>
            </a:lvl1pPr>
          </a:lstStyle>
          <a:p>
            <a:pPr>
              <a:defRPr/>
            </a:pPr>
            <a:fld id="{7F1B0D51-821C-46FC-8072-B37C21B4BFA3}" type="datetimeFigureOut">
              <a:rPr lang="en-US"/>
              <a:pPr>
                <a:defRPr/>
              </a:pPr>
              <a:t>10/26/2020</a:t>
            </a:fld>
            <a:endParaRPr lang="en-US"/>
          </a:p>
        </p:txBody>
      </p:sp>
      <p:sp>
        <p:nvSpPr>
          <p:cNvPr id="5" name="Footer Placeholder 4">
            <a:extLst>
              <a:ext uri="{FF2B5EF4-FFF2-40B4-BE49-F238E27FC236}">
                <a16:creationId xmlns:a16="http://schemas.microsoft.com/office/drawing/2014/main" id="{CF5BB717-FF63-4085-8522-F2DBCC4760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FE580B-8F85-4B3F-8B5E-620350B435D3}"/>
              </a:ext>
            </a:extLst>
          </p:cNvPr>
          <p:cNvSpPr>
            <a:spLocks noGrp="1"/>
          </p:cNvSpPr>
          <p:nvPr>
            <p:ph type="sldNum" sz="quarter" idx="12"/>
          </p:nvPr>
        </p:nvSpPr>
        <p:spPr/>
        <p:txBody>
          <a:bodyPr/>
          <a:lstStyle>
            <a:lvl1pPr>
              <a:defRPr/>
            </a:lvl1pPr>
          </a:lstStyle>
          <a:p>
            <a:fld id="{EA894577-7E34-4919-B2D2-BEC103683011}" type="slidenum">
              <a:rPr lang="en-US" altLang="en-US"/>
              <a:pPr/>
              <a:t>‹#›</a:t>
            </a:fld>
            <a:endParaRPr lang="en-US" altLang="en-US"/>
          </a:p>
        </p:txBody>
      </p:sp>
    </p:spTree>
    <p:extLst>
      <p:ext uri="{BB962C8B-B14F-4D97-AF65-F5344CB8AC3E}">
        <p14:creationId xmlns:p14="http://schemas.microsoft.com/office/powerpoint/2010/main" val="26081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9B633-799E-4781-BDDF-7368A0B0C719}"/>
              </a:ext>
            </a:extLst>
          </p:cNvPr>
          <p:cNvSpPr>
            <a:spLocks noGrp="1"/>
          </p:cNvSpPr>
          <p:nvPr>
            <p:ph type="dt" sz="half" idx="10"/>
          </p:nvPr>
        </p:nvSpPr>
        <p:spPr/>
        <p:txBody>
          <a:bodyPr/>
          <a:lstStyle>
            <a:lvl1pPr>
              <a:defRPr/>
            </a:lvl1pPr>
          </a:lstStyle>
          <a:p>
            <a:pPr>
              <a:defRPr/>
            </a:pPr>
            <a:fld id="{A7B21F1A-D547-431D-B672-500CF8540589}" type="datetimeFigureOut">
              <a:rPr lang="en-US"/>
              <a:pPr>
                <a:defRPr/>
              </a:pPr>
              <a:t>10/26/2020</a:t>
            </a:fld>
            <a:endParaRPr lang="en-US"/>
          </a:p>
        </p:txBody>
      </p:sp>
      <p:sp>
        <p:nvSpPr>
          <p:cNvPr id="5" name="Footer Placeholder 4">
            <a:extLst>
              <a:ext uri="{FF2B5EF4-FFF2-40B4-BE49-F238E27FC236}">
                <a16:creationId xmlns:a16="http://schemas.microsoft.com/office/drawing/2014/main" id="{5220B6FE-0623-465D-8AD2-31978EF94A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01D2ED2-600D-456B-80C1-69C4291BEED3}"/>
              </a:ext>
            </a:extLst>
          </p:cNvPr>
          <p:cNvSpPr>
            <a:spLocks noGrp="1"/>
          </p:cNvSpPr>
          <p:nvPr>
            <p:ph type="sldNum" sz="quarter" idx="12"/>
          </p:nvPr>
        </p:nvSpPr>
        <p:spPr/>
        <p:txBody>
          <a:bodyPr/>
          <a:lstStyle>
            <a:lvl1pPr>
              <a:defRPr/>
            </a:lvl1pPr>
          </a:lstStyle>
          <a:p>
            <a:fld id="{62E989A4-5231-475C-99B0-6DC1FF5FBE23}" type="slidenum">
              <a:rPr lang="en-US" altLang="en-US"/>
              <a:pPr/>
              <a:t>‹#›</a:t>
            </a:fld>
            <a:endParaRPr lang="en-US" altLang="en-US"/>
          </a:p>
        </p:txBody>
      </p:sp>
    </p:spTree>
    <p:extLst>
      <p:ext uri="{BB962C8B-B14F-4D97-AF65-F5344CB8AC3E}">
        <p14:creationId xmlns:p14="http://schemas.microsoft.com/office/powerpoint/2010/main" val="1728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DCB462-CB89-4F97-9DD2-20F0B8BB8CB6}"/>
              </a:ext>
            </a:extLst>
          </p:cNvPr>
          <p:cNvSpPr>
            <a:spLocks noGrp="1"/>
          </p:cNvSpPr>
          <p:nvPr>
            <p:ph type="dt" sz="half" idx="10"/>
          </p:nvPr>
        </p:nvSpPr>
        <p:spPr/>
        <p:txBody>
          <a:bodyPr/>
          <a:lstStyle>
            <a:lvl1pPr>
              <a:defRPr/>
            </a:lvl1pPr>
          </a:lstStyle>
          <a:p>
            <a:pPr>
              <a:defRPr/>
            </a:pPr>
            <a:fld id="{DF98A60A-2A18-4CE5-89F9-2634993593BF}" type="datetimeFigureOut">
              <a:rPr lang="en-US"/>
              <a:pPr>
                <a:defRPr/>
              </a:pPr>
              <a:t>10/26/2020</a:t>
            </a:fld>
            <a:endParaRPr lang="en-US"/>
          </a:p>
        </p:txBody>
      </p:sp>
      <p:sp>
        <p:nvSpPr>
          <p:cNvPr id="5" name="Footer Placeholder 4">
            <a:extLst>
              <a:ext uri="{FF2B5EF4-FFF2-40B4-BE49-F238E27FC236}">
                <a16:creationId xmlns:a16="http://schemas.microsoft.com/office/drawing/2014/main" id="{272B03CC-F85D-47B8-AFFD-6DFFA7005F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39564EC-1CAC-485D-A7DB-4154EDF01A6F}"/>
              </a:ext>
            </a:extLst>
          </p:cNvPr>
          <p:cNvSpPr>
            <a:spLocks noGrp="1"/>
          </p:cNvSpPr>
          <p:nvPr>
            <p:ph type="sldNum" sz="quarter" idx="12"/>
          </p:nvPr>
        </p:nvSpPr>
        <p:spPr/>
        <p:txBody>
          <a:bodyPr/>
          <a:lstStyle>
            <a:lvl1pPr>
              <a:defRPr/>
            </a:lvl1pPr>
          </a:lstStyle>
          <a:p>
            <a:fld id="{FFA4D313-38D7-4F9E-9D3E-EB1F00E2386C}" type="slidenum">
              <a:rPr lang="en-US" altLang="en-US"/>
              <a:pPr/>
              <a:t>‹#›</a:t>
            </a:fld>
            <a:endParaRPr lang="en-US" altLang="en-US"/>
          </a:p>
        </p:txBody>
      </p:sp>
    </p:spTree>
    <p:extLst>
      <p:ext uri="{BB962C8B-B14F-4D97-AF65-F5344CB8AC3E}">
        <p14:creationId xmlns:p14="http://schemas.microsoft.com/office/powerpoint/2010/main" val="158218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B8E6AC-D5C1-4417-9216-22D1CE42AF6D}"/>
              </a:ext>
            </a:extLst>
          </p:cNvPr>
          <p:cNvSpPr>
            <a:spLocks noGrp="1"/>
          </p:cNvSpPr>
          <p:nvPr>
            <p:ph type="dt" sz="half" idx="10"/>
          </p:nvPr>
        </p:nvSpPr>
        <p:spPr/>
        <p:txBody>
          <a:bodyPr/>
          <a:lstStyle>
            <a:lvl1pPr>
              <a:defRPr/>
            </a:lvl1pPr>
          </a:lstStyle>
          <a:p>
            <a:pPr>
              <a:defRPr/>
            </a:pPr>
            <a:fld id="{3079EEA7-C7ED-454E-ADF0-15085817EC25}" type="datetimeFigureOut">
              <a:rPr lang="en-US"/>
              <a:pPr>
                <a:defRPr/>
              </a:pPr>
              <a:t>10/26/2020</a:t>
            </a:fld>
            <a:endParaRPr lang="en-US"/>
          </a:p>
        </p:txBody>
      </p:sp>
      <p:sp>
        <p:nvSpPr>
          <p:cNvPr id="5" name="Footer Placeholder 4">
            <a:extLst>
              <a:ext uri="{FF2B5EF4-FFF2-40B4-BE49-F238E27FC236}">
                <a16:creationId xmlns:a16="http://schemas.microsoft.com/office/drawing/2014/main" id="{EF462656-DD91-4A65-A23E-69D6C2BB3B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361C24F-4A0E-48C9-AD00-DD5E8A34E28B}"/>
              </a:ext>
            </a:extLst>
          </p:cNvPr>
          <p:cNvSpPr>
            <a:spLocks noGrp="1"/>
          </p:cNvSpPr>
          <p:nvPr>
            <p:ph type="sldNum" sz="quarter" idx="12"/>
          </p:nvPr>
        </p:nvSpPr>
        <p:spPr/>
        <p:txBody>
          <a:bodyPr/>
          <a:lstStyle>
            <a:lvl1pPr>
              <a:defRPr/>
            </a:lvl1pPr>
          </a:lstStyle>
          <a:p>
            <a:fld id="{D41D682D-4014-4190-85E1-17E4808F9DA0}" type="slidenum">
              <a:rPr lang="en-US" altLang="en-US"/>
              <a:pPr/>
              <a:t>‹#›</a:t>
            </a:fld>
            <a:endParaRPr lang="en-US" altLang="en-US"/>
          </a:p>
        </p:txBody>
      </p:sp>
    </p:spTree>
    <p:extLst>
      <p:ext uri="{BB962C8B-B14F-4D97-AF65-F5344CB8AC3E}">
        <p14:creationId xmlns:p14="http://schemas.microsoft.com/office/powerpoint/2010/main" val="956165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FD7B2C4-D850-4C90-8C9B-B47FA64E2E85}"/>
              </a:ext>
            </a:extLst>
          </p:cNvPr>
          <p:cNvSpPr>
            <a:spLocks noGrp="1"/>
          </p:cNvSpPr>
          <p:nvPr>
            <p:ph type="dt" sz="half" idx="10"/>
          </p:nvPr>
        </p:nvSpPr>
        <p:spPr/>
        <p:txBody>
          <a:bodyPr/>
          <a:lstStyle>
            <a:lvl1pPr>
              <a:defRPr/>
            </a:lvl1pPr>
          </a:lstStyle>
          <a:p>
            <a:pPr>
              <a:defRPr/>
            </a:pPr>
            <a:fld id="{6CDDD6BB-C602-46D0-843A-E5417831B779}" type="datetimeFigureOut">
              <a:rPr lang="en-US"/>
              <a:pPr>
                <a:defRPr/>
              </a:pPr>
              <a:t>10/26/2020</a:t>
            </a:fld>
            <a:endParaRPr lang="en-US"/>
          </a:p>
        </p:txBody>
      </p:sp>
      <p:sp>
        <p:nvSpPr>
          <p:cNvPr id="6" name="Footer Placeholder 4">
            <a:extLst>
              <a:ext uri="{FF2B5EF4-FFF2-40B4-BE49-F238E27FC236}">
                <a16:creationId xmlns:a16="http://schemas.microsoft.com/office/drawing/2014/main" id="{D1C82E92-5055-4C4A-8512-68550D6511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9EC64CF-60ED-4EC3-92BE-E59E03F9A8AE}"/>
              </a:ext>
            </a:extLst>
          </p:cNvPr>
          <p:cNvSpPr>
            <a:spLocks noGrp="1"/>
          </p:cNvSpPr>
          <p:nvPr>
            <p:ph type="sldNum" sz="quarter" idx="12"/>
          </p:nvPr>
        </p:nvSpPr>
        <p:spPr/>
        <p:txBody>
          <a:bodyPr/>
          <a:lstStyle>
            <a:lvl1pPr>
              <a:defRPr/>
            </a:lvl1pPr>
          </a:lstStyle>
          <a:p>
            <a:fld id="{DFC19670-2521-4408-B0F5-250A1EE03B75}" type="slidenum">
              <a:rPr lang="en-US" altLang="en-US"/>
              <a:pPr/>
              <a:t>‹#›</a:t>
            </a:fld>
            <a:endParaRPr lang="en-US" altLang="en-US"/>
          </a:p>
        </p:txBody>
      </p:sp>
    </p:spTree>
    <p:extLst>
      <p:ext uri="{BB962C8B-B14F-4D97-AF65-F5344CB8AC3E}">
        <p14:creationId xmlns:p14="http://schemas.microsoft.com/office/powerpoint/2010/main" val="2575821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7878219-D891-4DEE-94D0-C06390AA311C}"/>
              </a:ext>
            </a:extLst>
          </p:cNvPr>
          <p:cNvSpPr>
            <a:spLocks noGrp="1"/>
          </p:cNvSpPr>
          <p:nvPr>
            <p:ph type="dt" sz="half" idx="10"/>
          </p:nvPr>
        </p:nvSpPr>
        <p:spPr/>
        <p:txBody>
          <a:bodyPr/>
          <a:lstStyle>
            <a:lvl1pPr>
              <a:defRPr/>
            </a:lvl1pPr>
          </a:lstStyle>
          <a:p>
            <a:pPr>
              <a:defRPr/>
            </a:pPr>
            <a:fld id="{F9D31E06-AE7A-4621-A885-360E6B581B20}" type="datetimeFigureOut">
              <a:rPr lang="en-US"/>
              <a:pPr>
                <a:defRPr/>
              </a:pPr>
              <a:t>10/26/2020</a:t>
            </a:fld>
            <a:endParaRPr lang="en-US"/>
          </a:p>
        </p:txBody>
      </p:sp>
      <p:sp>
        <p:nvSpPr>
          <p:cNvPr id="8" name="Footer Placeholder 4">
            <a:extLst>
              <a:ext uri="{FF2B5EF4-FFF2-40B4-BE49-F238E27FC236}">
                <a16:creationId xmlns:a16="http://schemas.microsoft.com/office/drawing/2014/main" id="{84B1FE59-2DC0-425A-BC8F-2A7A47B5065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A4079A1-84F1-499F-BE2D-A7663BD83C9B}"/>
              </a:ext>
            </a:extLst>
          </p:cNvPr>
          <p:cNvSpPr>
            <a:spLocks noGrp="1"/>
          </p:cNvSpPr>
          <p:nvPr>
            <p:ph type="sldNum" sz="quarter" idx="12"/>
          </p:nvPr>
        </p:nvSpPr>
        <p:spPr/>
        <p:txBody>
          <a:bodyPr/>
          <a:lstStyle>
            <a:lvl1pPr>
              <a:defRPr/>
            </a:lvl1pPr>
          </a:lstStyle>
          <a:p>
            <a:fld id="{8ED82DF3-2F3E-4242-A12D-B7EFA0AB75A8}" type="slidenum">
              <a:rPr lang="en-US" altLang="en-US"/>
              <a:pPr/>
              <a:t>‹#›</a:t>
            </a:fld>
            <a:endParaRPr lang="en-US" altLang="en-US"/>
          </a:p>
        </p:txBody>
      </p:sp>
    </p:spTree>
    <p:extLst>
      <p:ext uri="{BB962C8B-B14F-4D97-AF65-F5344CB8AC3E}">
        <p14:creationId xmlns:p14="http://schemas.microsoft.com/office/powerpoint/2010/main" val="887756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48DF270-6BC5-4CDA-9019-884CD45CAE17}"/>
              </a:ext>
            </a:extLst>
          </p:cNvPr>
          <p:cNvSpPr>
            <a:spLocks noGrp="1"/>
          </p:cNvSpPr>
          <p:nvPr>
            <p:ph type="dt" sz="half" idx="10"/>
          </p:nvPr>
        </p:nvSpPr>
        <p:spPr/>
        <p:txBody>
          <a:bodyPr/>
          <a:lstStyle>
            <a:lvl1pPr>
              <a:defRPr/>
            </a:lvl1pPr>
          </a:lstStyle>
          <a:p>
            <a:pPr>
              <a:defRPr/>
            </a:pPr>
            <a:fld id="{EAB30507-C7B3-4B00-AAA0-A3155D123A83}" type="datetimeFigureOut">
              <a:rPr lang="en-US"/>
              <a:pPr>
                <a:defRPr/>
              </a:pPr>
              <a:t>10/26/2020</a:t>
            </a:fld>
            <a:endParaRPr lang="en-US"/>
          </a:p>
        </p:txBody>
      </p:sp>
      <p:sp>
        <p:nvSpPr>
          <p:cNvPr id="4" name="Footer Placeholder 4">
            <a:extLst>
              <a:ext uri="{FF2B5EF4-FFF2-40B4-BE49-F238E27FC236}">
                <a16:creationId xmlns:a16="http://schemas.microsoft.com/office/drawing/2014/main" id="{847948AF-2609-48E0-B59A-9E8E763100E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3747FB3-8D91-4603-8D9F-A6A623F4B118}"/>
              </a:ext>
            </a:extLst>
          </p:cNvPr>
          <p:cNvSpPr>
            <a:spLocks noGrp="1"/>
          </p:cNvSpPr>
          <p:nvPr>
            <p:ph type="sldNum" sz="quarter" idx="12"/>
          </p:nvPr>
        </p:nvSpPr>
        <p:spPr/>
        <p:txBody>
          <a:bodyPr/>
          <a:lstStyle>
            <a:lvl1pPr>
              <a:defRPr/>
            </a:lvl1pPr>
          </a:lstStyle>
          <a:p>
            <a:fld id="{759E78E4-A3DA-4BC7-BB3F-C1A8E02EA41D}" type="slidenum">
              <a:rPr lang="en-US" altLang="en-US"/>
              <a:pPr/>
              <a:t>‹#›</a:t>
            </a:fld>
            <a:endParaRPr lang="en-US" altLang="en-US"/>
          </a:p>
        </p:txBody>
      </p:sp>
    </p:spTree>
    <p:extLst>
      <p:ext uri="{BB962C8B-B14F-4D97-AF65-F5344CB8AC3E}">
        <p14:creationId xmlns:p14="http://schemas.microsoft.com/office/powerpoint/2010/main" val="173636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6E607AE-06FC-4166-B768-066E2393CEDE}"/>
              </a:ext>
            </a:extLst>
          </p:cNvPr>
          <p:cNvSpPr>
            <a:spLocks noGrp="1"/>
          </p:cNvSpPr>
          <p:nvPr>
            <p:ph type="dt" sz="half" idx="10"/>
          </p:nvPr>
        </p:nvSpPr>
        <p:spPr/>
        <p:txBody>
          <a:bodyPr/>
          <a:lstStyle>
            <a:lvl1pPr>
              <a:defRPr/>
            </a:lvl1pPr>
          </a:lstStyle>
          <a:p>
            <a:pPr>
              <a:defRPr/>
            </a:pPr>
            <a:fld id="{01074B7F-D93E-4ED4-80C0-E8B150110E74}" type="datetimeFigureOut">
              <a:rPr lang="en-US"/>
              <a:pPr>
                <a:defRPr/>
              </a:pPr>
              <a:t>10/26/2020</a:t>
            </a:fld>
            <a:endParaRPr lang="en-US"/>
          </a:p>
        </p:txBody>
      </p:sp>
      <p:sp>
        <p:nvSpPr>
          <p:cNvPr id="3" name="Footer Placeholder 4">
            <a:extLst>
              <a:ext uri="{FF2B5EF4-FFF2-40B4-BE49-F238E27FC236}">
                <a16:creationId xmlns:a16="http://schemas.microsoft.com/office/drawing/2014/main" id="{BDBA7D9E-C88E-4BA5-9FBC-CC3C5CFB7F0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3453009-AA0A-4D19-9DF4-137B5F9A11A1}"/>
              </a:ext>
            </a:extLst>
          </p:cNvPr>
          <p:cNvSpPr>
            <a:spLocks noGrp="1"/>
          </p:cNvSpPr>
          <p:nvPr>
            <p:ph type="sldNum" sz="quarter" idx="12"/>
          </p:nvPr>
        </p:nvSpPr>
        <p:spPr/>
        <p:txBody>
          <a:bodyPr/>
          <a:lstStyle>
            <a:lvl1pPr>
              <a:defRPr/>
            </a:lvl1pPr>
          </a:lstStyle>
          <a:p>
            <a:fld id="{1D29D98E-674E-4DA2-915E-72C4F9BBCAD3}" type="slidenum">
              <a:rPr lang="en-US" altLang="en-US"/>
              <a:pPr/>
              <a:t>‹#›</a:t>
            </a:fld>
            <a:endParaRPr lang="en-US" altLang="en-US"/>
          </a:p>
        </p:txBody>
      </p:sp>
    </p:spTree>
    <p:extLst>
      <p:ext uri="{BB962C8B-B14F-4D97-AF65-F5344CB8AC3E}">
        <p14:creationId xmlns:p14="http://schemas.microsoft.com/office/powerpoint/2010/main" val="71922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9AE3329-5EAE-4EEF-9F1F-E6D16D581608}"/>
              </a:ext>
            </a:extLst>
          </p:cNvPr>
          <p:cNvSpPr>
            <a:spLocks noGrp="1"/>
          </p:cNvSpPr>
          <p:nvPr>
            <p:ph type="dt" sz="half" idx="10"/>
          </p:nvPr>
        </p:nvSpPr>
        <p:spPr/>
        <p:txBody>
          <a:bodyPr/>
          <a:lstStyle>
            <a:lvl1pPr>
              <a:defRPr/>
            </a:lvl1pPr>
          </a:lstStyle>
          <a:p>
            <a:pPr>
              <a:defRPr/>
            </a:pPr>
            <a:fld id="{2659FB9C-B460-4F90-8F36-796B5A14E8D3}" type="datetimeFigureOut">
              <a:rPr lang="en-US"/>
              <a:pPr>
                <a:defRPr/>
              </a:pPr>
              <a:t>10/26/2020</a:t>
            </a:fld>
            <a:endParaRPr lang="en-US"/>
          </a:p>
        </p:txBody>
      </p:sp>
      <p:sp>
        <p:nvSpPr>
          <p:cNvPr id="6" name="Footer Placeholder 4">
            <a:extLst>
              <a:ext uri="{FF2B5EF4-FFF2-40B4-BE49-F238E27FC236}">
                <a16:creationId xmlns:a16="http://schemas.microsoft.com/office/drawing/2014/main" id="{A9A5C447-1E82-4C55-8D69-3350167E77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6964D74-7EC5-4A2A-96F7-D1D59216F805}"/>
              </a:ext>
            </a:extLst>
          </p:cNvPr>
          <p:cNvSpPr>
            <a:spLocks noGrp="1"/>
          </p:cNvSpPr>
          <p:nvPr>
            <p:ph type="sldNum" sz="quarter" idx="12"/>
          </p:nvPr>
        </p:nvSpPr>
        <p:spPr/>
        <p:txBody>
          <a:bodyPr/>
          <a:lstStyle>
            <a:lvl1pPr>
              <a:defRPr/>
            </a:lvl1pPr>
          </a:lstStyle>
          <a:p>
            <a:fld id="{507E881E-2D94-4034-BBF7-73E3EC0C0585}" type="slidenum">
              <a:rPr lang="en-US" altLang="en-US"/>
              <a:pPr/>
              <a:t>‹#›</a:t>
            </a:fld>
            <a:endParaRPr lang="en-US" altLang="en-US"/>
          </a:p>
        </p:txBody>
      </p:sp>
    </p:spTree>
    <p:extLst>
      <p:ext uri="{BB962C8B-B14F-4D97-AF65-F5344CB8AC3E}">
        <p14:creationId xmlns:p14="http://schemas.microsoft.com/office/powerpoint/2010/main" val="1544716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9844AF4-DBCB-4FC5-ABE9-B1A088E33903}"/>
              </a:ext>
            </a:extLst>
          </p:cNvPr>
          <p:cNvSpPr>
            <a:spLocks noGrp="1"/>
          </p:cNvSpPr>
          <p:nvPr>
            <p:ph type="dt" sz="half" idx="10"/>
          </p:nvPr>
        </p:nvSpPr>
        <p:spPr/>
        <p:txBody>
          <a:bodyPr/>
          <a:lstStyle>
            <a:lvl1pPr>
              <a:defRPr/>
            </a:lvl1pPr>
          </a:lstStyle>
          <a:p>
            <a:pPr>
              <a:defRPr/>
            </a:pPr>
            <a:fld id="{8C1D7E19-361E-432A-A34F-220185EAE7F6}" type="datetimeFigureOut">
              <a:rPr lang="en-US"/>
              <a:pPr>
                <a:defRPr/>
              </a:pPr>
              <a:t>10/26/2020</a:t>
            </a:fld>
            <a:endParaRPr lang="en-US"/>
          </a:p>
        </p:txBody>
      </p:sp>
      <p:sp>
        <p:nvSpPr>
          <p:cNvPr id="6" name="Footer Placeholder 4">
            <a:extLst>
              <a:ext uri="{FF2B5EF4-FFF2-40B4-BE49-F238E27FC236}">
                <a16:creationId xmlns:a16="http://schemas.microsoft.com/office/drawing/2014/main" id="{5EF1E485-BF5E-40BD-BA56-E96059EB1E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117C481-6ABF-4792-86E8-B75B34CB16F1}"/>
              </a:ext>
            </a:extLst>
          </p:cNvPr>
          <p:cNvSpPr>
            <a:spLocks noGrp="1"/>
          </p:cNvSpPr>
          <p:nvPr>
            <p:ph type="sldNum" sz="quarter" idx="12"/>
          </p:nvPr>
        </p:nvSpPr>
        <p:spPr/>
        <p:txBody>
          <a:bodyPr/>
          <a:lstStyle>
            <a:lvl1pPr>
              <a:defRPr/>
            </a:lvl1pPr>
          </a:lstStyle>
          <a:p>
            <a:fld id="{3EE0EA40-B114-4BFC-95EE-2A71522BF844}" type="slidenum">
              <a:rPr lang="en-US" altLang="en-US"/>
              <a:pPr/>
              <a:t>‹#›</a:t>
            </a:fld>
            <a:endParaRPr lang="en-US" altLang="en-US"/>
          </a:p>
        </p:txBody>
      </p:sp>
    </p:spTree>
    <p:extLst>
      <p:ext uri="{BB962C8B-B14F-4D97-AF65-F5344CB8AC3E}">
        <p14:creationId xmlns:p14="http://schemas.microsoft.com/office/powerpoint/2010/main" val="325859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BEB2061-5432-482D-9515-87AE96B60CA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0489A72-6163-4229-B7FB-8C5376E30D7B}"/>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116EC79-D987-4C99-8033-9FE6F377F8D2}"/>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C4DE24A-A425-48E0-84DE-23B7F8E9F928}" type="datetimeFigureOut">
              <a:rPr lang="en-US"/>
              <a:pPr>
                <a:defRPr/>
              </a:pPr>
              <a:t>10/26/2020</a:t>
            </a:fld>
            <a:endParaRPr lang="en-US"/>
          </a:p>
        </p:txBody>
      </p:sp>
      <p:sp>
        <p:nvSpPr>
          <p:cNvPr id="5" name="Footer Placeholder 4">
            <a:extLst>
              <a:ext uri="{FF2B5EF4-FFF2-40B4-BE49-F238E27FC236}">
                <a16:creationId xmlns:a16="http://schemas.microsoft.com/office/drawing/2014/main" id="{7F481691-4785-4DBC-9FEB-D27547FCD003}"/>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B4C60174-FAB9-4DDF-9A54-D713D88F075D}"/>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D5A9E453-10D8-4176-B032-53121847F09F}"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596D63B6-B7D2-4AD9-B0E5-825BA0DB8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A5F112C-88E2-473F-9146-A2D37405D419}"/>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29060B7E-A755-47EF-893D-97FE704A4B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367BA95-AFBB-4E70-A62E-39DC0F167BC7}"/>
              </a:ext>
            </a:extLst>
          </p:cNvPr>
          <p:cNvSpPr/>
          <p:nvPr/>
        </p:nvSpPr>
        <p:spPr>
          <a:xfrm>
            <a:off x="990600" y="887413"/>
            <a:ext cx="7315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John 2: 15</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love the world </a:t>
            </a:r>
            <a:r>
              <a:rPr lang="en-US" sz="2600" b="1" dirty="0">
                <a:solidFill>
                  <a:srgbClr val="000000"/>
                </a:solidFill>
                <a:latin typeface="Arial Narrow" panose="020B0606020202030204" pitchFamily="34" charset="0"/>
                <a:ea typeface="Times New Roman" panose="02020603050405020304" pitchFamily="18" charset="0"/>
              </a:rPr>
              <a:t>nor the things in the world. If anyone loves the world, the love of the Father is not in him.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For all that is in the world, the lust of the flesh and the lust of the eyes and the boastful pride of life, is not from the Father, but is from the world.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world is passing away</a:t>
            </a:r>
            <a:r>
              <a:rPr lang="en-US" sz="2600" b="1" dirty="0">
                <a:solidFill>
                  <a:srgbClr val="000000"/>
                </a:solidFill>
                <a:latin typeface="Arial Narrow" panose="020B0606020202030204" pitchFamily="34" charset="0"/>
                <a:ea typeface="Times New Roman" panose="02020603050405020304" pitchFamily="18" charset="0"/>
              </a:rPr>
              <a:t>, and also its lusts; but the one who does the will of God </a:t>
            </a:r>
            <a:r>
              <a:rPr lang="en-US" sz="2600" b="1" u="heavy" dirty="0">
                <a:solidFill>
                  <a:srgbClr val="000058"/>
                </a:solidFill>
                <a:latin typeface="Arial Narrow" panose="020B0606020202030204" pitchFamily="34" charset="0"/>
                <a:ea typeface="Times New Roman" panose="02020603050405020304" pitchFamily="18" charset="0"/>
              </a:rPr>
              <a:t>lives forever. </a:t>
            </a:r>
            <a:endParaRPr lang="en-US"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A082D797-9B6C-48B9-A4B5-BA0CFEDC59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827255C-2932-4213-A4DD-5B9167A8D2D2}"/>
              </a:ext>
            </a:extLst>
          </p:cNvPr>
          <p:cNvSpPr/>
          <p:nvPr/>
        </p:nvSpPr>
        <p:spPr>
          <a:xfrm>
            <a:off x="1524000" y="666750"/>
            <a:ext cx="6533327" cy="646331"/>
          </a:xfrm>
          <a:prstGeom prst="rect">
            <a:avLst/>
          </a:prstGeom>
        </p:spPr>
        <p:txBody>
          <a:bodyPr wrap="none">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There is no security in this world. </a:t>
            </a:r>
            <a:endParaRPr lang="en-US" sz="3600" dirty="0"/>
          </a:p>
        </p:txBody>
      </p:sp>
      <p:sp>
        <p:nvSpPr>
          <p:cNvPr id="5" name="Rectangle 4">
            <a:extLst>
              <a:ext uri="{FF2B5EF4-FFF2-40B4-BE49-F238E27FC236}">
                <a16:creationId xmlns:a16="http://schemas.microsoft.com/office/drawing/2014/main" id="{84EFA7C0-9040-47AC-B0F7-80667309A0A3}"/>
              </a:ext>
            </a:extLst>
          </p:cNvPr>
          <p:cNvSpPr/>
          <p:nvPr/>
        </p:nvSpPr>
        <p:spPr>
          <a:xfrm>
            <a:off x="2020888" y="1809750"/>
            <a:ext cx="51054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34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a:t>
            </a:r>
            <a:r>
              <a:rPr lang="en-US" sz="2600" b="1" u="dbl" dirty="0">
                <a:solidFill>
                  <a:srgbClr val="500050"/>
                </a:solidFill>
                <a:latin typeface="Arial Narrow" panose="020B0606020202030204" pitchFamily="34" charset="0"/>
                <a:ea typeface="Times New Roman" panose="02020603050405020304" pitchFamily="18" charset="0"/>
              </a:rPr>
              <a:t>do not worry about tomorrow</a:t>
            </a:r>
            <a:r>
              <a:rPr lang="en-US" sz="2600" b="1" dirty="0">
                <a:solidFill>
                  <a:srgbClr val="000000"/>
                </a:solidFill>
                <a:latin typeface="Arial Narrow" panose="020B0606020202030204" pitchFamily="34" charset="0"/>
                <a:ea typeface="Times New Roman" panose="02020603050405020304" pitchFamily="18" charset="0"/>
              </a:rPr>
              <a:t>; for tomorrow will care for itself. Each day has enough trouble of its own.</a:t>
            </a:r>
            <a:endParaRPr lang="en-US" sz="2600" dirty="0">
              <a:latin typeface="Times New Roman" panose="02020603050405020304" pitchFamily="18" charset="0"/>
              <a:ea typeface="Times New Roman" panose="02020603050405020304" pitchFamily="18" charset="0"/>
            </a:endParaRPr>
          </a:p>
        </p:txBody>
      </p:sp>
      <p:pic>
        <p:nvPicPr>
          <p:cNvPr id="14341" name="Picture 5">
            <a:extLst>
              <a:ext uri="{FF2B5EF4-FFF2-40B4-BE49-F238E27FC236}">
                <a16:creationId xmlns:a16="http://schemas.microsoft.com/office/drawing/2014/main" id="{95D0BDF6-BA1C-41CC-8402-00998ED8F4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811463"/>
            <a:ext cx="16827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61032CD0-2D10-41D9-A1F9-F9723F1A33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D8954D5-77B1-4DC3-8B57-5E52A96A8BB3}"/>
              </a:ext>
            </a:extLst>
          </p:cNvPr>
          <p:cNvSpPr/>
          <p:nvPr/>
        </p:nvSpPr>
        <p:spPr>
          <a:xfrm>
            <a:off x="1182688" y="1123950"/>
            <a:ext cx="67818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13: 5</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Make sure that your character is free from the love of money,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being content with what you have</a:t>
            </a:r>
            <a:r>
              <a:rPr lang="en-US" sz="2600" b="1" dirty="0">
                <a:solidFill>
                  <a:srgbClr val="000000"/>
                </a:solidFill>
                <a:latin typeface="Arial Narrow" panose="020B0606020202030204" pitchFamily="34" charset="0"/>
                <a:ea typeface="Times New Roman" panose="02020603050405020304" pitchFamily="18" charset="0"/>
              </a:rPr>
              <a:t>; for He Himself has said, " I will never desert you, nor will I ever forsake you,"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so that we confidently say,</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 Lord is my helper, I will not be afraid.”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9E0077BD-FDDB-4ABC-8051-29B1176E34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11113"/>
            <a:ext cx="9139237"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5C2947D-E1AB-40FA-B122-5A171EC41A0C}"/>
              </a:ext>
            </a:extLst>
          </p:cNvPr>
          <p:cNvSpPr/>
          <p:nvPr/>
        </p:nvSpPr>
        <p:spPr>
          <a:xfrm>
            <a:off x="1219200" y="1125538"/>
            <a:ext cx="45720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Deuteronomy 8: 18</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you shall remember the Lord your God, for it is He who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is giving you power to make wealth</a:t>
            </a:r>
            <a:r>
              <a:rPr lang="en-US" sz="2600" b="1" dirty="0">
                <a:solidFill>
                  <a:srgbClr val="000000"/>
                </a:solidFill>
                <a:latin typeface="Arial Narrow" panose="020B0606020202030204" pitchFamily="34" charset="0"/>
                <a:ea typeface="Times New Roman" panose="02020603050405020304" pitchFamily="18" charset="0"/>
              </a:rPr>
              <a:t>, that He may confirm His covenant which He swore to your fathers, as it is this day. </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16388" name="Picture 5">
            <a:extLst>
              <a:ext uri="{FF2B5EF4-FFF2-40B4-BE49-F238E27FC236}">
                <a16:creationId xmlns:a16="http://schemas.microsoft.com/office/drawing/2014/main" id="{1EAA5230-C238-4ED9-AFCE-9DABE84221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125538"/>
            <a:ext cx="28098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D14E8F95-A8EB-495A-9ADF-E522054880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3A346EA-0936-4A03-9FBA-071285709389}"/>
              </a:ext>
            </a:extLst>
          </p:cNvPr>
          <p:cNvSpPr/>
          <p:nvPr/>
        </p:nvSpPr>
        <p:spPr>
          <a:xfrm>
            <a:off x="1600200" y="925513"/>
            <a:ext cx="62484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Timothy 6: 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those who want to get rich fall into temptation</a:t>
            </a:r>
            <a:r>
              <a:rPr lang="en-US" sz="2600" b="1" dirty="0">
                <a:solidFill>
                  <a:srgbClr val="000000"/>
                </a:solidFill>
                <a:latin typeface="Arial Narrow" panose="020B0606020202030204" pitchFamily="34" charset="0"/>
                <a:ea typeface="Times New Roman" panose="02020603050405020304" pitchFamily="18" charset="0"/>
              </a:rPr>
              <a:t> and a snare and many foolish and harmful desires which plunge men into ruin and destruction.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For the love of money is a root of all sorts of evil, and some by longing for it have wandered away from the faith and pierced themselves with many </a:t>
            </a:r>
            <a:r>
              <a:rPr lang="en-US" sz="2600" b="1" dirty="0" err="1">
                <a:solidFill>
                  <a:srgbClr val="000000"/>
                </a:solidFill>
                <a:latin typeface="Arial Narrow" panose="020B0606020202030204" pitchFamily="34" charset="0"/>
                <a:ea typeface="Times New Roman" panose="02020603050405020304" pitchFamily="18" charset="0"/>
              </a:rPr>
              <a:t>griefs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E612C769-C499-4D63-BD76-240F180679ED}"/>
              </a:ext>
            </a:extLst>
          </p:cNvPr>
          <p:cNvPicPr>
            <a:picLocks noChangeAspect="1"/>
          </p:cNvPicPr>
          <p:nvPr/>
        </p:nvPicPr>
        <p:blipFill>
          <a:blip r:embed="rId2">
            <a:extLst>
              <a:ext uri="{28A0092B-C50C-407E-A947-70E740481C1C}">
                <a14:useLocalDpi xmlns:a14="http://schemas.microsoft.com/office/drawing/2010/main" val="0"/>
              </a:ext>
            </a:extLst>
          </a:blip>
          <a:srcRect t="33704" r="46667"/>
          <a:stretch>
            <a:fillRect/>
          </a:stretch>
        </p:blipFill>
        <p:spPr bwMode="auto">
          <a:xfrm>
            <a:off x="0" y="-1111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5B70125-2B94-4019-9424-B185CBC22B94}"/>
              </a:ext>
            </a:extLst>
          </p:cNvPr>
          <p:cNvSpPr/>
          <p:nvPr/>
        </p:nvSpPr>
        <p:spPr>
          <a:xfrm>
            <a:off x="1600200" y="819150"/>
            <a:ext cx="6400799" cy="3170099"/>
          </a:xfrm>
          <a:prstGeom prst="rect">
            <a:avLst/>
          </a:prstGeom>
        </p:spPr>
        <p:txBody>
          <a:bodyPr>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Now that we’ve established how our heart should be with regards to wealth, let us turn to the subject of our returning a share to God. </a:t>
            </a:r>
            <a:endParaRPr lang="en-US"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7FE0C122-BB24-48F8-9958-B633416F18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100"/>
            <a:ext cx="9142413"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1178C94-F39F-4999-B5E9-DA62BD8E4AB4}"/>
              </a:ext>
            </a:extLst>
          </p:cNvPr>
          <p:cNvSpPr/>
          <p:nvPr/>
        </p:nvSpPr>
        <p:spPr>
          <a:xfrm>
            <a:off x="1447800" y="1276350"/>
            <a:ext cx="6019800" cy="2123658"/>
          </a:xfrm>
          <a:prstGeom prst="rect">
            <a:avLst/>
          </a:prstGeom>
        </p:spPr>
        <p:txBody>
          <a:bodyPr>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4400" b="1" dirty="0">
                <a:ln w="15875">
                  <a:solidFill>
                    <a:srgbClr val="9900FF"/>
                  </a:solidFill>
                </a:ln>
                <a:solidFill>
                  <a:srgbClr val="361937"/>
                </a:solidFill>
                <a:latin typeface="ArabBruD" panose="03060802060502020204" pitchFamily="66" charset="0"/>
              </a:rPr>
              <a:t>For millennia  tithing</a:t>
            </a:r>
          </a:p>
          <a:p>
            <a:pPr>
              <a:defRPr/>
            </a:pPr>
            <a:r>
              <a:rPr lang="en-US" sz="4400" b="1" dirty="0">
                <a:ln w="15875">
                  <a:solidFill>
                    <a:srgbClr val="9900FF"/>
                  </a:solidFill>
                </a:ln>
                <a:solidFill>
                  <a:srgbClr val="361937"/>
                </a:solidFill>
                <a:latin typeface="ArabBruD" panose="03060802060502020204" pitchFamily="66" charset="0"/>
              </a:rPr>
              <a:t>      has been the baseline</a:t>
            </a:r>
          </a:p>
          <a:p>
            <a:pPr>
              <a:defRPr/>
            </a:pPr>
            <a:r>
              <a:rPr lang="en-US" sz="4400" b="1" dirty="0">
                <a:ln w="15875">
                  <a:solidFill>
                    <a:srgbClr val="9900FF"/>
                  </a:solidFill>
                </a:ln>
                <a:solidFill>
                  <a:srgbClr val="361937"/>
                </a:solidFill>
                <a:latin typeface="ArabBruD" panose="03060802060502020204" pitchFamily="66" charset="0"/>
              </a:rPr>
              <a:t>      for giving.  </a:t>
            </a:r>
            <a:endParaRPr lang="en-US" sz="4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58B3E3EA-6331-46E9-BE8D-6CDA502833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7F87E04-1967-43C4-844F-BA8C76B80B3B}"/>
              </a:ext>
            </a:extLst>
          </p:cNvPr>
          <p:cNvSpPr/>
          <p:nvPr/>
        </p:nvSpPr>
        <p:spPr>
          <a:xfrm>
            <a:off x="1831743" y="742950"/>
            <a:ext cx="5556714" cy="646331"/>
          </a:xfrm>
          <a:prstGeom prst="rect">
            <a:avLst/>
          </a:prstGeom>
        </p:spPr>
        <p:txBody>
          <a:bodyPr wrap="none">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God owns all that He created.</a:t>
            </a:r>
            <a:endParaRPr lang="en-US" sz="3600" dirty="0"/>
          </a:p>
        </p:txBody>
      </p:sp>
      <p:sp>
        <p:nvSpPr>
          <p:cNvPr id="4" name="Rectangle 3">
            <a:extLst>
              <a:ext uri="{FF2B5EF4-FFF2-40B4-BE49-F238E27FC236}">
                <a16:creationId xmlns:a16="http://schemas.microsoft.com/office/drawing/2014/main" id="{F25EE875-2AAC-4825-A564-7F9ABA35F349}"/>
              </a:ext>
            </a:extLst>
          </p:cNvPr>
          <p:cNvSpPr/>
          <p:nvPr/>
        </p:nvSpPr>
        <p:spPr>
          <a:xfrm>
            <a:off x="2286000" y="1573213"/>
            <a:ext cx="4648200" cy="169386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24:1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earth is the Lord's</a:t>
            </a:r>
            <a:r>
              <a:rPr lang="en-US" sz="2600" b="1" dirty="0">
                <a:solidFill>
                  <a:srgbClr val="000000"/>
                </a:solidFill>
                <a:latin typeface="Arial Narrow" panose="020B0606020202030204" pitchFamily="34" charset="0"/>
                <a:ea typeface="Times New Roman" panose="02020603050405020304" pitchFamily="18" charset="0"/>
              </a:rPr>
              <a:t>, and all it contains,</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 world, and those who dwell in it.   </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58"/>
                </a:solidFill>
                <a:latin typeface="Times New Roman" panose="02020603050405020304" pitchFamily="18" charset="0"/>
                <a:ea typeface="Times New Roman" panose="02020603050405020304" pitchFamily="18" charset="0"/>
              </a:rPr>
              <a:t>Cf</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Arial Narrow" panose="020B0606020202030204" pitchFamily="34"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 </a:t>
            </a:r>
            <a:r>
              <a:rPr lang="en-US" sz="2200" b="1" dirty="0">
                <a:solidFill>
                  <a:srgbClr val="C00000"/>
                </a:solidFill>
                <a:latin typeface="Times New Roman" panose="02020603050405020304" pitchFamily="18" charset="0"/>
                <a:ea typeface="Times New Roman" panose="02020603050405020304" pitchFamily="18" charset="0"/>
              </a:rPr>
              <a:t>Ps. 50: 9ff</a:t>
            </a:r>
            <a:r>
              <a:rPr lang="en-US" sz="22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CD12E9D7-9E9E-4F08-896E-34D97ABE9799}"/>
              </a:ext>
            </a:extLst>
          </p:cNvPr>
          <p:cNvSpPr/>
          <p:nvPr/>
        </p:nvSpPr>
        <p:spPr>
          <a:xfrm>
            <a:off x="2068513" y="3617913"/>
            <a:ext cx="5011737" cy="831850"/>
          </a:xfrm>
          <a:prstGeom prst="rect">
            <a:avLst/>
          </a:prstGeom>
        </p:spPr>
        <p:txBody>
          <a:bodyPr wrap="none">
            <a:spAutoFit/>
          </a:bodyPr>
          <a:lstStyle/>
          <a:p>
            <a:pPr>
              <a:defRPr/>
            </a:pPr>
            <a:r>
              <a:rPr lang="en-US" sz="2400" i="1" dirty="0">
                <a:solidFill>
                  <a:schemeClr val="bg1">
                    <a:lumMod val="10000"/>
                  </a:schemeClr>
                </a:solidFill>
                <a:latin typeface="MV Boli" panose="02000500030200090000" pitchFamily="2" charset="0"/>
                <a:ea typeface="Times New Roman" panose="02020603050405020304" pitchFamily="18" charset="0"/>
                <a:cs typeface="MV Boli" panose="02000500030200090000" pitchFamily="2" charset="0"/>
              </a:rPr>
              <a:t>If one farms the land of another</a:t>
            </a:r>
          </a:p>
          <a:p>
            <a:pPr>
              <a:defRPr/>
            </a:pPr>
            <a:r>
              <a:rPr lang="en-US" sz="2400" i="1" dirty="0">
                <a:solidFill>
                  <a:schemeClr val="bg1">
                    <a:lumMod val="10000"/>
                  </a:schemeClr>
                </a:solidFill>
                <a:latin typeface="MV Boli" panose="02000500030200090000" pitchFamily="2" charset="0"/>
                <a:cs typeface="MV Boli" panose="02000500030200090000" pitchFamily="2" charset="0"/>
              </a:rPr>
              <a:t>he must pay a usage fee.</a:t>
            </a:r>
            <a:endParaRPr lang="en-US" sz="2400" dirty="0">
              <a:solidFill>
                <a:schemeClr val="bg1">
                  <a:lumMod val="10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9CB5C44E-3FF4-43C9-BDE5-98A0D0D3D8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AA9DEF0-886E-4825-B40C-9294A1C37078}"/>
              </a:ext>
            </a:extLst>
          </p:cNvPr>
          <p:cNvSpPr/>
          <p:nvPr/>
        </p:nvSpPr>
        <p:spPr>
          <a:xfrm>
            <a:off x="1560513" y="1047750"/>
            <a:ext cx="60198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16: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C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concerning the collection for the saints, as I directed the churches of Galatia, so do you also.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99"/>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On the first day of every week each one of you is to put aside and save,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as he may prosper</a:t>
            </a:r>
            <a:r>
              <a:rPr lang="en-US" sz="2600" b="1" dirty="0">
                <a:solidFill>
                  <a:srgbClr val="000000"/>
                </a:solidFill>
                <a:latin typeface="Arial Narrow" panose="020B0606020202030204" pitchFamily="34" charset="0"/>
                <a:ea typeface="Times New Roman" panose="02020603050405020304" pitchFamily="18" charset="0"/>
              </a:rPr>
              <a:t>, so that no collections be made when I come.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C8047BF0-FAF0-410C-BF38-D21B967C96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25816B-275C-4B43-AD0E-85F5CDA2B1AE}"/>
              </a:ext>
            </a:extLst>
          </p:cNvPr>
          <p:cNvSpPr/>
          <p:nvPr/>
        </p:nvSpPr>
        <p:spPr>
          <a:xfrm>
            <a:off x="1371600" y="438150"/>
            <a:ext cx="68580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Malachi3: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Will a man rob God?</a:t>
            </a:r>
            <a:r>
              <a:rPr lang="en-US" sz="2600" b="1" dirty="0">
                <a:solidFill>
                  <a:srgbClr val="000000"/>
                </a:solidFill>
                <a:latin typeface="Arial Narrow" panose="020B0606020202030204" pitchFamily="34" charset="0"/>
                <a:ea typeface="Times New Roman" panose="02020603050405020304" pitchFamily="18" charset="0"/>
              </a:rPr>
              <a:t> Yet you are robbing Me! But you say,</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'How have we robbed You?' In tithes and offerings.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"You are cursed with a curse, for you are robbing Me, the whole nation of you! </a:t>
            </a:r>
            <a:r>
              <a:rPr lang="en-US" sz="2000" b="1" dirty="0">
                <a:solidFill>
                  <a:srgbClr val="C00000"/>
                </a:solidFill>
                <a:latin typeface="Times New Roman" panose="02020603050405020304" pitchFamily="18" charset="0"/>
                <a:ea typeface="Times New Roman" panose="02020603050405020304" pitchFamily="18" charset="0"/>
              </a:rPr>
              <a:t>10</a:t>
            </a:r>
            <a:r>
              <a:rPr lang="en-US" sz="2600" b="1" dirty="0">
                <a:solidFill>
                  <a:srgbClr val="C00000"/>
                </a:solidFill>
                <a:latin typeface="Times New Roman" panose="02020603050405020304" pitchFamily="18" charset="0"/>
                <a:ea typeface="Times New Roman" panose="02020603050405020304" pitchFamily="18" charset="0"/>
              </a:rPr>
              <a:t> </a:t>
            </a:r>
            <a:r>
              <a:rPr lang="en-US" sz="2600" b="1" u="dbl" dirty="0">
                <a:solidFill>
                  <a:srgbClr val="500050"/>
                </a:solidFill>
                <a:latin typeface="Arial Narrow" panose="020B0606020202030204" pitchFamily="34" charset="0"/>
                <a:ea typeface="Times New Roman" panose="02020603050405020304" pitchFamily="18" charset="0"/>
              </a:rPr>
              <a:t>Bring the whole tithe</a:t>
            </a:r>
            <a:r>
              <a:rPr lang="en-US" sz="2600" b="1" dirty="0">
                <a:solidFill>
                  <a:srgbClr val="000000"/>
                </a:solidFill>
                <a:latin typeface="Arial Narrow" panose="020B0606020202030204" pitchFamily="34" charset="0"/>
                <a:ea typeface="Times New Roman" panose="02020603050405020304" pitchFamily="18" charset="0"/>
              </a:rPr>
              <a:t> into the storehouse, so that there may be food in My house, and test Me now in this," says the Lord of hosts, "if I will not open for you the windows of heaven and pour out for you a blessing until it overflows.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519C1C02-548F-4568-91C4-5E0A4F17B0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106363" y="0"/>
            <a:ext cx="92202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C3C0878-3EF3-411D-80F9-3E1D0E7A4538}"/>
              </a:ext>
            </a:extLst>
          </p:cNvPr>
          <p:cNvSpPr/>
          <p:nvPr/>
        </p:nvSpPr>
        <p:spPr>
          <a:xfrm>
            <a:off x="609600" y="1352550"/>
            <a:ext cx="7848600" cy="1938992"/>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Christian Worship #6</a:t>
            </a:r>
            <a:endParaRPr lang="en-US" sz="4000" b="1" i="1" dirty="0">
              <a:ln w="19050">
                <a:solidFill>
                  <a:srgbClr val="00FF00"/>
                </a:solidFill>
              </a:ln>
              <a:latin typeface="ArabBruD" panose="03060802060502020204" pitchFamily="66" charset="0"/>
              <a:ea typeface="SimSun" panose="02010600030101010101" pitchFamily="2" charset="-122"/>
            </a:endParaRPr>
          </a:p>
          <a:p>
            <a:pPr algn="ctr">
              <a:defRPr/>
            </a:pPr>
            <a:endParaRPr lang="en-US" sz="28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400" b="1" i="1" dirty="0">
                <a:ln w="19050">
                  <a:solidFill>
                    <a:srgbClr val="00FF00"/>
                  </a:solidFill>
                </a:ln>
                <a:latin typeface="ArabBruD" panose="03060802060502020204" pitchFamily="66" charset="0"/>
                <a:ea typeface="SimSun" panose="02010600030101010101" pitchFamily="2" charset="-122"/>
              </a:rPr>
              <a:t>Worshipping God With Offerings</a:t>
            </a:r>
            <a:endParaRPr lang="en-US" sz="3200" b="1" i="1" dirty="0">
              <a:ln w="19050">
                <a:solidFill>
                  <a:srgbClr val="00FF00"/>
                </a:solidFill>
              </a:ln>
              <a:latin typeface="ArabBruD" panose="03060802060502020204" pitchFamily="66" charset="0"/>
              <a:ea typeface="SimSun" panose="0201060003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423EA4AB-B4DB-4EA6-8C8B-69FB94A79E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A103128-AD64-49A6-9FC8-9BD179AE8A0D}"/>
              </a:ext>
            </a:extLst>
          </p:cNvPr>
          <p:cNvSpPr/>
          <p:nvPr/>
        </p:nvSpPr>
        <p:spPr>
          <a:xfrm>
            <a:off x="2057400" y="514350"/>
            <a:ext cx="5410200" cy="1754326"/>
          </a:xfrm>
          <a:prstGeom prst="rect">
            <a:avLst/>
          </a:prstGeom>
        </p:spPr>
        <p:txBody>
          <a:bodyPr>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God does not give a specific percentage in the  N.T., but He sets principles.  </a:t>
            </a:r>
            <a:endParaRPr lang="en-US" sz="3600" dirty="0"/>
          </a:p>
        </p:txBody>
      </p:sp>
      <p:sp>
        <p:nvSpPr>
          <p:cNvPr id="5" name="Rectangle 4">
            <a:extLst>
              <a:ext uri="{FF2B5EF4-FFF2-40B4-BE49-F238E27FC236}">
                <a16:creationId xmlns:a16="http://schemas.microsoft.com/office/drawing/2014/main" id="{AC47E47F-8582-41F7-9D5D-585227F24124}"/>
              </a:ext>
            </a:extLst>
          </p:cNvPr>
          <p:cNvSpPr/>
          <p:nvPr/>
        </p:nvSpPr>
        <p:spPr>
          <a:xfrm>
            <a:off x="1752600" y="2495550"/>
            <a:ext cx="63246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5: 20</a:t>
            </a: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 say to you that </a:t>
            </a:r>
            <a:r>
              <a:rPr lang="en-US" sz="2600" b="1" u="dbl" dirty="0">
                <a:solidFill>
                  <a:srgbClr val="500050"/>
                </a:solidFill>
                <a:latin typeface="Arial Narrow" panose="020B0606020202030204" pitchFamily="34" charset="0"/>
                <a:ea typeface="Times New Roman" panose="02020603050405020304" pitchFamily="18" charset="0"/>
              </a:rPr>
              <a:t>unless your righteousness surpasses</a:t>
            </a:r>
            <a:r>
              <a:rPr lang="en-US" sz="2600" b="1" dirty="0">
                <a:solidFill>
                  <a:srgbClr val="000000"/>
                </a:solidFill>
                <a:latin typeface="Arial Narrow" panose="020B0606020202030204" pitchFamily="34" charset="0"/>
                <a:ea typeface="Times New Roman" panose="02020603050405020304" pitchFamily="18" charset="0"/>
              </a:rPr>
              <a:t> that of the scribes and Pharisees, you will not enter the kingdom of heaven.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6B5CDEB5-9439-4E9A-9B17-98A9D6FA14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25879A9-B1A5-4E93-AFC2-7707926B6F1A}"/>
              </a:ext>
            </a:extLst>
          </p:cNvPr>
          <p:cNvSpPr/>
          <p:nvPr/>
        </p:nvSpPr>
        <p:spPr>
          <a:xfrm>
            <a:off x="1220788" y="515938"/>
            <a:ext cx="6705600" cy="4111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When you give to the poor,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let your left hand know</a:t>
            </a:r>
            <a:r>
              <a:rPr lang="en-US" sz="2600" b="1" dirty="0">
                <a:solidFill>
                  <a:srgbClr val="000000"/>
                </a:solidFill>
                <a:latin typeface="Arial Narrow" panose="020B0606020202030204" pitchFamily="34" charset="0"/>
                <a:ea typeface="Times New Roman" panose="02020603050405020304" pitchFamily="18" charset="0"/>
              </a:rPr>
              <a:t> what your right hand is doing,  </a:t>
            </a:r>
            <a:r>
              <a:rPr lang="en-US" sz="26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so that your giving will be in secret; and your Father who sees what is done in secret will reward you.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1000" b="1" dirty="0">
                <a:solidFill>
                  <a:srgbClr val="C00000"/>
                </a:solidFill>
                <a:latin typeface="Times New Roman" panose="02020603050405020304" pitchFamily="18" charset="0"/>
                <a:ea typeface="Times New Roman" panose="02020603050405020304" pitchFamily="18" charset="0"/>
              </a:rPr>
              <a:t> </a:t>
            </a:r>
          </a:p>
          <a:p>
            <a:pPr>
              <a:lnSpc>
                <a:spcPct val="115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Corinthians 9: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Each one must do just as he </a:t>
            </a:r>
            <a:r>
              <a:rPr lang="en-US" sz="2600" b="1" u="dbl" dirty="0">
                <a:solidFill>
                  <a:srgbClr val="500050"/>
                </a:solidFill>
                <a:latin typeface="Arial Narrow" panose="020B0606020202030204" pitchFamily="34" charset="0"/>
                <a:ea typeface="Times New Roman" panose="02020603050405020304" pitchFamily="18" charset="0"/>
              </a:rPr>
              <a:t>has purposed in his heart</a:t>
            </a:r>
            <a:r>
              <a:rPr lang="en-US" sz="2600" b="1" dirty="0">
                <a:solidFill>
                  <a:srgbClr val="000000"/>
                </a:solidFill>
                <a:latin typeface="Arial Narrow" panose="020B0606020202030204" pitchFamily="34" charset="0"/>
                <a:ea typeface="Times New Roman" panose="02020603050405020304" pitchFamily="18" charset="0"/>
              </a:rPr>
              <a:t>, not grudgingly or under compulsion, for God loves a cheerful giver.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77EA46EE-27ED-4DF1-8163-B87875BA36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2412"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7FC53E7-94FC-46F5-87FA-A0F65DBAF3AF}"/>
              </a:ext>
            </a:extLst>
          </p:cNvPr>
          <p:cNvSpPr/>
          <p:nvPr/>
        </p:nvSpPr>
        <p:spPr>
          <a:xfrm>
            <a:off x="1295400" y="1276350"/>
            <a:ext cx="7696200" cy="2123658"/>
          </a:xfrm>
          <a:prstGeom prst="rect">
            <a:avLst/>
          </a:prstGeom>
        </p:spPr>
        <p:txBody>
          <a:bodyPr>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III.  No one should feel </a:t>
            </a:r>
          </a:p>
          <a:p>
            <a:pPr>
              <a:defRPr/>
            </a:pPr>
            <a:r>
              <a:rPr lang="en-US" sz="4400" b="1" dirty="0">
                <a:ln w="15875">
                  <a:solidFill>
                    <a:srgbClr val="9900FF"/>
                  </a:solidFill>
                </a:ln>
                <a:solidFill>
                  <a:srgbClr val="361937"/>
                </a:solidFill>
                <a:latin typeface="ArabBruD" panose="03060802060502020204" pitchFamily="66" charset="0"/>
              </a:rPr>
              <a:t>        forced to give more  </a:t>
            </a:r>
          </a:p>
          <a:p>
            <a:pPr>
              <a:defRPr/>
            </a:pPr>
            <a:r>
              <a:rPr lang="en-US" sz="4400" b="1" dirty="0">
                <a:ln w="15875">
                  <a:solidFill>
                    <a:srgbClr val="9900FF"/>
                  </a:solidFill>
                </a:ln>
                <a:solidFill>
                  <a:srgbClr val="361937"/>
                </a:solidFill>
                <a:latin typeface="ArabBruD" panose="03060802060502020204" pitchFamily="66" charset="0"/>
              </a:rPr>
              <a:t>        than he wants to give.</a:t>
            </a:r>
            <a:endParaRPr lang="en-US" sz="4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562572CB-CE21-427E-824E-07357B3CF0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18760F8F-5F29-4DA3-85AE-0C46B50ECE94}"/>
              </a:ext>
            </a:extLst>
          </p:cNvPr>
          <p:cNvSpPr/>
          <p:nvPr/>
        </p:nvSpPr>
        <p:spPr>
          <a:xfrm>
            <a:off x="1981200" y="1047750"/>
            <a:ext cx="5410200" cy="1200329"/>
          </a:xfrm>
          <a:prstGeom prst="rect">
            <a:avLst/>
          </a:prstGeom>
        </p:spPr>
        <p:txBody>
          <a:bodyPr>
            <a:spAutoFit/>
          </a:bodyPr>
          <a:lstStyle/>
          <a:p>
            <a:pPr algn="ct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Godly giving is a reflection</a:t>
            </a:r>
          </a:p>
          <a:p>
            <a:pPr algn="ct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of one’s heart toward God.  </a:t>
            </a:r>
            <a:endParaRPr lang="en-US" sz="3600" dirty="0"/>
          </a:p>
        </p:txBody>
      </p:sp>
      <p:sp>
        <p:nvSpPr>
          <p:cNvPr id="3" name="Rectangle 2">
            <a:extLst>
              <a:ext uri="{FF2B5EF4-FFF2-40B4-BE49-F238E27FC236}">
                <a16:creationId xmlns:a16="http://schemas.microsoft.com/office/drawing/2014/main" id="{58500D3B-EBEA-4F37-929A-AF117B1080CE}"/>
              </a:ext>
            </a:extLst>
          </p:cNvPr>
          <p:cNvSpPr/>
          <p:nvPr/>
        </p:nvSpPr>
        <p:spPr>
          <a:xfrm>
            <a:off x="2133600" y="2536825"/>
            <a:ext cx="5410200" cy="12938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50: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If I were hungry I would not tell you,</a:t>
            </a:r>
            <a:r>
              <a:rPr lang="en-US" sz="2600" dirty="0">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world is Mine, and all it contains.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F7B2A9DE-ED3F-41EE-9C5D-F7EB810179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E3BCEAE-1EBB-4537-B0E0-77668463F99F}"/>
              </a:ext>
            </a:extLst>
          </p:cNvPr>
          <p:cNvSpPr/>
          <p:nvPr/>
        </p:nvSpPr>
        <p:spPr>
          <a:xfrm>
            <a:off x="1676400" y="1123950"/>
            <a:ext cx="58674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So when you give to the poor,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sound a trumpet </a:t>
            </a:r>
            <a:r>
              <a:rPr lang="en-US" sz="2600" b="1" dirty="0">
                <a:solidFill>
                  <a:srgbClr val="000000"/>
                </a:solidFill>
                <a:latin typeface="Arial Narrow" panose="020B0606020202030204" pitchFamily="34" charset="0"/>
                <a:ea typeface="Times New Roman" panose="02020603050405020304" pitchFamily="18" charset="0"/>
              </a:rPr>
              <a:t>before you, as the hypocrites do in the synagogues and in the streets, so that they may be honored by men. Truly I say to you, they have their reward in full.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5DE600BE-54BA-4477-9889-E1AD0FB5BA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3B029C2-0E55-4563-A54C-8DAEE1C6692D}"/>
              </a:ext>
            </a:extLst>
          </p:cNvPr>
          <p:cNvSpPr/>
          <p:nvPr/>
        </p:nvSpPr>
        <p:spPr>
          <a:xfrm>
            <a:off x="1626199" y="895350"/>
            <a:ext cx="5895717" cy="646331"/>
          </a:xfrm>
          <a:prstGeom prst="rect">
            <a:avLst/>
          </a:prstGeom>
        </p:spPr>
        <p:txBody>
          <a:bodyPr wrap="none">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Giving is a matter of the heart.</a:t>
            </a:r>
            <a:endParaRPr lang="en-US" sz="3600" dirty="0"/>
          </a:p>
        </p:txBody>
      </p:sp>
      <p:sp>
        <p:nvSpPr>
          <p:cNvPr id="4" name="Rectangle 3">
            <a:extLst>
              <a:ext uri="{FF2B5EF4-FFF2-40B4-BE49-F238E27FC236}">
                <a16:creationId xmlns:a16="http://schemas.microsoft.com/office/drawing/2014/main" id="{9D9E2752-C0A6-4965-B686-F676E4F086B1}"/>
              </a:ext>
            </a:extLst>
          </p:cNvPr>
          <p:cNvSpPr/>
          <p:nvPr/>
        </p:nvSpPr>
        <p:spPr>
          <a:xfrm>
            <a:off x="2286000" y="1833563"/>
            <a:ext cx="43434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19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Do not store up for yourselves treasures on earth,  ….. </a:t>
            </a:r>
            <a:r>
              <a:rPr lang="en-US" sz="2000" b="1" dirty="0">
                <a:solidFill>
                  <a:srgbClr val="C00000"/>
                </a:solidFill>
                <a:latin typeface="Arial Narrow" panose="020B0606020202030204" pitchFamily="34" charset="0"/>
                <a:ea typeface="Times New Roman" panose="02020603050405020304" pitchFamily="18" charset="0"/>
              </a:rPr>
              <a:t>21</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where your treasure is,</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 </a:t>
            </a:r>
            <a:r>
              <a:rPr lang="en-US" sz="2600" b="1" u="dbl" dirty="0">
                <a:solidFill>
                  <a:srgbClr val="000058"/>
                </a:solidFill>
                <a:uFill>
                  <a:solidFill>
                    <a:srgbClr val="000058"/>
                  </a:solidFill>
                </a:uFill>
                <a:latin typeface="Arial Narrow" panose="020B0606020202030204" pitchFamily="34" charset="0"/>
                <a:ea typeface="Times New Roman" panose="02020603050405020304" pitchFamily="18" charset="0"/>
              </a:rPr>
              <a:t>there your heart will be also.</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28677" name="Picture 5">
            <a:extLst>
              <a:ext uri="{FF2B5EF4-FFF2-40B4-BE49-F238E27FC236}">
                <a16:creationId xmlns:a16="http://schemas.microsoft.com/office/drawing/2014/main" id="{1FBBDC8E-A8E2-48C9-B5F3-378AE854DE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5250" y="2647950"/>
            <a:ext cx="215265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D20EB12B-2A47-4A39-8DA0-31D3B5DFAA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02BBC6B-3B69-43BC-831C-34270C759417}"/>
              </a:ext>
            </a:extLst>
          </p:cNvPr>
          <p:cNvSpPr/>
          <p:nvPr/>
        </p:nvSpPr>
        <p:spPr>
          <a:xfrm>
            <a:off x="1143000" y="1047750"/>
            <a:ext cx="4419600" cy="2862263"/>
          </a:xfrm>
          <a:prstGeom prst="rect">
            <a:avLst/>
          </a:prstGeom>
        </p:spPr>
        <p:txBody>
          <a:bodyPr>
            <a:spAutoFit/>
          </a:bodyPr>
          <a:lstStyle/>
          <a:p>
            <a:pPr>
              <a:spcBef>
                <a:spcPts val="0"/>
              </a:spcBef>
              <a:spcAft>
                <a:spcPts val="0"/>
              </a:spcAft>
              <a:tabLst>
                <a:tab pos="182880" algn="l"/>
                <a:tab pos="228600" algn="l"/>
              </a:tabLst>
              <a:defRPr/>
            </a:pPr>
            <a:r>
              <a:rPr lang="en-US" sz="3000" b="1" dirty="0">
                <a:solidFill>
                  <a:srgbClr val="C00000"/>
                </a:solidFill>
                <a:latin typeface="Times New Roman" panose="02020603050405020304" pitchFamily="18" charset="0"/>
                <a:ea typeface="Times New Roman" panose="02020603050405020304" pitchFamily="18" charset="0"/>
              </a:rPr>
              <a:t>II Corinthian 9: 7</a:t>
            </a:r>
            <a:endParaRPr lang="en-US" sz="30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3000" b="1" dirty="0">
                <a:solidFill>
                  <a:srgbClr val="000000"/>
                </a:solidFill>
                <a:latin typeface="Arial Narrow" panose="020B0606020202030204" pitchFamily="34" charset="0"/>
                <a:ea typeface="Times New Roman" panose="02020603050405020304" pitchFamily="18" charset="0"/>
              </a:rPr>
              <a:t>Each one must do just as he </a:t>
            </a:r>
            <a:r>
              <a:rPr lang="en-US" sz="3000" b="1" u="dbl" dirty="0">
                <a:solidFill>
                  <a:srgbClr val="500050"/>
                </a:solidFill>
                <a:latin typeface="Arial Narrow" panose="020B0606020202030204" pitchFamily="34" charset="0"/>
                <a:ea typeface="Times New Roman" panose="02020603050405020304" pitchFamily="18" charset="0"/>
              </a:rPr>
              <a:t>has purposed in his heart</a:t>
            </a:r>
            <a:r>
              <a:rPr lang="en-US" sz="3000" b="1" dirty="0">
                <a:solidFill>
                  <a:srgbClr val="000000"/>
                </a:solidFill>
                <a:latin typeface="Arial Narrow" panose="020B0606020202030204" pitchFamily="34" charset="0"/>
                <a:ea typeface="Times New Roman" panose="02020603050405020304" pitchFamily="18" charset="0"/>
              </a:rPr>
              <a:t>, not grudgingly or under compulsion, for God loves a cheerful giver.           </a:t>
            </a:r>
            <a:endParaRPr lang="en-US" sz="3000" dirty="0">
              <a:latin typeface="Times New Roman" panose="02020603050405020304" pitchFamily="18" charset="0"/>
              <a:ea typeface="Times New Roman" panose="02020603050405020304" pitchFamily="18" charset="0"/>
            </a:endParaRPr>
          </a:p>
        </p:txBody>
      </p:sp>
      <p:pic>
        <p:nvPicPr>
          <p:cNvPr id="29700" name="Picture 4">
            <a:extLst>
              <a:ext uri="{FF2B5EF4-FFF2-40B4-BE49-F238E27FC236}">
                <a16:creationId xmlns:a16="http://schemas.microsoft.com/office/drawing/2014/main" id="{4EFF2278-C922-464C-9AA1-990F170A18ED}"/>
              </a:ext>
            </a:extLst>
          </p:cNvPr>
          <p:cNvPicPr>
            <a:picLocks noChangeAspect="1"/>
          </p:cNvPicPr>
          <p:nvPr/>
        </p:nvPicPr>
        <p:blipFill>
          <a:blip r:embed="rId3">
            <a:extLst>
              <a:ext uri="{28A0092B-C50C-407E-A947-70E740481C1C}">
                <a14:useLocalDpi xmlns:a14="http://schemas.microsoft.com/office/drawing/2010/main" val="0"/>
              </a:ext>
            </a:extLst>
          </a:blip>
          <a:srcRect l="18965" r="18965"/>
          <a:stretch>
            <a:fillRect/>
          </a:stretch>
        </p:blipFill>
        <p:spPr bwMode="auto">
          <a:xfrm>
            <a:off x="6096000" y="1041400"/>
            <a:ext cx="1920875" cy="3240088"/>
          </a:xfrm>
          <a:prstGeom prst="rect">
            <a:avLst/>
          </a:prstGeom>
          <a:noFill/>
          <a:ln w="57150">
            <a:solidFill>
              <a:srgbClr val="64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CE6BAB12-894F-455A-ACAC-CD37E0BAF5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2412"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402A336-1789-42F7-AD44-12E805581E5F}"/>
              </a:ext>
            </a:extLst>
          </p:cNvPr>
          <p:cNvSpPr/>
          <p:nvPr/>
        </p:nvSpPr>
        <p:spPr>
          <a:xfrm>
            <a:off x="838200" y="1528147"/>
            <a:ext cx="7543800" cy="2123658"/>
          </a:xfrm>
          <a:prstGeom prst="rect">
            <a:avLst/>
          </a:prstGeom>
        </p:spPr>
        <p:txBody>
          <a:bodyPr>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IV.  </a:t>
            </a:r>
            <a:r>
              <a:rPr lang="en-US" sz="4400" b="1" dirty="0">
                <a:ln w="15875">
                  <a:solidFill>
                    <a:srgbClr val="9900FF"/>
                  </a:solidFill>
                </a:ln>
                <a:solidFill>
                  <a:srgbClr val="361937"/>
                </a:solidFill>
                <a:latin typeface="ArabBruD" panose="03060802060502020204" pitchFamily="66" charset="0"/>
              </a:rPr>
              <a:t>The most important portion  </a:t>
            </a:r>
          </a:p>
          <a:p>
            <a:pPr>
              <a:defRPr/>
            </a:pPr>
            <a:r>
              <a:rPr lang="en-US" sz="4400" b="1" dirty="0">
                <a:ln w="15875">
                  <a:solidFill>
                    <a:srgbClr val="9900FF"/>
                  </a:solidFill>
                </a:ln>
                <a:solidFill>
                  <a:srgbClr val="361937"/>
                </a:solidFill>
                <a:latin typeface="ArabBruD" panose="03060802060502020204" pitchFamily="66" charset="0"/>
              </a:rPr>
              <a:t>       in giving is the portion the</a:t>
            </a:r>
          </a:p>
          <a:p>
            <a:pPr>
              <a:defRPr/>
            </a:pPr>
            <a:r>
              <a:rPr lang="en-US" sz="4400" b="1" dirty="0">
                <a:ln w="15875">
                  <a:solidFill>
                    <a:srgbClr val="9900FF"/>
                  </a:solidFill>
                </a:ln>
                <a:solidFill>
                  <a:srgbClr val="361937"/>
                </a:solidFill>
                <a:latin typeface="ArabBruD" panose="03060802060502020204" pitchFamily="66" charset="0"/>
              </a:rPr>
              <a:t>       giver keeps. </a:t>
            </a:r>
            <a:endParaRPr lang="en-US" sz="4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BEF556E9-FF68-4647-92E2-2A6F82579A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C5C294A-E718-4E9C-BACE-C946DF228ACD}"/>
              </a:ext>
            </a:extLst>
          </p:cNvPr>
          <p:cNvSpPr/>
          <p:nvPr/>
        </p:nvSpPr>
        <p:spPr>
          <a:xfrm>
            <a:off x="1690529" y="514350"/>
            <a:ext cx="5758821" cy="1754326"/>
          </a:xfrm>
          <a:prstGeom prst="rect">
            <a:avLst/>
          </a:prstGeom>
        </p:spPr>
        <p:txBody>
          <a:bodyPr wrap="none">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Every time the collection plate</a:t>
            </a:r>
          </a:p>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passes by our heart is being </a:t>
            </a:r>
          </a:p>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examined.</a:t>
            </a:r>
            <a:endParaRPr lang="en-US" sz="3600" dirty="0"/>
          </a:p>
        </p:txBody>
      </p:sp>
      <p:sp>
        <p:nvSpPr>
          <p:cNvPr id="5" name="Rectangle 4">
            <a:extLst>
              <a:ext uri="{FF2B5EF4-FFF2-40B4-BE49-F238E27FC236}">
                <a16:creationId xmlns:a16="http://schemas.microsoft.com/office/drawing/2014/main" id="{F2C8AB20-B384-40CB-9991-AF862075AB7F}"/>
              </a:ext>
            </a:extLst>
          </p:cNvPr>
          <p:cNvSpPr/>
          <p:nvPr/>
        </p:nvSpPr>
        <p:spPr>
          <a:xfrm>
            <a:off x="2133600" y="2511425"/>
            <a:ext cx="49530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Jeremiah 17:10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 the Lord, search the heart, I test the mind,</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even to give to each man according to his ways,</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according to the results of his deeds.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8F02AF3C-09AD-4C9B-9944-6D4AFA5993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2E9DED3-7DC2-444A-B093-A7B40702688F}"/>
              </a:ext>
            </a:extLst>
          </p:cNvPr>
          <p:cNvSpPr/>
          <p:nvPr/>
        </p:nvSpPr>
        <p:spPr>
          <a:xfrm>
            <a:off x="1692275" y="730250"/>
            <a:ext cx="5754688"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21: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He looked up and saw the rich putting their gifts into the treasury</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And He saw a poor widow putting in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two small copper coins.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He said, "Truly I say to you, this poor widow put in more than all of them;  </a:t>
            </a:r>
            <a:r>
              <a:rPr lang="en-US" sz="2000" b="1" dirty="0">
                <a:solidFill>
                  <a:srgbClr val="C00000"/>
                </a:solidFill>
                <a:latin typeface="Arial Narrow" panose="020B0606020202030204" pitchFamily="34" charset="0"/>
                <a:ea typeface="Times New Roman" panose="02020603050405020304" pitchFamily="18" charset="0"/>
              </a:rPr>
              <a:t>4 </a:t>
            </a:r>
            <a:r>
              <a:rPr lang="en-US" sz="2600" b="1" dirty="0">
                <a:solidFill>
                  <a:srgbClr val="000000"/>
                </a:solidFill>
                <a:latin typeface="Arial Narrow" panose="020B0606020202030204" pitchFamily="34" charset="0"/>
                <a:ea typeface="Times New Roman" panose="02020603050405020304" pitchFamily="18" charset="0"/>
              </a:rPr>
              <a:t>for they all out of their surplus put into the offering; but she out of her poverty </a:t>
            </a:r>
            <a:r>
              <a:rPr lang="en-US" sz="2600" b="1" u="dbl" dirty="0">
                <a:solidFill>
                  <a:srgbClr val="500050"/>
                </a:solidFill>
                <a:latin typeface="Arial Narrow" panose="020B0606020202030204" pitchFamily="34" charset="0"/>
                <a:ea typeface="Times New Roman" panose="02020603050405020304" pitchFamily="18" charset="0"/>
              </a:rPr>
              <a:t>put in all that she had to live on."</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2B2783AA-6A15-4E50-B429-24B29D2362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BCB4F27-858E-42E1-80E9-9F39A5A1BBD7}"/>
              </a:ext>
            </a:extLst>
          </p:cNvPr>
          <p:cNvSpPr/>
          <p:nvPr/>
        </p:nvSpPr>
        <p:spPr>
          <a:xfrm>
            <a:off x="818152" y="666750"/>
            <a:ext cx="7507696" cy="769441"/>
          </a:xfrm>
          <a:prstGeom prst="rect">
            <a:avLst/>
          </a:prstGeom>
        </p:spPr>
        <p:txBody>
          <a:bodyPr wrap="none">
            <a:spAutoFit/>
          </a:bodyPr>
          <a:lstStyle/>
          <a:p>
            <a:pPr>
              <a:defRPr/>
            </a:pPr>
            <a:r>
              <a:rPr lang="en-US" sz="4400" b="1" i="1" dirty="0">
                <a:ln w="15875">
                  <a:solidFill>
                    <a:schemeClr val="tx1"/>
                  </a:solidFill>
                </a:ln>
                <a:solidFill>
                  <a:srgbClr val="000099"/>
                </a:solidFill>
                <a:latin typeface="ArabBruD" panose="03060802060502020204" pitchFamily="66" charset="0"/>
                <a:ea typeface="Times New Roman" panose="02020603050405020304" pitchFamily="18" charset="0"/>
              </a:rPr>
              <a:t>The previous lessons discussed :</a:t>
            </a:r>
            <a:endParaRPr lang="en-US" sz="4400" dirty="0"/>
          </a:p>
        </p:txBody>
      </p:sp>
      <p:sp>
        <p:nvSpPr>
          <p:cNvPr id="4" name="Rectangle 3">
            <a:extLst>
              <a:ext uri="{FF2B5EF4-FFF2-40B4-BE49-F238E27FC236}">
                <a16:creationId xmlns:a16="http://schemas.microsoft.com/office/drawing/2014/main" id="{1CB2014F-5135-46C1-9CF8-C98EB90B9E60}"/>
              </a:ext>
            </a:extLst>
          </p:cNvPr>
          <p:cNvSpPr/>
          <p:nvPr/>
        </p:nvSpPr>
        <p:spPr>
          <a:xfrm>
            <a:off x="990600" y="1529774"/>
            <a:ext cx="6934200" cy="2708434"/>
          </a:xfrm>
          <a:prstGeom prst="rect">
            <a:avLst/>
          </a:prstGeom>
        </p:spPr>
        <p:txBody>
          <a:bodyPr>
            <a:spAutoFit/>
          </a:bodyPr>
          <a:lstStyle/>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1</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Praying together</a:t>
            </a: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2</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Public reading </a:t>
            </a:r>
          </a:p>
          <a:p>
            <a:pPr>
              <a:defRPr/>
            </a:pPr>
            <a:r>
              <a:rPr lang="en-US" sz="800" b="1" dirty="0">
                <a:ln w="15875">
                  <a:solidFill>
                    <a:srgbClr val="9900FF"/>
                  </a:solidFill>
                </a:ln>
                <a:solidFill>
                  <a:srgbClr val="640000"/>
                </a:solidFill>
              </a:rPr>
              <a:t> </a:t>
            </a: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3</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Announcements</a:t>
            </a: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4</a:t>
            </a:r>
            <a:r>
              <a:rPr lang="en-US" sz="2400" b="1" dirty="0">
                <a:ln w="15875">
                  <a:solidFill>
                    <a:srgbClr val="9900FF"/>
                  </a:solidFill>
                </a:ln>
                <a:solidFill>
                  <a:srgbClr val="640000"/>
                </a:solidFill>
                <a:cs typeface="Times New Roman" panose="02020603050405020304" pitchFamily="18" charset="0"/>
              </a:rPr>
              <a:t>.</a:t>
            </a:r>
            <a:r>
              <a:rPr lang="en-US" sz="2400" b="1" dirty="0">
                <a:ln w="15875">
                  <a:solidFill>
                    <a:srgbClr val="9900FF"/>
                  </a:solidFill>
                </a:ln>
                <a:solidFill>
                  <a:srgbClr val="640000"/>
                </a:solidFill>
              </a:rPr>
              <a:t>  </a:t>
            </a:r>
            <a:r>
              <a:rPr lang="en-US" sz="2400" b="1" dirty="0">
                <a:ln w="15875">
                  <a:solidFill>
                    <a:srgbClr val="9900FF"/>
                  </a:solidFill>
                </a:ln>
                <a:solidFill>
                  <a:srgbClr val="640000"/>
                </a:solidFill>
                <a:latin typeface="+mn-lt"/>
              </a:rPr>
              <a:t>Encouraging</a:t>
            </a:r>
            <a:endParaRPr lang="en-US" sz="2400" b="1" dirty="0">
              <a:ln w="15875">
                <a:solidFill>
                  <a:srgbClr val="9900FF"/>
                </a:solidFill>
              </a:ln>
              <a:solidFill>
                <a:srgbClr val="640000"/>
              </a:solidFill>
              <a:latin typeface="+mn-lt"/>
              <a:cs typeface="Times New Roman" panose="02020603050405020304" pitchFamily="18" charset="0"/>
            </a:endParaRP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5.  </a:t>
            </a:r>
            <a:r>
              <a:rPr lang="en-US" sz="2400" b="1" dirty="0">
                <a:ln w="15875">
                  <a:solidFill>
                    <a:srgbClr val="9900FF"/>
                  </a:solidFill>
                </a:ln>
                <a:solidFill>
                  <a:srgbClr val="640000"/>
                </a:solidFill>
                <a:latin typeface="+mn-lt"/>
                <a:cs typeface="Times New Roman" panose="02020603050405020304" pitchFamily="18" charset="0"/>
              </a:rPr>
              <a:t>Orderly interaction</a:t>
            </a:r>
          </a:p>
          <a:p>
            <a:pPr>
              <a:defRPr/>
            </a:pPr>
            <a:endParaRPr lang="en-US" b="1" dirty="0">
              <a:ln w="15875">
                <a:solidFill>
                  <a:srgbClr val="9900FF"/>
                </a:solidFill>
              </a:ln>
              <a:solidFill>
                <a:srgbClr val="640000"/>
              </a:solidFill>
            </a:endParaRPr>
          </a:p>
        </p:txBody>
      </p:sp>
      <p:sp>
        <p:nvSpPr>
          <p:cNvPr id="5" name="Rectangle 4">
            <a:extLst>
              <a:ext uri="{FF2B5EF4-FFF2-40B4-BE49-F238E27FC236}">
                <a16:creationId xmlns:a16="http://schemas.microsoft.com/office/drawing/2014/main" id="{42A06E09-4BF9-4260-8C2D-EC92C6362325}"/>
              </a:ext>
            </a:extLst>
          </p:cNvPr>
          <p:cNvSpPr/>
          <p:nvPr/>
        </p:nvSpPr>
        <p:spPr>
          <a:xfrm>
            <a:off x="5257800" y="1529774"/>
            <a:ext cx="4572000" cy="2431435"/>
          </a:xfrm>
          <a:prstGeom prst="rect">
            <a:avLst/>
          </a:prstGeom>
        </p:spPr>
        <p:txBody>
          <a:bodyPr>
            <a:spAutoFit/>
          </a:bodyPr>
          <a:lstStyle/>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1</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Call to Worship</a:t>
            </a: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2</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Singing differently</a:t>
            </a: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3</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Preaching styles</a:t>
            </a:r>
          </a:p>
          <a:p>
            <a:pPr>
              <a:defRPr/>
            </a:pPr>
            <a:endParaRPr lang="en-US" sz="800" b="1" dirty="0">
              <a:ln w="15875">
                <a:solidFill>
                  <a:srgbClr val="9900FF"/>
                </a:solidFill>
              </a:ln>
              <a:solidFill>
                <a:srgbClr val="640000"/>
              </a:solidFill>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4</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rPr>
              <a:t>Giving as worship</a:t>
            </a:r>
          </a:p>
          <a:p>
            <a:pPr>
              <a:defRPr/>
            </a:pPr>
            <a:endParaRPr lang="en-US" sz="800" b="1" dirty="0">
              <a:ln w="15875">
                <a:solidFill>
                  <a:srgbClr val="9900FF"/>
                </a:solidFill>
              </a:ln>
              <a:solidFill>
                <a:srgbClr val="640000"/>
              </a:solidFill>
              <a:latin typeface="+mn-lt"/>
              <a:cs typeface="Times New Roman" panose="02020603050405020304" pitchFamily="18" charset="0"/>
            </a:endParaRPr>
          </a:p>
          <a:p>
            <a:pPr>
              <a:defRPr/>
            </a:pPr>
            <a:r>
              <a:rPr lang="en-US" sz="2400" b="1" dirty="0">
                <a:ln w="15875">
                  <a:solidFill>
                    <a:srgbClr val="9900FF"/>
                  </a:solidFill>
                </a:ln>
                <a:solidFill>
                  <a:srgbClr val="000000"/>
                </a:solidFill>
                <a:latin typeface="Times New Roman" panose="02020603050405020304" pitchFamily="18" charset="0"/>
                <a:cs typeface="Times New Roman" panose="02020603050405020304" pitchFamily="18" charset="0"/>
              </a:rPr>
              <a:t>5</a:t>
            </a:r>
            <a:r>
              <a:rPr lang="en-US" sz="2400" b="1" dirty="0">
                <a:ln w="15875">
                  <a:solidFill>
                    <a:srgbClr val="9900FF"/>
                  </a:solidFill>
                </a:ln>
                <a:solidFill>
                  <a:srgbClr val="640000"/>
                </a:solidFill>
                <a:cs typeface="Times New Roman" panose="02020603050405020304" pitchFamily="18" charset="0"/>
              </a:rPr>
              <a:t>.  </a:t>
            </a:r>
            <a:r>
              <a:rPr lang="en-US" sz="2400" b="1" dirty="0">
                <a:ln w="15875">
                  <a:solidFill>
                    <a:srgbClr val="9900FF"/>
                  </a:solidFill>
                </a:ln>
                <a:solidFill>
                  <a:srgbClr val="640000"/>
                </a:solidFill>
                <a:latin typeface="+mn-lt"/>
                <a:cs typeface="Times New Roman" panose="02020603050405020304" pitchFamily="18" charset="0"/>
              </a:rPr>
              <a:t>For Communion </a:t>
            </a:r>
            <a:endParaRPr lang="en-US" sz="800" b="1" dirty="0">
              <a:ln w="15875">
                <a:solidFill>
                  <a:srgbClr val="9900FF"/>
                </a:solidFill>
              </a:ln>
              <a:solidFill>
                <a:srgbClr val="640000"/>
              </a:solidFill>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B40F8295-3B9D-49B2-A135-22F92B9920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CA32B61-AEF6-450E-A509-EFAC9B59C48E}"/>
              </a:ext>
            </a:extLst>
          </p:cNvPr>
          <p:cNvSpPr/>
          <p:nvPr/>
        </p:nvSpPr>
        <p:spPr>
          <a:xfrm>
            <a:off x="1219200" y="666750"/>
            <a:ext cx="6462871" cy="3724096"/>
          </a:xfrm>
          <a:prstGeom prst="rect">
            <a:avLst/>
          </a:prstGeom>
        </p:spPr>
        <p:txBody>
          <a:bodyPr>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As the collection plate passes and you evaluate your heart, who are you ?</a:t>
            </a:r>
          </a:p>
          <a:p>
            <a:pPr>
              <a:defRPr/>
            </a:pPr>
            <a:r>
              <a:rPr lang="en-US" sz="3600" b="1" i="1" dirty="0">
                <a:ln w="15875">
                  <a:solidFill>
                    <a:schemeClr val="tx1"/>
                  </a:solidFill>
                </a:ln>
                <a:solidFill>
                  <a:srgbClr val="005000"/>
                </a:solidFill>
                <a:latin typeface="ArabBruD" panose="03060802060502020204" pitchFamily="66" charset="0"/>
              </a:rPr>
              <a:t>           </a:t>
            </a:r>
            <a:r>
              <a:rPr lang="en-US" sz="3600" b="1" dirty="0">
                <a:ln w="15875">
                  <a:solidFill>
                    <a:srgbClr val="9900FF"/>
                  </a:solidFill>
                </a:ln>
                <a:solidFill>
                  <a:srgbClr val="640000"/>
                </a:solidFill>
                <a:latin typeface="ArabBruD" panose="03060802060502020204" pitchFamily="66" charset="0"/>
              </a:rPr>
              <a:t>The one talent man</a:t>
            </a:r>
          </a:p>
          <a:p>
            <a:pPr>
              <a:defRPr/>
            </a:pPr>
            <a:endParaRPr lang="en-US" sz="1000" b="1" i="1" dirty="0">
              <a:ln w="15875">
                <a:solidFill>
                  <a:schemeClr val="tx1"/>
                </a:solidFill>
              </a:ln>
              <a:solidFill>
                <a:srgbClr val="005000"/>
              </a:solidFill>
              <a:latin typeface="ArabBruD" panose="03060802060502020204" pitchFamily="66" charset="0"/>
            </a:endParaRPr>
          </a:p>
          <a:p>
            <a:pPr>
              <a:defRPr/>
            </a:pPr>
            <a:r>
              <a:rPr lang="en-US" sz="3600" b="1" i="1" dirty="0">
                <a:ln w="15875">
                  <a:solidFill>
                    <a:schemeClr val="tx1"/>
                  </a:solidFill>
                </a:ln>
                <a:solidFill>
                  <a:srgbClr val="005000"/>
                </a:solidFill>
                <a:latin typeface="ArabBruD" panose="03060802060502020204" pitchFamily="66" charset="0"/>
              </a:rPr>
              <a:t>           </a:t>
            </a:r>
            <a:r>
              <a:rPr lang="en-US" sz="3600" b="1" dirty="0">
                <a:ln w="15875">
                  <a:solidFill>
                    <a:srgbClr val="9900FF"/>
                  </a:solidFill>
                </a:ln>
                <a:solidFill>
                  <a:srgbClr val="640000"/>
                </a:solidFill>
                <a:latin typeface="ArabBruD" panose="03060802060502020204" pitchFamily="66" charset="0"/>
              </a:rPr>
              <a:t>Ananias and Sapphira</a:t>
            </a:r>
            <a:endParaRPr lang="en-US" sz="3600" b="1" i="1" dirty="0">
              <a:ln w="15875">
                <a:solidFill>
                  <a:schemeClr val="tx1"/>
                </a:solidFill>
              </a:ln>
              <a:solidFill>
                <a:srgbClr val="005000"/>
              </a:solidFill>
              <a:latin typeface="ArabBruD" panose="03060802060502020204" pitchFamily="66" charset="0"/>
            </a:endParaRPr>
          </a:p>
          <a:p>
            <a:pPr>
              <a:defRPr/>
            </a:pPr>
            <a:endParaRPr lang="en-US" sz="1000" b="1" i="1" dirty="0">
              <a:ln w="15875">
                <a:solidFill>
                  <a:schemeClr val="tx1"/>
                </a:solidFill>
              </a:ln>
              <a:solidFill>
                <a:srgbClr val="005000"/>
              </a:solidFill>
              <a:latin typeface="ArabBruD" panose="03060802060502020204" pitchFamily="66" charset="0"/>
            </a:endParaRPr>
          </a:p>
          <a:p>
            <a:pPr>
              <a:defRPr/>
            </a:pPr>
            <a:r>
              <a:rPr lang="en-US" sz="3600" b="1" i="1" dirty="0">
                <a:ln w="15875">
                  <a:solidFill>
                    <a:schemeClr val="tx1"/>
                  </a:solidFill>
                </a:ln>
                <a:solidFill>
                  <a:srgbClr val="005000"/>
                </a:solidFill>
                <a:latin typeface="ArabBruD" panose="03060802060502020204" pitchFamily="66" charset="0"/>
              </a:rPr>
              <a:t>           </a:t>
            </a:r>
            <a:r>
              <a:rPr lang="en-US" sz="3600" b="1" dirty="0">
                <a:ln w="15875">
                  <a:solidFill>
                    <a:srgbClr val="9900FF"/>
                  </a:solidFill>
                </a:ln>
                <a:solidFill>
                  <a:srgbClr val="640000"/>
                </a:solidFill>
                <a:latin typeface="ArabBruD" panose="03060802060502020204" pitchFamily="66" charset="0"/>
              </a:rPr>
              <a:t>The poor widow </a:t>
            </a:r>
            <a:endParaRPr lang="en-US"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DF8747B9-467F-44D2-8D5A-29727A5CCF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1">
            <a:extLst>
              <a:ext uri="{FF2B5EF4-FFF2-40B4-BE49-F238E27FC236}">
                <a16:creationId xmlns:a16="http://schemas.microsoft.com/office/drawing/2014/main" id="{1F942BE5-3CF2-451B-9015-44C9BA6D22B9}"/>
              </a:ext>
            </a:extLst>
          </p:cNvPr>
          <p:cNvSpPr>
            <a:spLocks noChangeArrowheads="1"/>
          </p:cNvSpPr>
          <p:nvPr/>
        </p:nvSpPr>
        <p:spPr bwMode="auto">
          <a:xfrm>
            <a:off x="3646488" y="2371725"/>
            <a:ext cx="1851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000" b="1">
                <a:solidFill>
                  <a:srgbClr val="C00000"/>
                </a:solidFill>
                <a:latin typeface="Times New Roman" panose="02020603050405020304" pitchFamily="18" charset="0"/>
                <a:cs typeface="Times New Roman" panose="02020603050405020304" pitchFamily="18" charset="0"/>
              </a:rPr>
              <a:t>…  </a:t>
            </a:r>
            <a:r>
              <a:rPr lang="en-US" altLang="en-US" b="1" i="1">
                <a:solidFill>
                  <a:srgbClr val="C00000"/>
                </a:solidFill>
                <a:latin typeface="Times New Roman" panose="02020603050405020304" pitchFamily="18" charset="0"/>
                <a:cs typeface="Times New Roman" panose="02020603050405020304" pitchFamily="18" charset="0"/>
              </a:rPr>
              <a:t>continuation</a:t>
            </a:r>
            <a:r>
              <a:rPr lang="en-US" altLang="en-US" sz="2000" b="1">
                <a:solidFill>
                  <a:srgbClr val="C00000"/>
                </a:solidFill>
                <a:latin typeface="Times New Roman" panose="02020603050405020304" pitchFamily="18" charset="0"/>
                <a:cs typeface="Times New Roman" panose="02020603050405020304" pitchFamily="18" charset="0"/>
              </a:rPr>
              <a:t> </a:t>
            </a:r>
            <a:endParaRPr lang="en-US"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CAA6518E-C33F-4B43-A81E-820925BD03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7F79F58-D407-41D8-AC67-3582379C2387}"/>
              </a:ext>
            </a:extLst>
          </p:cNvPr>
          <p:cNvSpPr/>
          <p:nvPr/>
        </p:nvSpPr>
        <p:spPr>
          <a:xfrm>
            <a:off x="2209800" y="1352550"/>
            <a:ext cx="5867400" cy="1569660"/>
          </a:xfrm>
          <a:prstGeom prst="rect">
            <a:avLst/>
          </a:prstGeom>
        </p:spPr>
        <p:txBody>
          <a:bodyPr>
            <a:spAutoFit/>
          </a:bodyPr>
          <a:lstStyle/>
          <a:p>
            <a:pPr>
              <a:spcBef>
                <a:spcPts val="0"/>
              </a:spcBef>
              <a:spcAft>
                <a:spcPts val="0"/>
              </a:spcAft>
              <a:tabLst>
                <a:tab pos="182880" algn="l"/>
              </a:tabLst>
              <a:defRPr/>
            </a:pPr>
            <a:r>
              <a:rPr lang="en-US" sz="3200" b="1" dirty="0">
                <a:ln w="9525">
                  <a:solidFill>
                    <a:schemeClr val="tx1"/>
                  </a:solidFill>
                </a:ln>
                <a:solidFill>
                  <a:srgbClr val="C00000"/>
                </a:solidFill>
                <a:latin typeface="Times New Roman" panose="02020603050405020304" pitchFamily="18" charset="0"/>
                <a:ea typeface="Times New Roman" panose="02020603050405020304" pitchFamily="18" charset="0"/>
              </a:rPr>
              <a:t>Psalms 122: 1</a:t>
            </a:r>
            <a:r>
              <a:rPr lang="en-US" sz="3200" b="1" dirty="0">
                <a:ln w="9525">
                  <a:solidFill>
                    <a:schemeClr val="tx1"/>
                  </a:solidFill>
                </a:ln>
                <a:latin typeface="Times New Roman" panose="02020603050405020304" pitchFamily="18" charset="0"/>
                <a:ea typeface="Times New Roman" panose="02020603050405020304" pitchFamily="18" charset="0"/>
              </a:rPr>
              <a:t> </a:t>
            </a:r>
            <a:endParaRPr lang="en-US" sz="3200" b="1" dirty="0">
              <a:ln w="9525">
                <a:solidFill>
                  <a:schemeClr val="tx1"/>
                </a:solidFill>
              </a:ln>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I was glad when they said to me,</a:t>
            </a:r>
            <a:endParaRPr lang="en-US" sz="3200" dirty="0">
              <a:ln>
                <a:solidFill>
                  <a:srgbClr val="000000"/>
                </a:solidFill>
              </a:ln>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Let us go to the house of the Lord.</a:t>
            </a:r>
            <a:endParaRPr lang="en-US" sz="3200" dirty="0">
              <a:ln>
                <a:solidFill>
                  <a:srgbClr val="000000"/>
                </a:solidFill>
              </a:ln>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10E87A03-DE7E-4414-AAA3-AAAC307A7B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2">
            <a:extLst>
              <a:ext uri="{FF2B5EF4-FFF2-40B4-BE49-F238E27FC236}">
                <a16:creationId xmlns:a16="http://schemas.microsoft.com/office/drawing/2014/main" id="{D4CE64E4-FF47-4DC3-9E01-468560E0EA8B}"/>
              </a:ext>
            </a:extLst>
          </p:cNvPr>
          <p:cNvSpPr>
            <a:spLocks noChangeArrowheads="1"/>
          </p:cNvSpPr>
          <p:nvPr/>
        </p:nvSpPr>
        <p:spPr bwMode="auto">
          <a:xfrm>
            <a:off x="1143000" y="666750"/>
            <a:ext cx="7620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Corinthians 8: 1-15</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a:t>
            </a:r>
            <a:r>
              <a:rPr lang="en-US" altLang="en-US" sz="2400" b="1">
                <a:solidFill>
                  <a:srgbClr val="000000"/>
                </a:solidFill>
                <a:latin typeface="Arial Narrow" panose="020B0606020202030204" pitchFamily="34" charset="0"/>
                <a:cs typeface="Times New Roman" panose="02020603050405020304" pitchFamily="18" charset="0"/>
              </a:rPr>
              <a:t>     Now, brethren, we wish to make known to you the grace of God which has been given in the churches of Macedonia, 2 that in a great ordeal of affliction their abundance of joy and their deep poverty overflowed in the wealth of their liberality. 3 For I testify that according to their ability, and beyond their ability, they gave of their own accord, 4 begging us with much urging for the favor of participation in the support of the saints, 5 and this, not as we had expected, but they first gave themselves to</a:t>
            </a:r>
          </a:p>
          <a:p>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2E44A942-AC1F-4361-BA8B-6E1B6FC241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a:extLst>
              <a:ext uri="{FF2B5EF4-FFF2-40B4-BE49-F238E27FC236}">
                <a16:creationId xmlns:a16="http://schemas.microsoft.com/office/drawing/2014/main" id="{A886212C-EF66-44F1-BDA7-6FC0EEE226ED}"/>
              </a:ext>
            </a:extLst>
          </p:cNvPr>
          <p:cNvSpPr>
            <a:spLocks noChangeArrowheads="1"/>
          </p:cNvSpPr>
          <p:nvPr/>
        </p:nvSpPr>
        <p:spPr bwMode="auto">
          <a:xfrm>
            <a:off x="914400" y="590550"/>
            <a:ext cx="7620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Corinthians 8: 1-15   </a:t>
            </a:r>
            <a:r>
              <a:rPr lang="en-US" altLang="en-US" sz="28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r>
              <a:rPr lang="en-US" altLang="en-US" sz="28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the Lord and to us by the will of God. 6 So we urged Titus that as he had previously made a beginning, so he would also complete in you this gracious work as well. </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7</a:t>
            </a:r>
            <a:r>
              <a:rPr lang="en-US" altLang="en-US" sz="2400" b="1">
                <a:solidFill>
                  <a:srgbClr val="000000"/>
                </a:solidFill>
                <a:latin typeface="Arial Narrow" panose="020B0606020202030204" pitchFamily="34" charset="0"/>
                <a:cs typeface="Times New Roman" panose="02020603050405020304" pitchFamily="18" charset="0"/>
              </a:rPr>
              <a:t>     But just as you abound in everything, in faith and utterance and knowledge and in all earnestness and in the love we inspired in you, see that you abound in this gracious work also. 8 I am not speaking this as a command, but as proving through the earnestness of others the sincerity of your love also. 9 For you know the</a:t>
            </a:r>
          </a:p>
          <a:p>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279377AE-137E-493E-8F51-3B517581EE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a:extLst>
              <a:ext uri="{FF2B5EF4-FFF2-40B4-BE49-F238E27FC236}">
                <a16:creationId xmlns:a16="http://schemas.microsoft.com/office/drawing/2014/main" id="{42F1B17B-2FA9-4EFB-B242-01FF4504F57A}"/>
              </a:ext>
            </a:extLst>
          </p:cNvPr>
          <p:cNvSpPr>
            <a:spLocks noChangeArrowheads="1"/>
          </p:cNvSpPr>
          <p:nvPr/>
        </p:nvSpPr>
        <p:spPr bwMode="auto">
          <a:xfrm>
            <a:off x="1219200" y="361950"/>
            <a:ext cx="76200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Corinthians 8: 1-15   </a:t>
            </a:r>
            <a:r>
              <a:rPr lang="en-US" altLang="en-US" sz="28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r>
              <a:rPr lang="en-US" altLang="en-US" sz="28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grace of our Lord Jesus Christ, that though He was rich, yet for your sake He became poor, so that you through His poverty might become rich. 10 I give my opinion in this matter, for this is to your advantage, who were the first to begin a year ago not only to do this, but also to desire to do it.  11 But now finish doing it also, so that just as there was the readiness to desire it, so there may be also the completion of it by your ability. 12 For if the readiness is present, it is acceptable according to what a person has, not according to what he does not have. 13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B1591234-2B72-4974-9AD4-3308CE62B8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a:extLst>
              <a:ext uri="{FF2B5EF4-FFF2-40B4-BE49-F238E27FC236}">
                <a16:creationId xmlns:a16="http://schemas.microsoft.com/office/drawing/2014/main" id="{A5B450A5-648E-494B-87EB-C0ADCEEB88F7}"/>
              </a:ext>
            </a:extLst>
          </p:cNvPr>
          <p:cNvSpPr>
            <a:spLocks noChangeArrowheads="1"/>
          </p:cNvSpPr>
          <p:nvPr/>
        </p:nvSpPr>
        <p:spPr bwMode="auto">
          <a:xfrm>
            <a:off x="1066800" y="361950"/>
            <a:ext cx="7620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Corinthians 8: 1-15   </a:t>
            </a:r>
            <a:r>
              <a:rPr lang="en-US" altLang="en-US" sz="28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r>
              <a:rPr lang="en-US" altLang="en-US" sz="2800" b="1">
                <a:solidFill>
                  <a:srgbClr val="C00000"/>
                </a:solidFill>
                <a:latin typeface="Times New Roman" panose="02020603050405020304" pitchFamily="18" charset="0"/>
                <a:cs typeface="Times New Roman" panose="02020603050405020304" pitchFamily="18" charset="0"/>
              </a:rPr>
              <a:t> </a:t>
            </a:r>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For this is not for the ease of others and for your affliction, but by way of equality —  14 at this present time your abundance being a supply for their need, so that their abundance also may become a supply for your need, that there may be equality; 15 as it is written, "He who gathered much did not have too much, and he who gathered little had no lack."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F560B38E-C0A2-49FB-94D9-E50180BB5B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1">
            <a:extLst>
              <a:ext uri="{FF2B5EF4-FFF2-40B4-BE49-F238E27FC236}">
                <a16:creationId xmlns:a16="http://schemas.microsoft.com/office/drawing/2014/main" id="{4A39755E-794D-47BD-9B52-7B1CF90FCA0C}"/>
              </a:ext>
            </a:extLst>
          </p:cNvPr>
          <p:cNvSpPr>
            <a:spLocks noChangeArrowheads="1"/>
          </p:cNvSpPr>
          <p:nvPr/>
        </p:nvSpPr>
        <p:spPr bwMode="auto">
          <a:xfrm>
            <a:off x="1066800" y="438150"/>
            <a:ext cx="71628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C00000"/>
                </a:solidFill>
                <a:latin typeface="Times New Roman" panose="02020603050405020304" pitchFamily="18" charset="0"/>
                <a:cs typeface="Times New Roman" panose="02020603050405020304" pitchFamily="18" charset="0"/>
              </a:rPr>
              <a:t>II Corinthians 9: 6-11</a:t>
            </a:r>
            <a:endParaRPr lang="en-US" altLang="en-US" sz="1600">
              <a:latin typeface="Times New Roman" panose="02020603050405020304" pitchFamily="18" charset="0"/>
              <a:cs typeface="Times New Roman" panose="02020603050405020304" pitchFamily="18" charset="0"/>
            </a:endParaRPr>
          </a:p>
          <a:p>
            <a:r>
              <a:rPr lang="en-US" altLang="en-US" b="1">
                <a:solidFill>
                  <a:srgbClr val="C00000"/>
                </a:solidFill>
                <a:latin typeface="Times New Roman" panose="02020603050405020304" pitchFamily="18" charset="0"/>
                <a:cs typeface="Times New Roman" panose="02020603050405020304" pitchFamily="18" charset="0"/>
              </a:rPr>
              <a:t>6 </a:t>
            </a:r>
            <a:r>
              <a:rPr lang="en-US" altLang="en-US" b="1">
                <a:solidFill>
                  <a:srgbClr val="000000"/>
                </a:solidFill>
                <a:latin typeface="Arial Narrow" panose="020B0606020202030204" pitchFamily="34" charset="0"/>
                <a:cs typeface="Times New Roman" panose="02020603050405020304" pitchFamily="18" charset="0"/>
              </a:rPr>
              <a:t>    Now this I say,  he who sows sparingly will also reap sparingly, and he who sows bountifully will also reap bountifully. 7 Each one must do just as he has purposed in his heart, not grudgingly or under compulsion, for God loves a cheerful giver. 8 And God is able to make all grace abound to you, so that always having all sufficiency in everything, you may have an abundance for every good deed; 9 as it is written, "He scattered abroad, he gave to the poor, His righteousness endures forever." </a:t>
            </a:r>
            <a:endParaRPr lang="en-US" altLang="en-US" sz="1600">
              <a:latin typeface="Times New Roman" panose="02020603050405020304" pitchFamily="18" charset="0"/>
              <a:cs typeface="Times New Roman" panose="02020603050405020304" pitchFamily="18" charset="0"/>
            </a:endParaRPr>
          </a:p>
          <a:p>
            <a:pPr>
              <a:lnSpc>
                <a:spcPct val="50000"/>
              </a:lnSpc>
            </a:pPr>
            <a:r>
              <a:rPr lang="en-US" altLang="en-US" b="1">
                <a:solidFill>
                  <a:srgbClr val="000000"/>
                </a:solidFill>
                <a:latin typeface="Arial Narrow" panose="020B0606020202030204" pitchFamily="34" charset="0"/>
                <a:cs typeface="Times New Roman" panose="02020603050405020304" pitchFamily="18" charset="0"/>
              </a:rPr>
              <a:t> </a:t>
            </a:r>
            <a:endParaRPr lang="en-US" altLang="en-US" sz="1600">
              <a:latin typeface="Times New Roman" panose="02020603050405020304" pitchFamily="18" charset="0"/>
              <a:cs typeface="Times New Roman" panose="02020603050405020304" pitchFamily="18" charset="0"/>
            </a:endParaRPr>
          </a:p>
          <a:p>
            <a:r>
              <a:rPr lang="en-US" altLang="en-US" b="1">
                <a:solidFill>
                  <a:srgbClr val="C00000"/>
                </a:solidFill>
                <a:latin typeface="Times New Roman" panose="02020603050405020304" pitchFamily="18" charset="0"/>
                <a:cs typeface="Times New Roman" panose="02020603050405020304" pitchFamily="18" charset="0"/>
              </a:rPr>
              <a:t>10 </a:t>
            </a:r>
            <a:r>
              <a:rPr lang="en-US" altLang="en-US" b="1">
                <a:solidFill>
                  <a:srgbClr val="000000"/>
                </a:solidFill>
                <a:latin typeface="Arial Narrow" panose="020B0606020202030204" pitchFamily="34" charset="0"/>
                <a:cs typeface="Times New Roman" panose="02020603050405020304" pitchFamily="18" charset="0"/>
              </a:rPr>
              <a:t>    Now He who supplies seed to the sower and bread for food will supply and multiply your seed for sowing and increase the harvest of your righteousness; 11 you will be enriched in everything for all liberality, which through us is producing thanksgiving to God. </a:t>
            </a:r>
            <a:endParaRPr lang="en-US" altLang="en-US" sz="1600">
              <a:latin typeface="Times New Roman" panose="02020603050405020304" pitchFamily="18"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a:extLst>
              <a:ext uri="{FF2B5EF4-FFF2-40B4-BE49-F238E27FC236}">
                <a16:creationId xmlns:a16="http://schemas.microsoft.com/office/drawing/2014/main" id="{C144E71B-C153-4C68-9A98-76596D15BA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7F6B658-41B2-4695-8EED-52BDC7758788}"/>
              </a:ext>
            </a:extLst>
          </p:cNvPr>
          <p:cNvSpPr/>
          <p:nvPr/>
        </p:nvSpPr>
        <p:spPr>
          <a:xfrm>
            <a:off x="762000" y="1428750"/>
            <a:ext cx="7486345" cy="923330"/>
          </a:xfrm>
          <a:prstGeom prst="rect">
            <a:avLst/>
          </a:prstGeom>
        </p:spPr>
        <p:txBody>
          <a:bodyPr wrap="none">
            <a:spAutoFit/>
          </a:bodyPr>
          <a:lstStyle/>
          <a:p>
            <a:pPr algn="ctr">
              <a:spcBef>
                <a:spcPts val="0"/>
              </a:spcBef>
              <a:spcAft>
                <a:spcPts val="0"/>
              </a:spcAft>
              <a:tabLst>
                <a:tab pos="182880" algn="l"/>
                <a:tab pos="228600" algn="l"/>
              </a:tabLst>
              <a:defRPr/>
            </a:pPr>
            <a:r>
              <a:rPr lang="en-US" sz="5400" b="1" dirty="0">
                <a:ln w="15875">
                  <a:solidFill>
                    <a:schemeClr val="tx1"/>
                  </a:solidFill>
                </a:ln>
                <a:solidFill>
                  <a:srgbClr val="000099"/>
                </a:solidFill>
                <a:latin typeface="EnglischeSchT" panose="030304020406070C0D03" pitchFamily="66" charset="0"/>
                <a:ea typeface="Times New Roman" panose="02020603050405020304" pitchFamily="18" charset="0"/>
              </a:rPr>
              <a:t>Love God with all your heart.</a:t>
            </a:r>
            <a:endParaRPr lang="en-US" sz="5400" dirty="0">
              <a:latin typeface="EnglischeSchT" panose="030304020406070C0D03" pitchFamily="66" charset="0"/>
              <a:ea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17D2FA2D-6FD3-4391-973C-4C16203CF0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A905477B-3FBD-48D1-B1BE-D050DA2F08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a:extLst>
              <a:ext uri="{FF2B5EF4-FFF2-40B4-BE49-F238E27FC236}">
                <a16:creationId xmlns:a16="http://schemas.microsoft.com/office/drawing/2014/main" id="{AFC1C90D-FF2C-4A21-8E29-369F59F311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3350"/>
            <a:ext cx="2501900"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3">
            <a:extLst>
              <a:ext uri="{FF2B5EF4-FFF2-40B4-BE49-F238E27FC236}">
                <a16:creationId xmlns:a16="http://schemas.microsoft.com/office/drawing/2014/main" id="{750EBC07-28BA-4CC6-BA02-C2B535F183BB}"/>
              </a:ext>
            </a:extLst>
          </p:cNvPr>
          <p:cNvSpPr>
            <a:spLocks noChangeArrowheads="1"/>
          </p:cNvSpPr>
          <p:nvPr/>
        </p:nvSpPr>
        <p:spPr bwMode="auto">
          <a:xfrm>
            <a:off x="3733800" y="514350"/>
            <a:ext cx="45720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en-US" sz="4000" b="1">
                <a:solidFill>
                  <a:srgbClr val="000000"/>
                </a:solidFill>
                <a:latin typeface="MV Boli" panose="02000500030200090000" pitchFamily="2" charset="0"/>
                <a:ea typeface="Times New Roman" panose="02020603050405020304" pitchFamily="18" charset="0"/>
                <a:cs typeface="MV Boli" panose="02000500030200090000" pitchFamily="2" charset="0"/>
              </a:rPr>
              <a:t>Let’s start drilling down on some individual aspects of the assembly. </a:t>
            </a:r>
            <a:endParaRPr lang="en-US" altLang="en-US" sz="4000">
              <a:latin typeface="MV Boli" panose="02000500030200090000" pitchFamily="2" charset="0"/>
              <a:ea typeface="Times New Roman" panose="02020603050405020304" pitchFamily="18" charset="0"/>
              <a:cs typeface="MV Boli" panose="0200050003020009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54FBB376-E44A-4E9B-8B03-89C8A8C2B9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1588"/>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7">
            <a:extLst>
              <a:ext uri="{FF2B5EF4-FFF2-40B4-BE49-F238E27FC236}">
                <a16:creationId xmlns:a16="http://schemas.microsoft.com/office/drawing/2014/main" id="{27C6EAFB-2BE0-4A22-93C5-ABF3D3BC48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419350"/>
            <a:ext cx="26289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
            <a:extLst>
              <a:ext uri="{FF2B5EF4-FFF2-40B4-BE49-F238E27FC236}">
                <a16:creationId xmlns:a16="http://schemas.microsoft.com/office/drawing/2014/main" id="{C2DC7B58-37C0-4D9B-A5E5-5793470331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13638" y="742950"/>
            <a:ext cx="860425"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D7806BB1-8A59-4AD1-9996-B2FB548786A1}"/>
              </a:ext>
            </a:extLst>
          </p:cNvPr>
          <p:cNvSpPr/>
          <p:nvPr/>
        </p:nvSpPr>
        <p:spPr>
          <a:xfrm>
            <a:off x="838200" y="971550"/>
            <a:ext cx="6615594" cy="707886"/>
          </a:xfrm>
          <a:prstGeom prst="rect">
            <a:avLst/>
          </a:prstGeom>
        </p:spPr>
        <p:txBody>
          <a:bodyPr wrap="none">
            <a:spAutoFit/>
          </a:bodyPr>
          <a:lstStyle/>
          <a:p>
            <a:pPr>
              <a:defRPr/>
            </a:pPr>
            <a:r>
              <a:rPr lang="en-US" sz="4000" b="1" i="1" dirty="0">
                <a:ln w="15875">
                  <a:solidFill>
                    <a:schemeClr val="tx1"/>
                  </a:solidFill>
                </a:ln>
                <a:solidFill>
                  <a:srgbClr val="005000"/>
                </a:solidFill>
                <a:latin typeface="ArabBruD" panose="03060802060502020204" pitchFamily="66" charset="0"/>
                <a:ea typeface="Times New Roman" panose="02020603050405020304" pitchFamily="18" charset="0"/>
              </a:rPr>
              <a:t>We will start with the offering.</a:t>
            </a:r>
            <a:endParaRPr lang="en-US" sz="4000" dirty="0">
              <a:solidFill>
                <a:srgbClr val="005000"/>
              </a:solidFill>
            </a:endParaRPr>
          </a:p>
        </p:txBody>
      </p:sp>
      <p:sp>
        <p:nvSpPr>
          <p:cNvPr id="8198" name="Rectangle 10">
            <a:extLst>
              <a:ext uri="{FF2B5EF4-FFF2-40B4-BE49-F238E27FC236}">
                <a16:creationId xmlns:a16="http://schemas.microsoft.com/office/drawing/2014/main" id="{0EA39863-6F2F-4B68-99C9-50620997BF34}"/>
              </a:ext>
            </a:extLst>
          </p:cNvPr>
          <p:cNvSpPr>
            <a:spLocks noChangeArrowheads="1"/>
          </p:cNvSpPr>
          <p:nvPr/>
        </p:nvSpPr>
        <p:spPr bwMode="auto">
          <a:xfrm>
            <a:off x="1752600" y="2114550"/>
            <a:ext cx="457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600" i="1">
                <a:solidFill>
                  <a:srgbClr val="000000"/>
                </a:solidFill>
                <a:latin typeface="MV Boli" panose="02000500030200090000" pitchFamily="2" charset="0"/>
                <a:ea typeface="Times New Roman" panose="02020603050405020304" pitchFamily="18" charset="0"/>
                <a:cs typeface="MV Boli" panose="02000500030200090000" pitchFamily="2" charset="0"/>
              </a:rPr>
              <a:t>Generous giving is the cornerstone of the Christian faith</a:t>
            </a:r>
            <a:r>
              <a:rPr lang="en-US" altLang="en-US" sz="3600" b="1">
                <a:solidFill>
                  <a:srgbClr val="000000"/>
                </a:solidFill>
                <a:latin typeface="MV Boli" panose="02000500030200090000" pitchFamily="2" charset="0"/>
                <a:ea typeface="Times New Roman" panose="02020603050405020304" pitchFamily="18" charset="0"/>
                <a:cs typeface="MV Boli" panose="02000500030200090000" pitchFamily="2" charset="0"/>
              </a:rPr>
              <a:t>. </a:t>
            </a:r>
            <a:endParaRPr lang="en-US" altLang="en-US" sz="3600">
              <a:latin typeface="MV Boli" panose="02000500030200090000" pitchFamily="2" charset="0"/>
              <a:ea typeface="Times New Roman" panose="02020603050405020304" pitchFamily="18" charset="0"/>
              <a:cs typeface="MV Boli" panose="02000500030200090000"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83340155-F811-4C15-85D2-2745B796D8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 y="0"/>
            <a:ext cx="9140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1E9877B-A1BA-42BE-B8FB-AB26D4662091}"/>
              </a:ext>
            </a:extLst>
          </p:cNvPr>
          <p:cNvSpPr/>
          <p:nvPr/>
        </p:nvSpPr>
        <p:spPr>
          <a:xfrm>
            <a:off x="1676400" y="1733550"/>
            <a:ext cx="5936112" cy="2477601"/>
          </a:xfrm>
          <a:prstGeom prst="rect">
            <a:avLst/>
          </a:prstGeom>
        </p:spPr>
        <p:txBody>
          <a:bodyPr wrap="none">
            <a:spAutoFit/>
          </a:bodyPr>
          <a:lstStyle/>
          <a:p>
            <a:pPr>
              <a:defRPr/>
            </a:pPr>
            <a:r>
              <a:rPr lang="en-US" sz="3200" b="1" dirty="0">
                <a:ln w="15875">
                  <a:solidFill>
                    <a:srgbClr val="9900FF"/>
                  </a:solidFill>
                </a:ln>
                <a:solidFill>
                  <a:srgbClr val="000000"/>
                </a:solidFill>
                <a:latin typeface="Times New Roman" panose="02020603050405020304" pitchFamily="18" charset="0"/>
                <a:cs typeface="Times New Roman" panose="02020603050405020304" pitchFamily="18" charset="0"/>
              </a:rPr>
              <a:t>1</a:t>
            </a:r>
            <a:r>
              <a:rPr lang="en-US" sz="32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ArabBruD" panose="03060802060502020204" pitchFamily="66" charset="0"/>
              </a:rPr>
              <a:t>Attitude toward earthly wealth </a:t>
            </a:r>
          </a:p>
          <a:p>
            <a:pPr>
              <a:defRPr/>
            </a:pPr>
            <a:endParaRPr lang="en-US" sz="900" b="1" dirty="0">
              <a:ln w="15875">
                <a:solidFill>
                  <a:srgbClr val="9900FF"/>
                </a:solidFill>
              </a:ln>
              <a:solidFill>
                <a:srgbClr val="640000"/>
              </a:solidFill>
            </a:endParaRPr>
          </a:p>
          <a:p>
            <a:pPr>
              <a:defRPr/>
            </a:pPr>
            <a:r>
              <a:rPr lang="en-US" sz="3200" b="1" dirty="0">
                <a:ln w="15875">
                  <a:solidFill>
                    <a:srgbClr val="9900FF"/>
                  </a:solidFill>
                </a:ln>
                <a:solidFill>
                  <a:srgbClr val="000000"/>
                </a:solidFill>
                <a:latin typeface="Times New Roman" panose="02020603050405020304" pitchFamily="18" charset="0"/>
                <a:cs typeface="Times New Roman" panose="02020603050405020304" pitchFamily="18" charset="0"/>
              </a:rPr>
              <a:t>2</a:t>
            </a:r>
            <a:r>
              <a:rPr lang="en-US" sz="32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ArabBruD" panose="03060802060502020204" pitchFamily="66" charset="0"/>
              </a:rPr>
              <a:t>The tithe is the foundation</a:t>
            </a:r>
          </a:p>
          <a:p>
            <a:pPr>
              <a:defRPr/>
            </a:pPr>
            <a:r>
              <a:rPr lang="en-US" sz="900" b="1" dirty="0">
                <a:ln w="15875">
                  <a:solidFill>
                    <a:srgbClr val="9900FF"/>
                  </a:solidFill>
                </a:ln>
                <a:solidFill>
                  <a:srgbClr val="640000"/>
                </a:solidFill>
              </a:rPr>
              <a:t> </a:t>
            </a:r>
          </a:p>
          <a:p>
            <a:pPr>
              <a:defRPr/>
            </a:pPr>
            <a:r>
              <a:rPr lang="en-US" sz="3200" b="1" dirty="0">
                <a:ln w="15875">
                  <a:solidFill>
                    <a:srgbClr val="9900FF"/>
                  </a:solidFill>
                </a:ln>
                <a:solidFill>
                  <a:srgbClr val="000000"/>
                </a:solidFill>
                <a:latin typeface="Times New Roman" panose="02020603050405020304" pitchFamily="18" charset="0"/>
                <a:cs typeface="Times New Roman" panose="02020603050405020304" pitchFamily="18" charset="0"/>
              </a:rPr>
              <a:t>3</a:t>
            </a:r>
            <a:r>
              <a:rPr lang="en-US" sz="32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ArabBruD" panose="03060802060502020204" pitchFamily="66" charset="0"/>
              </a:rPr>
              <a:t>Don’t give more than you desire</a:t>
            </a:r>
          </a:p>
          <a:p>
            <a:pPr>
              <a:defRPr/>
            </a:pPr>
            <a:endParaRPr lang="en-US" sz="900" b="1" dirty="0">
              <a:ln w="15875">
                <a:solidFill>
                  <a:srgbClr val="9900FF"/>
                </a:solidFill>
              </a:ln>
              <a:solidFill>
                <a:srgbClr val="640000"/>
              </a:solidFill>
            </a:endParaRPr>
          </a:p>
          <a:p>
            <a:pPr>
              <a:defRPr/>
            </a:pPr>
            <a:r>
              <a:rPr lang="en-US" sz="3200" b="1" dirty="0">
                <a:ln w="15875">
                  <a:solidFill>
                    <a:srgbClr val="9900FF"/>
                  </a:solidFill>
                </a:ln>
                <a:solidFill>
                  <a:srgbClr val="000000"/>
                </a:solidFill>
                <a:latin typeface="Times New Roman" panose="02020603050405020304" pitchFamily="18" charset="0"/>
                <a:cs typeface="Times New Roman" panose="02020603050405020304" pitchFamily="18" charset="0"/>
              </a:rPr>
              <a:t>4</a:t>
            </a:r>
            <a:r>
              <a:rPr lang="en-US" sz="3200" b="1" dirty="0">
                <a:ln w="15875">
                  <a:solidFill>
                    <a:srgbClr val="9900FF"/>
                  </a:solidFill>
                </a:ln>
                <a:solidFill>
                  <a:srgbClr val="640000"/>
                </a:solidFill>
                <a:cs typeface="Times New Roman" panose="02020603050405020304" pitchFamily="18" charset="0"/>
              </a:rPr>
              <a:t>.</a:t>
            </a:r>
            <a:r>
              <a:rPr lang="en-US" sz="3200" b="1" dirty="0">
                <a:ln w="15875">
                  <a:solidFill>
                    <a:srgbClr val="9900FF"/>
                  </a:solidFill>
                </a:ln>
                <a:solidFill>
                  <a:srgbClr val="640000"/>
                </a:solidFill>
              </a:rPr>
              <a:t>  </a:t>
            </a:r>
            <a:r>
              <a:rPr lang="en-US" sz="3200" b="1" dirty="0">
                <a:ln w="15875">
                  <a:solidFill>
                    <a:srgbClr val="9900FF"/>
                  </a:solidFill>
                </a:ln>
                <a:solidFill>
                  <a:srgbClr val="640000"/>
                </a:solidFill>
                <a:latin typeface="ArabBruD" panose="03060802060502020204" pitchFamily="66" charset="0"/>
              </a:rPr>
              <a:t>What</a:t>
            </a:r>
            <a:r>
              <a:rPr lang="en-US" sz="3200" b="1" dirty="0">
                <a:ln w="15875">
                  <a:solidFill>
                    <a:srgbClr val="9900FF"/>
                  </a:solidFill>
                </a:ln>
                <a:solidFill>
                  <a:srgbClr val="640000"/>
                </a:solidFill>
              </a:rPr>
              <a:t> </a:t>
            </a:r>
            <a:r>
              <a:rPr lang="en-US" sz="3200" b="1" dirty="0">
                <a:ln w="15875">
                  <a:solidFill>
                    <a:srgbClr val="9900FF"/>
                  </a:solidFill>
                </a:ln>
                <a:solidFill>
                  <a:srgbClr val="640000"/>
                </a:solidFill>
                <a:latin typeface="ArabBruD" panose="03060802060502020204" pitchFamily="66" charset="0"/>
              </a:rPr>
              <a:t>one keeps counts</a:t>
            </a:r>
            <a:endParaRPr lang="en-US" sz="3200" b="1" dirty="0">
              <a:ln w="15875">
                <a:solidFill>
                  <a:srgbClr val="9900FF"/>
                </a:solidFill>
              </a:ln>
              <a:solidFill>
                <a:srgbClr val="640000"/>
              </a:solidFill>
              <a:latin typeface="ArabBruD" panose="03060802060502020204" pitchFamily="66" charset="0"/>
              <a:cs typeface="Times New Roman" panose="02020603050405020304" pitchFamily="18" charset="0"/>
            </a:endParaRPr>
          </a:p>
        </p:txBody>
      </p:sp>
      <p:sp>
        <p:nvSpPr>
          <p:cNvPr id="4" name="Rectangle 3">
            <a:extLst>
              <a:ext uri="{FF2B5EF4-FFF2-40B4-BE49-F238E27FC236}">
                <a16:creationId xmlns:a16="http://schemas.microsoft.com/office/drawing/2014/main" id="{97B6043E-3734-4EB4-B9C9-56D599EA2C1D}"/>
              </a:ext>
            </a:extLst>
          </p:cNvPr>
          <p:cNvSpPr/>
          <p:nvPr/>
        </p:nvSpPr>
        <p:spPr>
          <a:xfrm>
            <a:off x="1219200" y="839084"/>
            <a:ext cx="6615594" cy="707886"/>
          </a:xfrm>
          <a:prstGeom prst="rect">
            <a:avLst/>
          </a:prstGeom>
        </p:spPr>
        <p:txBody>
          <a:bodyPr wrap="none">
            <a:spAutoFit/>
          </a:bodyPr>
          <a:lstStyle/>
          <a:p>
            <a:pPr>
              <a:defRPr/>
            </a:pPr>
            <a:r>
              <a:rPr lang="en-US" sz="4000" b="1" i="1" dirty="0">
                <a:ln w="15875">
                  <a:solidFill>
                    <a:schemeClr val="tx1"/>
                  </a:solidFill>
                </a:ln>
                <a:solidFill>
                  <a:srgbClr val="005000"/>
                </a:solidFill>
                <a:latin typeface="ArabBruD" panose="03060802060502020204" pitchFamily="66" charset="0"/>
                <a:ea typeface="Times New Roman" panose="02020603050405020304" pitchFamily="18" charset="0"/>
              </a:rPr>
              <a:t>We will start with the offering.</a:t>
            </a:r>
            <a:endParaRPr lang="en-US" sz="4000" dirty="0">
              <a:solidFill>
                <a:srgbClr val="005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71104DF2-FD47-4A4C-A2F8-ACCBB0A043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2413"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7F9E366-16BF-46BA-ABB2-C33E12257333}"/>
              </a:ext>
            </a:extLst>
          </p:cNvPr>
          <p:cNvSpPr/>
          <p:nvPr/>
        </p:nvSpPr>
        <p:spPr>
          <a:xfrm>
            <a:off x="722871" y="1352550"/>
            <a:ext cx="7696200" cy="2123658"/>
          </a:xfrm>
          <a:prstGeom prst="rect">
            <a:avLst/>
          </a:prstGeom>
        </p:spPr>
        <p:txBody>
          <a:bodyPr>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4400" b="1" dirty="0">
                <a:ln w="15875">
                  <a:solidFill>
                    <a:srgbClr val="9900FF"/>
                  </a:solidFill>
                </a:ln>
                <a:solidFill>
                  <a:srgbClr val="361937"/>
                </a:solidFill>
                <a:latin typeface="ArabBruD" panose="03060802060502020204" pitchFamily="66" charset="0"/>
              </a:rPr>
              <a:t>One’s attitude toward earthly</a:t>
            </a:r>
          </a:p>
          <a:p>
            <a:pPr>
              <a:defRPr/>
            </a:pPr>
            <a:r>
              <a:rPr lang="en-US" sz="4400" b="1" dirty="0">
                <a:ln w="15875">
                  <a:solidFill>
                    <a:srgbClr val="9900FF"/>
                  </a:solidFill>
                </a:ln>
                <a:solidFill>
                  <a:srgbClr val="361937"/>
                </a:solidFill>
                <a:latin typeface="ArabBruD" panose="03060802060502020204" pitchFamily="66" charset="0"/>
              </a:rPr>
              <a:t>     wealth is emblematic of his </a:t>
            </a:r>
          </a:p>
          <a:p>
            <a:pPr>
              <a:defRPr/>
            </a:pPr>
            <a:r>
              <a:rPr lang="en-US" sz="4400" b="1" dirty="0">
                <a:ln w="15875">
                  <a:solidFill>
                    <a:srgbClr val="9900FF"/>
                  </a:solidFill>
                </a:ln>
                <a:solidFill>
                  <a:srgbClr val="361937"/>
                </a:solidFill>
                <a:latin typeface="ArabBruD" panose="03060802060502020204" pitchFamily="66" charset="0"/>
              </a:rPr>
              <a:t>     attitude toward God.</a:t>
            </a:r>
            <a:endParaRPr lang="en-US" sz="4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F3FE151E-1D30-410B-BB89-6CA0E405EA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0625F3E-2738-4BF7-B2A0-3293D58DA415}"/>
              </a:ext>
            </a:extLst>
          </p:cNvPr>
          <p:cNvSpPr/>
          <p:nvPr/>
        </p:nvSpPr>
        <p:spPr>
          <a:xfrm>
            <a:off x="1658452" y="514350"/>
            <a:ext cx="5831212" cy="1938992"/>
          </a:xfrm>
          <a:prstGeom prst="rect">
            <a:avLst/>
          </a:prstGeom>
        </p:spPr>
        <p:txBody>
          <a:bodyPr wrap="none">
            <a:spAutoFit/>
          </a:bodyPr>
          <a:lstStyle/>
          <a:p>
            <a:pPr algn="ctr">
              <a:defRPr/>
            </a:pPr>
            <a:r>
              <a:rPr lang="en-US" sz="4000" b="1" i="1" dirty="0">
                <a:ln w="15875">
                  <a:solidFill>
                    <a:schemeClr val="tx1"/>
                  </a:solidFill>
                </a:ln>
                <a:solidFill>
                  <a:srgbClr val="005000"/>
                </a:solidFill>
                <a:latin typeface="ArabBruD" panose="03060802060502020204" pitchFamily="66" charset="0"/>
                <a:ea typeface="Times New Roman" panose="02020603050405020304" pitchFamily="18" charset="0"/>
              </a:rPr>
              <a:t>One whose mind centers on</a:t>
            </a:r>
          </a:p>
          <a:p>
            <a:pPr algn="ctr">
              <a:defRPr/>
            </a:pPr>
            <a:r>
              <a:rPr lang="en-US" sz="4000" b="1" i="1" dirty="0">
                <a:ln w="15875">
                  <a:solidFill>
                    <a:schemeClr val="tx1"/>
                  </a:solidFill>
                </a:ln>
                <a:solidFill>
                  <a:srgbClr val="005000"/>
                </a:solidFill>
                <a:latin typeface="ArabBruD" panose="03060802060502020204" pitchFamily="66" charset="0"/>
              </a:rPr>
              <a:t>things of this world is </a:t>
            </a:r>
          </a:p>
          <a:p>
            <a:pPr algn="ctr">
              <a:defRPr/>
            </a:pPr>
            <a:r>
              <a:rPr lang="en-US" sz="4000" b="1" i="1" dirty="0">
                <a:ln w="15875">
                  <a:solidFill>
                    <a:schemeClr val="tx1"/>
                  </a:solidFill>
                </a:ln>
                <a:solidFill>
                  <a:srgbClr val="005000"/>
                </a:solidFill>
                <a:latin typeface="ArabBruD" panose="03060802060502020204" pitchFamily="66" charset="0"/>
              </a:rPr>
              <a:t>earthbound in his heart.</a:t>
            </a:r>
            <a:endParaRPr lang="en-US" sz="4000" dirty="0"/>
          </a:p>
        </p:txBody>
      </p:sp>
      <p:sp>
        <p:nvSpPr>
          <p:cNvPr id="4" name="Rectangle 3">
            <a:extLst>
              <a:ext uri="{FF2B5EF4-FFF2-40B4-BE49-F238E27FC236}">
                <a16:creationId xmlns:a16="http://schemas.microsoft.com/office/drawing/2014/main" id="{BB382CA7-A13D-447C-87E3-72A53790A700}"/>
              </a:ext>
            </a:extLst>
          </p:cNvPr>
          <p:cNvSpPr/>
          <p:nvPr/>
        </p:nvSpPr>
        <p:spPr>
          <a:xfrm>
            <a:off x="2287588" y="2578100"/>
            <a:ext cx="4572000" cy="16938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33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seek first His kingdom</a:t>
            </a:r>
            <a:r>
              <a:rPr lang="en-US" sz="2600" b="1" dirty="0">
                <a:solidFill>
                  <a:srgbClr val="000000"/>
                </a:solidFill>
                <a:latin typeface="Arial Narrow" panose="020B0606020202030204" pitchFamily="34" charset="0"/>
                <a:ea typeface="Times New Roman" panose="02020603050405020304" pitchFamily="18" charset="0"/>
              </a:rPr>
              <a:t> and His righteousness, and all these things will be added to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6AD88569-6445-4724-B757-F36A233791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923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4898C6B-F7FB-4563-A6B0-D0A49DCF7B38}"/>
              </a:ext>
            </a:extLst>
          </p:cNvPr>
          <p:cNvSpPr/>
          <p:nvPr/>
        </p:nvSpPr>
        <p:spPr>
          <a:xfrm>
            <a:off x="928476" y="666750"/>
            <a:ext cx="7291163" cy="646331"/>
          </a:xfrm>
          <a:prstGeom prst="rect">
            <a:avLst/>
          </a:prstGeom>
        </p:spPr>
        <p:txBody>
          <a:bodyPr wrap="none">
            <a:spAutoFit/>
          </a:bodyPr>
          <a:lstStyle/>
          <a:p>
            <a:pPr>
              <a:defRPr/>
            </a:pPr>
            <a:r>
              <a:rPr lang="en-US" sz="3600" b="1" i="1" dirty="0">
                <a:ln w="15875">
                  <a:solidFill>
                    <a:schemeClr val="tx1"/>
                  </a:solidFill>
                </a:ln>
                <a:solidFill>
                  <a:srgbClr val="005000"/>
                </a:solidFill>
                <a:latin typeface="ArabBruD" panose="03060802060502020204" pitchFamily="66" charset="0"/>
                <a:ea typeface="Times New Roman" panose="02020603050405020304" pitchFamily="18" charset="0"/>
              </a:rPr>
              <a:t>The allurement of the world is strong. </a:t>
            </a:r>
            <a:endParaRPr lang="en-US" sz="3600" dirty="0"/>
          </a:p>
        </p:txBody>
      </p:sp>
      <p:sp>
        <p:nvSpPr>
          <p:cNvPr id="4" name="Rectangle 3">
            <a:extLst>
              <a:ext uri="{FF2B5EF4-FFF2-40B4-BE49-F238E27FC236}">
                <a16:creationId xmlns:a16="http://schemas.microsoft.com/office/drawing/2014/main" id="{D466BEE3-7F1D-436F-8A22-ED8961BA1F9B}"/>
              </a:ext>
            </a:extLst>
          </p:cNvPr>
          <p:cNvSpPr/>
          <p:nvPr/>
        </p:nvSpPr>
        <p:spPr>
          <a:xfrm>
            <a:off x="1371600" y="1581150"/>
            <a:ext cx="5934075" cy="2492375"/>
          </a:xfrm>
          <a:prstGeom prst="rect">
            <a:avLst/>
          </a:prstGeom>
        </p:spPr>
        <p:txBody>
          <a:bodyPr>
            <a:spAutoFit/>
          </a:bodyPr>
          <a:lstStyle/>
          <a:p>
            <a:pPr marL="182880">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4: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marL="182880">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devil took Him to a very high mountain …..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and he said to Him,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All these things I will give You</a:t>
            </a:r>
            <a:r>
              <a:rPr lang="en-US" sz="2600" b="1" dirty="0">
                <a:solidFill>
                  <a:srgbClr val="000000"/>
                </a:solidFill>
                <a:latin typeface="Arial Narrow" panose="020B0606020202030204" pitchFamily="34" charset="0"/>
                <a:ea typeface="Times New Roman" panose="02020603050405020304" pitchFamily="18" charset="0"/>
              </a:rPr>
              <a:t>, if You fall down and worship me."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Then Jesus said to him,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 Satan!</a:t>
            </a:r>
            <a:r>
              <a:rPr lang="en-US" sz="2600" b="1" dirty="0">
                <a:solidFill>
                  <a:srgbClr val="000000"/>
                </a:solidFill>
                <a:latin typeface="Arial Narrow" panose="020B0606020202030204" pitchFamily="34" charset="0"/>
                <a:ea typeface="Times New Roman" panose="02020603050405020304" pitchFamily="18" charset="0"/>
              </a:rPr>
              <a:t> For it is written,  …….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12707</TotalTime>
  <Words>1938</Words>
  <Application>Microsoft Office PowerPoint</Application>
  <PresentationFormat>On-screen Show (16:9)</PresentationFormat>
  <Paragraphs>132</Paragraphs>
  <Slides>39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MV Boli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933</cp:revision>
  <dcterms:created xsi:type="dcterms:W3CDTF">2013-07-27T15:59:10Z</dcterms:created>
  <dcterms:modified xsi:type="dcterms:W3CDTF">2020-10-26T13:18:51Z</dcterms:modified>
</cp:coreProperties>
</file>