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771" r:id="rId2"/>
    <p:sldId id="773" r:id="rId3"/>
    <p:sldId id="765" r:id="rId4"/>
    <p:sldId id="813" r:id="rId5"/>
    <p:sldId id="811" r:id="rId6"/>
    <p:sldId id="745" r:id="rId7"/>
    <p:sldId id="770" r:id="rId8"/>
    <p:sldId id="817" r:id="rId9"/>
    <p:sldId id="816" r:id="rId10"/>
    <p:sldId id="818" r:id="rId11"/>
    <p:sldId id="823" r:id="rId12"/>
    <p:sldId id="815" r:id="rId13"/>
    <p:sldId id="822" r:id="rId14"/>
    <p:sldId id="821" r:id="rId15"/>
    <p:sldId id="820" r:id="rId16"/>
    <p:sldId id="794" r:id="rId17"/>
    <p:sldId id="786" r:id="rId18"/>
    <p:sldId id="828" r:id="rId19"/>
    <p:sldId id="795" r:id="rId20"/>
    <p:sldId id="788" r:id="rId21"/>
    <p:sldId id="830" r:id="rId22"/>
    <p:sldId id="810" r:id="rId23"/>
    <p:sldId id="831" r:id="rId24"/>
    <p:sldId id="819" r:id="rId25"/>
    <p:sldId id="826" r:id="rId26"/>
    <p:sldId id="792" r:id="rId27"/>
    <p:sldId id="824" r:id="rId28"/>
    <p:sldId id="825" r:id="rId29"/>
    <p:sldId id="833" r:id="rId30"/>
    <p:sldId id="832" r:id="rId31"/>
    <p:sldId id="837" r:id="rId32"/>
    <p:sldId id="836" r:id="rId33"/>
    <p:sldId id="835" r:id="rId34"/>
    <p:sldId id="814" r:id="rId35"/>
    <p:sldId id="841" r:id="rId36"/>
    <p:sldId id="842" r:id="rId37"/>
    <p:sldId id="839" r:id="rId38"/>
    <p:sldId id="846" r:id="rId39"/>
    <p:sldId id="845" r:id="rId40"/>
    <p:sldId id="847" r:id="rId41"/>
    <p:sldId id="843" r:id="rId42"/>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C170A"/>
    <a:srgbClr val="000099"/>
    <a:srgbClr val="640000"/>
    <a:srgbClr val="FFFF9F"/>
    <a:srgbClr val="FF3300"/>
    <a:srgbClr val="00FFCC"/>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92" autoAdjust="0"/>
  </p:normalViewPr>
  <p:slideViewPr>
    <p:cSldViewPr>
      <p:cViewPr varScale="1">
        <p:scale>
          <a:sx n="92" d="100"/>
          <a:sy n="92" d="100"/>
        </p:scale>
        <p:origin x="708" y="10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B3386A-91D6-46A3-9A58-CF7A751D3A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6B477F25-BDFE-44AC-A4BD-FE535E79F47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B256C5D7-9FDC-4D95-B6CC-7A6518FC88AB}" type="datetimeFigureOut">
              <a:rPr lang="en-US"/>
              <a:pPr>
                <a:defRPr/>
              </a:pPr>
              <a:t>9/27/2020</a:t>
            </a:fld>
            <a:endParaRPr lang="en-US"/>
          </a:p>
        </p:txBody>
      </p:sp>
      <p:sp>
        <p:nvSpPr>
          <p:cNvPr id="4" name="Slide Image Placeholder 3">
            <a:extLst>
              <a:ext uri="{FF2B5EF4-FFF2-40B4-BE49-F238E27FC236}">
                <a16:creationId xmlns:a16="http://schemas.microsoft.com/office/drawing/2014/main" id="{B34B8CB8-4561-497E-ADE7-EC2269AA513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23E1239-73CB-494C-BC9E-9F29D5AE415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3FCC270-5533-47DE-B758-36012E87630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40412327-E1D3-4EF2-AF31-BE178022BF92}"/>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F152B5A-7132-4662-B65A-22FFDE038C9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49E5DF24-521C-46CC-BF67-2AF6938590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36C45246-9340-44C9-93A5-FB30ED0E86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6CC79336-2BD9-49EE-BE90-E731A5587D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276424-9009-485D-8B12-70CAF7487EF8}" type="slidenum">
              <a:rPr lang="en-US" altLang="en-US"/>
              <a:pPr/>
              <a:t>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6053A606-0A95-4246-AAAD-CEA64B513F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0F6299BE-750C-4E9C-BECD-0934CFBFE7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06F52119-4269-4929-BD0D-9B1622347F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733D3B4-56D8-4A19-AFEB-75E16BDDF4AD}" type="slidenum">
              <a:rPr lang="en-US" altLang="en-US"/>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125A44BD-6B2D-4AF3-A83A-04189A1CD4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29E823D4-40C0-4347-A1D3-81F089CF9B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244" name="Slide Number Placeholder 3">
            <a:extLst>
              <a:ext uri="{FF2B5EF4-FFF2-40B4-BE49-F238E27FC236}">
                <a16:creationId xmlns:a16="http://schemas.microsoft.com/office/drawing/2014/main" id="{137A2AB1-7576-4B6C-A18D-D2DBC91B48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217F4B5-3BE2-4CB7-A9DA-7083BFF11D16}" type="slidenum">
              <a:rPr lang="en-US" altLang="en-US"/>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74E9B705-8E12-412D-9D88-157AC77C16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6E46D356-714E-4854-BDAC-831319E599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a:extLst>
              <a:ext uri="{FF2B5EF4-FFF2-40B4-BE49-F238E27FC236}">
                <a16:creationId xmlns:a16="http://schemas.microsoft.com/office/drawing/2014/main" id="{B57B971F-CFAA-4BA8-B9FD-2B68047E07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F67EC42-5DED-49D1-BFFC-75B95228B3E6}" type="slidenum">
              <a:rPr lang="en-US" altLang="en-US"/>
              <a:pPr/>
              <a:t>18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69E4528-15FF-4B22-9EAF-F38F383A00B3}"/>
              </a:ext>
            </a:extLst>
          </p:cNvPr>
          <p:cNvSpPr>
            <a:spLocks noGrp="1"/>
          </p:cNvSpPr>
          <p:nvPr>
            <p:ph type="dt" sz="half" idx="10"/>
          </p:nvPr>
        </p:nvSpPr>
        <p:spPr/>
        <p:txBody>
          <a:bodyPr/>
          <a:lstStyle>
            <a:lvl1pPr>
              <a:defRPr/>
            </a:lvl1pPr>
          </a:lstStyle>
          <a:p>
            <a:pPr>
              <a:defRPr/>
            </a:pPr>
            <a:fld id="{65D60974-2AB2-4C44-AD4D-0A9083424D5F}" type="datetimeFigureOut">
              <a:rPr lang="en-US"/>
              <a:pPr>
                <a:defRPr/>
              </a:pPr>
              <a:t>9/27/2020</a:t>
            </a:fld>
            <a:endParaRPr lang="en-US"/>
          </a:p>
        </p:txBody>
      </p:sp>
      <p:sp>
        <p:nvSpPr>
          <p:cNvPr id="5" name="Footer Placeholder 4">
            <a:extLst>
              <a:ext uri="{FF2B5EF4-FFF2-40B4-BE49-F238E27FC236}">
                <a16:creationId xmlns:a16="http://schemas.microsoft.com/office/drawing/2014/main" id="{7C36B5CB-08EB-4D86-B911-7C5EA20B153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AD0F29D-B6BC-44FD-9C95-F13A535ECD4A}"/>
              </a:ext>
            </a:extLst>
          </p:cNvPr>
          <p:cNvSpPr>
            <a:spLocks noGrp="1"/>
          </p:cNvSpPr>
          <p:nvPr>
            <p:ph type="sldNum" sz="quarter" idx="12"/>
          </p:nvPr>
        </p:nvSpPr>
        <p:spPr/>
        <p:txBody>
          <a:bodyPr/>
          <a:lstStyle>
            <a:lvl1pPr>
              <a:defRPr/>
            </a:lvl1pPr>
          </a:lstStyle>
          <a:p>
            <a:fld id="{B623A808-0F74-4A9A-AF29-9402DF8D7B8E}" type="slidenum">
              <a:rPr lang="en-US" altLang="en-US"/>
              <a:pPr/>
              <a:t>‹#›</a:t>
            </a:fld>
            <a:endParaRPr lang="en-US" altLang="en-US"/>
          </a:p>
        </p:txBody>
      </p:sp>
    </p:spTree>
    <p:extLst>
      <p:ext uri="{BB962C8B-B14F-4D97-AF65-F5344CB8AC3E}">
        <p14:creationId xmlns:p14="http://schemas.microsoft.com/office/powerpoint/2010/main" val="1429297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C8E9BA-79B2-4403-8856-E400E9EFF2CE}"/>
              </a:ext>
            </a:extLst>
          </p:cNvPr>
          <p:cNvSpPr>
            <a:spLocks noGrp="1"/>
          </p:cNvSpPr>
          <p:nvPr>
            <p:ph type="dt" sz="half" idx="10"/>
          </p:nvPr>
        </p:nvSpPr>
        <p:spPr/>
        <p:txBody>
          <a:bodyPr/>
          <a:lstStyle>
            <a:lvl1pPr>
              <a:defRPr/>
            </a:lvl1pPr>
          </a:lstStyle>
          <a:p>
            <a:pPr>
              <a:defRPr/>
            </a:pPr>
            <a:fld id="{EB12528C-4F92-433B-9E04-F2194C40D95A}" type="datetimeFigureOut">
              <a:rPr lang="en-US"/>
              <a:pPr>
                <a:defRPr/>
              </a:pPr>
              <a:t>9/27/2020</a:t>
            </a:fld>
            <a:endParaRPr lang="en-US"/>
          </a:p>
        </p:txBody>
      </p:sp>
      <p:sp>
        <p:nvSpPr>
          <p:cNvPr id="5" name="Footer Placeholder 4">
            <a:extLst>
              <a:ext uri="{FF2B5EF4-FFF2-40B4-BE49-F238E27FC236}">
                <a16:creationId xmlns:a16="http://schemas.microsoft.com/office/drawing/2014/main" id="{22302314-2131-4E54-9CDB-967B5C00F6B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3457139-97DA-426B-87D6-DD3FC3D7BFD5}"/>
              </a:ext>
            </a:extLst>
          </p:cNvPr>
          <p:cNvSpPr>
            <a:spLocks noGrp="1"/>
          </p:cNvSpPr>
          <p:nvPr>
            <p:ph type="sldNum" sz="quarter" idx="12"/>
          </p:nvPr>
        </p:nvSpPr>
        <p:spPr/>
        <p:txBody>
          <a:bodyPr/>
          <a:lstStyle>
            <a:lvl1pPr>
              <a:defRPr/>
            </a:lvl1pPr>
          </a:lstStyle>
          <a:p>
            <a:fld id="{5DE7CCE9-F306-403C-8BA3-F13683A7D7B9}" type="slidenum">
              <a:rPr lang="en-US" altLang="en-US"/>
              <a:pPr/>
              <a:t>‹#›</a:t>
            </a:fld>
            <a:endParaRPr lang="en-US" altLang="en-US"/>
          </a:p>
        </p:txBody>
      </p:sp>
    </p:spTree>
    <p:extLst>
      <p:ext uri="{BB962C8B-B14F-4D97-AF65-F5344CB8AC3E}">
        <p14:creationId xmlns:p14="http://schemas.microsoft.com/office/powerpoint/2010/main" val="3840393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CF89DB-B153-4A67-BE9E-4B73703A4431}"/>
              </a:ext>
            </a:extLst>
          </p:cNvPr>
          <p:cNvSpPr>
            <a:spLocks noGrp="1"/>
          </p:cNvSpPr>
          <p:nvPr>
            <p:ph type="dt" sz="half" idx="10"/>
          </p:nvPr>
        </p:nvSpPr>
        <p:spPr/>
        <p:txBody>
          <a:bodyPr/>
          <a:lstStyle>
            <a:lvl1pPr>
              <a:defRPr/>
            </a:lvl1pPr>
          </a:lstStyle>
          <a:p>
            <a:pPr>
              <a:defRPr/>
            </a:pPr>
            <a:fld id="{A05D91EA-D9DE-48D6-AE73-B616E5A6D850}" type="datetimeFigureOut">
              <a:rPr lang="en-US"/>
              <a:pPr>
                <a:defRPr/>
              </a:pPr>
              <a:t>9/27/2020</a:t>
            </a:fld>
            <a:endParaRPr lang="en-US"/>
          </a:p>
        </p:txBody>
      </p:sp>
      <p:sp>
        <p:nvSpPr>
          <p:cNvPr id="5" name="Footer Placeholder 4">
            <a:extLst>
              <a:ext uri="{FF2B5EF4-FFF2-40B4-BE49-F238E27FC236}">
                <a16:creationId xmlns:a16="http://schemas.microsoft.com/office/drawing/2014/main" id="{81DA6DC0-EEAA-41A2-BE99-8E8E6EB1CE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47A3A28-A2C4-474B-85B5-BA7A22968C14}"/>
              </a:ext>
            </a:extLst>
          </p:cNvPr>
          <p:cNvSpPr>
            <a:spLocks noGrp="1"/>
          </p:cNvSpPr>
          <p:nvPr>
            <p:ph type="sldNum" sz="quarter" idx="12"/>
          </p:nvPr>
        </p:nvSpPr>
        <p:spPr/>
        <p:txBody>
          <a:bodyPr/>
          <a:lstStyle>
            <a:lvl1pPr>
              <a:defRPr/>
            </a:lvl1pPr>
          </a:lstStyle>
          <a:p>
            <a:fld id="{0E492F00-C46C-4088-BCCB-C625325A48F5}" type="slidenum">
              <a:rPr lang="en-US" altLang="en-US"/>
              <a:pPr/>
              <a:t>‹#›</a:t>
            </a:fld>
            <a:endParaRPr lang="en-US" altLang="en-US"/>
          </a:p>
        </p:txBody>
      </p:sp>
    </p:spTree>
    <p:extLst>
      <p:ext uri="{BB962C8B-B14F-4D97-AF65-F5344CB8AC3E}">
        <p14:creationId xmlns:p14="http://schemas.microsoft.com/office/powerpoint/2010/main" val="147552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89BE5E-2B32-48F8-B9AD-F18BA830EBDB}"/>
              </a:ext>
            </a:extLst>
          </p:cNvPr>
          <p:cNvSpPr>
            <a:spLocks noGrp="1"/>
          </p:cNvSpPr>
          <p:nvPr>
            <p:ph type="dt" sz="half" idx="10"/>
          </p:nvPr>
        </p:nvSpPr>
        <p:spPr/>
        <p:txBody>
          <a:bodyPr/>
          <a:lstStyle>
            <a:lvl1pPr>
              <a:defRPr/>
            </a:lvl1pPr>
          </a:lstStyle>
          <a:p>
            <a:pPr>
              <a:defRPr/>
            </a:pPr>
            <a:fld id="{6EE75B3D-42B0-4B6F-8694-3F4D46120BA3}" type="datetimeFigureOut">
              <a:rPr lang="en-US"/>
              <a:pPr>
                <a:defRPr/>
              </a:pPr>
              <a:t>9/27/2020</a:t>
            </a:fld>
            <a:endParaRPr lang="en-US"/>
          </a:p>
        </p:txBody>
      </p:sp>
      <p:sp>
        <p:nvSpPr>
          <p:cNvPr id="5" name="Footer Placeholder 4">
            <a:extLst>
              <a:ext uri="{FF2B5EF4-FFF2-40B4-BE49-F238E27FC236}">
                <a16:creationId xmlns:a16="http://schemas.microsoft.com/office/drawing/2014/main" id="{5FAC55AA-31B9-4E8E-A66A-83BF93B0FF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B6A8E68-EA52-4B54-AB25-95325785A7E2}"/>
              </a:ext>
            </a:extLst>
          </p:cNvPr>
          <p:cNvSpPr>
            <a:spLocks noGrp="1"/>
          </p:cNvSpPr>
          <p:nvPr>
            <p:ph type="sldNum" sz="quarter" idx="12"/>
          </p:nvPr>
        </p:nvSpPr>
        <p:spPr/>
        <p:txBody>
          <a:bodyPr/>
          <a:lstStyle>
            <a:lvl1pPr>
              <a:defRPr/>
            </a:lvl1pPr>
          </a:lstStyle>
          <a:p>
            <a:fld id="{45E56FCE-9A7C-4F3A-B4C3-CDD094D23486}" type="slidenum">
              <a:rPr lang="en-US" altLang="en-US"/>
              <a:pPr/>
              <a:t>‹#›</a:t>
            </a:fld>
            <a:endParaRPr lang="en-US" altLang="en-US"/>
          </a:p>
        </p:txBody>
      </p:sp>
    </p:spTree>
    <p:extLst>
      <p:ext uri="{BB962C8B-B14F-4D97-AF65-F5344CB8AC3E}">
        <p14:creationId xmlns:p14="http://schemas.microsoft.com/office/powerpoint/2010/main" val="60763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86232E-464D-45C4-84AD-22AB50B4AF65}"/>
              </a:ext>
            </a:extLst>
          </p:cNvPr>
          <p:cNvSpPr>
            <a:spLocks noGrp="1"/>
          </p:cNvSpPr>
          <p:nvPr>
            <p:ph type="dt" sz="half" idx="10"/>
          </p:nvPr>
        </p:nvSpPr>
        <p:spPr/>
        <p:txBody>
          <a:bodyPr/>
          <a:lstStyle>
            <a:lvl1pPr>
              <a:defRPr/>
            </a:lvl1pPr>
          </a:lstStyle>
          <a:p>
            <a:pPr>
              <a:defRPr/>
            </a:pPr>
            <a:fld id="{ECA80417-FEB5-458C-8848-C6598E4F2848}" type="datetimeFigureOut">
              <a:rPr lang="en-US"/>
              <a:pPr>
                <a:defRPr/>
              </a:pPr>
              <a:t>9/27/2020</a:t>
            </a:fld>
            <a:endParaRPr lang="en-US"/>
          </a:p>
        </p:txBody>
      </p:sp>
      <p:sp>
        <p:nvSpPr>
          <p:cNvPr id="5" name="Footer Placeholder 4">
            <a:extLst>
              <a:ext uri="{FF2B5EF4-FFF2-40B4-BE49-F238E27FC236}">
                <a16:creationId xmlns:a16="http://schemas.microsoft.com/office/drawing/2014/main" id="{AC179461-C14B-4E5A-84B0-CF714411C0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6C55FB-8BBD-4903-AE2C-FC790B3EC969}"/>
              </a:ext>
            </a:extLst>
          </p:cNvPr>
          <p:cNvSpPr>
            <a:spLocks noGrp="1"/>
          </p:cNvSpPr>
          <p:nvPr>
            <p:ph type="sldNum" sz="quarter" idx="12"/>
          </p:nvPr>
        </p:nvSpPr>
        <p:spPr/>
        <p:txBody>
          <a:bodyPr/>
          <a:lstStyle>
            <a:lvl1pPr>
              <a:defRPr/>
            </a:lvl1pPr>
          </a:lstStyle>
          <a:p>
            <a:fld id="{76309704-BE70-4991-A076-09D1676275B6}" type="slidenum">
              <a:rPr lang="en-US" altLang="en-US"/>
              <a:pPr/>
              <a:t>‹#›</a:t>
            </a:fld>
            <a:endParaRPr lang="en-US" altLang="en-US"/>
          </a:p>
        </p:txBody>
      </p:sp>
    </p:spTree>
    <p:extLst>
      <p:ext uri="{BB962C8B-B14F-4D97-AF65-F5344CB8AC3E}">
        <p14:creationId xmlns:p14="http://schemas.microsoft.com/office/powerpoint/2010/main" val="212513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1A18321-66A3-4D38-8ACF-8720B32A883A}"/>
              </a:ext>
            </a:extLst>
          </p:cNvPr>
          <p:cNvSpPr>
            <a:spLocks noGrp="1"/>
          </p:cNvSpPr>
          <p:nvPr>
            <p:ph type="dt" sz="half" idx="10"/>
          </p:nvPr>
        </p:nvSpPr>
        <p:spPr/>
        <p:txBody>
          <a:bodyPr/>
          <a:lstStyle>
            <a:lvl1pPr>
              <a:defRPr/>
            </a:lvl1pPr>
          </a:lstStyle>
          <a:p>
            <a:pPr>
              <a:defRPr/>
            </a:pPr>
            <a:fld id="{12F7130E-AEBA-48C8-ABDE-265ECAED7C9D}" type="datetimeFigureOut">
              <a:rPr lang="en-US"/>
              <a:pPr>
                <a:defRPr/>
              </a:pPr>
              <a:t>9/27/2020</a:t>
            </a:fld>
            <a:endParaRPr lang="en-US"/>
          </a:p>
        </p:txBody>
      </p:sp>
      <p:sp>
        <p:nvSpPr>
          <p:cNvPr id="6" name="Footer Placeholder 4">
            <a:extLst>
              <a:ext uri="{FF2B5EF4-FFF2-40B4-BE49-F238E27FC236}">
                <a16:creationId xmlns:a16="http://schemas.microsoft.com/office/drawing/2014/main" id="{992CE2B3-BA13-4B4B-86D7-197008519E4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0BB2AB-75B2-4335-B6C8-179EA33F114C}"/>
              </a:ext>
            </a:extLst>
          </p:cNvPr>
          <p:cNvSpPr>
            <a:spLocks noGrp="1"/>
          </p:cNvSpPr>
          <p:nvPr>
            <p:ph type="sldNum" sz="quarter" idx="12"/>
          </p:nvPr>
        </p:nvSpPr>
        <p:spPr/>
        <p:txBody>
          <a:bodyPr/>
          <a:lstStyle>
            <a:lvl1pPr>
              <a:defRPr/>
            </a:lvl1pPr>
          </a:lstStyle>
          <a:p>
            <a:fld id="{BBEF3F38-C285-4AB8-A779-6ECD7DD67643}" type="slidenum">
              <a:rPr lang="en-US" altLang="en-US"/>
              <a:pPr/>
              <a:t>‹#›</a:t>
            </a:fld>
            <a:endParaRPr lang="en-US" altLang="en-US"/>
          </a:p>
        </p:txBody>
      </p:sp>
    </p:spTree>
    <p:extLst>
      <p:ext uri="{BB962C8B-B14F-4D97-AF65-F5344CB8AC3E}">
        <p14:creationId xmlns:p14="http://schemas.microsoft.com/office/powerpoint/2010/main" val="246990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29D53D2-ABFA-4178-B44C-738CCFF14791}"/>
              </a:ext>
            </a:extLst>
          </p:cNvPr>
          <p:cNvSpPr>
            <a:spLocks noGrp="1"/>
          </p:cNvSpPr>
          <p:nvPr>
            <p:ph type="dt" sz="half" idx="10"/>
          </p:nvPr>
        </p:nvSpPr>
        <p:spPr/>
        <p:txBody>
          <a:bodyPr/>
          <a:lstStyle>
            <a:lvl1pPr>
              <a:defRPr/>
            </a:lvl1pPr>
          </a:lstStyle>
          <a:p>
            <a:pPr>
              <a:defRPr/>
            </a:pPr>
            <a:fld id="{7F8F81EE-9074-4F91-A2D2-6C23DBE765B5}" type="datetimeFigureOut">
              <a:rPr lang="en-US"/>
              <a:pPr>
                <a:defRPr/>
              </a:pPr>
              <a:t>9/27/2020</a:t>
            </a:fld>
            <a:endParaRPr lang="en-US"/>
          </a:p>
        </p:txBody>
      </p:sp>
      <p:sp>
        <p:nvSpPr>
          <p:cNvPr id="8" name="Footer Placeholder 4">
            <a:extLst>
              <a:ext uri="{FF2B5EF4-FFF2-40B4-BE49-F238E27FC236}">
                <a16:creationId xmlns:a16="http://schemas.microsoft.com/office/drawing/2014/main" id="{A39AF4C5-C032-4176-A11A-DA6C8302293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F5BA573-CD55-4A9B-B72F-8AF5328E8CAF}"/>
              </a:ext>
            </a:extLst>
          </p:cNvPr>
          <p:cNvSpPr>
            <a:spLocks noGrp="1"/>
          </p:cNvSpPr>
          <p:nvPr>
            <p:ph type="sldNum" sz="quarter" idx="12"/>
          </p:nvPr>
        </p:nvSpPr>
        <p:spPr/>
        <p:txBody>
          <a:bodyPr/>
          <a:lstStyle>
            <a:lvl1pPr>
              <a:defRPr/>
            </a:lvl1pPr>
          </a:lstStyle>
          <a:p>
            <a:fld id="{A10034FB-0A3F-45A3-9A2F-6E14A2AFEF4D}" type="slidenum">
              <a:rPr lang="en-US" altLang="en-US"/>
              <a:pPr/>
              <a:t>‹#›</a:t>
            </a:fld>
            <a:endParaRPr lang="en-US" altLang="en-US"/>
          </a:p>
        </p:txBody>
      </p:sp>
    </p:spTree>
    <p:extLst>
      <p:ext uri="{BB962C8B-B14F-4D97-AF65-F5344CB8AC3E}">
        <p14:creationId xmlns:p14="http://schemas.microsoft.com/office/powerpoint/2010/main" val="2221765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3767DC8-A906-4C8C-8B52-C0758F214AF2}"/>
              </a:ext>
            </a:extLst>
          </p:cNvPr>
          <p:cNvSpPr>
            <a:spLocks noGrp="1"/>
          </p:cNvSpPr>
          <p:nvPr>
            <p:ph type="dt" sz="half" idx="10"/>
          </p:nvPr>
        </p:nvSpPr>
        <p:spPr/>
        <p:txBody>
          <a:bodyPr/>
          <a:lstStyle>
            <a:lvl1pPr>
              <a:defRPr/>
            </a:lvl1pPr>
          </a:lstStyle>
          <a:p>
            <a:pPr>
              <a:defRPr/>
            </a:pPr>
            <a:fld id="{CC63A19C-6743-463B-901A-4280090190F0}" type="datetimeFigureOut">
              <a:rPr lang="en-US"/>
              <a:pPr>
                <a:defRPr/>
              </a:pPr>
              <a:t>9/27/2020</a:t>
            </a:fld>
            <a:endParaRPr lang="en-US"/>
          </a:p>
        </p:txBody>
      </p:sp>
      <p:sp>
        <p:nvSpPr>
          <p:cNvPr id="4" name="Footer Placeholder 4">
            <a:extLst>
              <a:ext uri="{FF2B5EF4-FFF2-40B4-BE49-F238E27FC236}">
                <a16:creationId xmlns:a16="http://schemas.microsoft.com/office/drawing/2014/main" id="{9BA6D458-7C7F-42F8-92D8-58254E207C6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0FFCC69-6A2E-4995-918A-87A6B4025431}"/>
              </a:ext>
            </a:extLst>
          </p:cNvPr>
          <p:cNvSpPr>
            <a:spLocks noGrp="1"/>
          </p:cNvSpPr>
          <p:nvPr>
            <p:ph type="sldNum" sz="quarter" idx="12"/>
          </p:nvPr>
        </p:nvSpPr>
        <p:spPr/>
        <p:txBody>
          <a:bodyPr/>
          <a:lstStyle>
            <a:lvl1pPr>
              <a:defRPr/>
            </a:lvl1pPr>
          </a:lstStyle>
          <a:p>
            <a:fld id="{E881F1A4-E639-40DA-8516-FD17F0F8D8C2}" type="slidenum">
              <a:rPr lang="en-US" altLang="en-US"/>
              <a:pPr/>
              <a:t>‹#›</a:t>
            </a:fld>
            <a:endParaRPr lang="en-US" altLang="en-US"/>
          </a:p>
        </p:txBody>
      </p:sp>
    </p:spTree>
    <p:extLst>
      <p:ext uri="{BB962C8B-B14F-4D97-AF65-F5344CB8AC3E}">
        <p14:creationId xmlns:p14="http://schemas.microsoft.com/office/powerpoint/2010/main" val="225785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D8E9295-DA8E-4CA2-9E93-C6E4578187CC}"/>
              </a:ext>
            </a:extLst>
          </p:cNvPr>
          <p:cNvSpPr>
            <a:spLocks noGrp="1"/>
          </p:cNvSpPr>
          <p:nvPr>
            <p:ph type="dt" sz="half" idx="10"/>
          </p:nvPr>
        </p:nvSpPr>
        <p:spPr/>
        <p:txBody>
          <a:bodyPr/>
          <a:lstStyle>
            <a:lvl1pPr>
              <a:defRPr/>
            </a:lvl1pPr>
          </a:lstStyle>
          <a:p>
            <a:pPr>
              <a:defRPr/>
            </a:pPr>
            <a:fld id="{145FC2B2-642A-47FD-8829-22C7B19870E4}" type="datetimeFigureOut">
              <a:rPr lang="en-US"/>
              <a:pPr>
                <a:defRPr/>
              </a:pPr>
              <a:t>9/27/2020</a:t>
            </a:fld>
            <a:endParaRPr lang="en-US"/>
          </a:p>
        </p:txBody>
      </p:sp>
      <p:sp>
        <p:nvSpPr>
          <p:cNvPr id="3" name="Footer Placeholder 4">
            <a:extLst>
              <a:ext uri="{FF2B5EF4-FFF2-40B4-BE49-F238E27FC236}">
                <a16:creationId xmlns:a16="http://schemas.microsoft.com/office/drawing/2014/main" id="{563C93BD-49CD-4CE4-B8F1-BD571D11E27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FF2B9BF-01C5-4574-B85F-ABCFB514FDFC}"/>
              </a:ext>
            </a:extLst>
          </p:cNvPr>
          <p:cNvSpPr>
            <a:spLocks noGrp="1"/>
          </p:cNvSpPr>
          <p:nvPr>
            <p:ph type="sldNum" sz="quarter" idx="12"/>
          </p:nvPr>
        </p:nvSpPr>
        <p:spPr/>
        <p:txBody>
          <a:bodyPr/>
          <a:lstStyle>
            <a:lvl1pPr>
              <a:defRPr/>
            </a:lvl1pPr>
          </a:lstStyle>
          <a:p>
            <a:fld id="{2365F8D2-BF3C-47A2-9AB9-08FD2C6DA921}" type="slidenum">
              <a:rPr lang="en-US" altLang="en-US"/>
              <a:pPr/>
              <a:t>‹#›</a:t>
            </a:fld>
            <a:endParaRPr lang="en-US" altLang="en-US"/>
          </a:p>
        </p:txBody>
      </p:sp>
    </p:spTree>
    <p:extLst>
      <p:ext uri="{BB962C8B-B14F-4D97-AF65-F5344CB8AC3E}">
        <p14:creationId xmlns:p14="http://schemas.microsoft.com/office/powerpoint/2010/main" val="3388418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93CFDD6-003A-4B9A-B712-F982917C537A}"/>
              </a:ext>
            </a:extLst>
          </p:cNvPr>
          <p:cNvSpPr>
            <a:spLocks noGrp="1"/>
          </p:cNvSpPr>
          <p:nvPr>
            <p:ph type="dt" sz="half" idx="10"/>
          </p:nvPr>
        </p:nvSpPr>
        <p:spPr/>
        <p:txBody>
          <a:bodyPr/>
          <a:lstStyle>
            <a:lvl1pPr>
              <a:defRPr/>
            </a:lvl1pPr>
          </a:lstStyle>
          <a:p>
            <a:pPr>
              <a:defRPr/>
            </a:pPr>
            <a:fld id="{E76A1F20-D696-49CC-B0CD-9F728E4DAE2D}" type="datetimeFigureOut">
              <a:rPr lang="en-US"/>
              <a:pPr>
                <a:defRPr/>
              </a:pPr>
              <a:t>9/27/2020</a:t>
            </a:fld>
            <a:endParaRPr lang="en-US"/>
          </a:p>
        </p:txBody>
      </p:sp>
      <p:sp>
        <p:nvSpPr>
          <p:cNvPr id="6" name="Footer Placeholder 4">
            <a:extLst>
              <a:ext uri="{FF2B5EF4-FFF2-40B4-BE49-F238E27FC236}">
                <a16:creationId xmlns:a16="http://schemas.microsoft.com/office/drawing/2014/main" id="{3FC8E0BB-B500-4B47-874F-554132851E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1D91C20-6CCD-4D57-8C55-2181C3B51B7A}"/>
              </a:ext>
            </a:extLst>
          </p:cNvPr>
          <p:cNvSpPr>
            <a:spLocks noGrp="1"/>
          </p:cNvSpPr>
          <p:nvPr>
            <p:ph type="sldNum" sz="quarter" idx="12"/>
          </p:nvPr>
        </p:nvSpPr>
        <p:spPr/>
        <p:txBody>
          <a:bodyPr/>
          <a:lstStyle>
            <a:lvl1pPr>
              <a:defRPr/>
            </a:lvl1pPr>
          </a:lstStyle>
          <a:p>
            <a:fld id="{FD1D2667-5FCD-47FD-B123-D8A3654E8BD6}" type="slidenum">
              <a:rPr lang="en-US" altLang="en-US"/>
              <a:pPr/>
              <a:t>‹#›</a:t>
            </a:fld>
            <a:endParaRPr lang="en-US" altLang="en-US"/>
          </a:p>
        </p:txBody>
      </p:sp>
    </p:spTree>
    <p:extLst>
      <p:ext uri="{BB962C8B-B14F-4D97-AF65-F5344CB8AC3E}">
        <p14:creationId xmlns:p14="http://schemas.microsoft.com/office/powerpoint/2010/main" val="4003999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DF2A27D-48FA-4FC2-81AD-81E6030785D7}"/>
              </a:ext>
            </a:extLst>
          </p:cNvPr>
          <p:cNvSpPr>
            <a:spLocks noGrp="1"/>
          </p:cNvSpPr>
          <p:nvPr>
            <p:ph type="dt" sz="half" idx="10"/>
          </p:nvPr>
        </p:nvSpPr>
        <p:spPr/>
        <p:txBody>
          <a:bodyPr/>
          <a:lstStyle>
            <a:lvl1pPr>
              <a:defRPr/>
            </a:lvl1pPr>
          </a:lstStyle>
          <a:p>
            <a:pPr>
              <a:defRPr/>
            </a:pPr>
            <a:fld id="{2C5AE216-A71D-49F9-8005-7F21D677259D}" type="datetimeFigureOut">
              <a:rPr lang="en-US"/>
              <a:pPr>
                <a:defRPr/>
              </a:pPr>
              <a:t>9/27/2020</a:t>
            </a:fld>
            <a:endParaRPr lang="en-US"/>
          </a:p>
        </p:txBody>
      </p:sp>
      <p:sp>
        <p:nvSpPr>
          <p:cNvPr id="6" name="Footer Placeholder 4">
            <a:extLst>
              <a:ext uri="{FF2B5EF4-FFF2-40B4-BE49-F238E27FC236}">
                <a16:creationId xmlns:a16="http://schemas.microsoft.com/office/drawing/2014/main" id="{C0B38FB5-66D2-496F-8587-F10FC3588FF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E9A2E14-0239-4E09-82FD-788D9F455675}"/>
              </a:ext>
            </a:extLst>
          </p:cNvPr>
          <p:cNvSpPr>
            <a:spLocks noGrp="1"/>
          </p:cNvSpPr>
          <p:nvPr>
            <p:ph type="sldNum" sz="quarter" idx="12"/>
          </p:nvPr>
        </p:nvSpPr>
        <p:spPr/>
        <p:txBody>
          <a:bodyPr/>
          <a:lstStyle>
            <a:lvl1pPr>
              <a:defRPr/>
            </a:lvl1pPr>
          </a:lstStyle>
          <a:p>
            <a:fld id="{09AE3614-0D7E-4B6E-8972-2B9B80498A92}" type="slidenum">
              <a:rPr lang="en-US" altLang="en-US"/>
              <a:pPr/>
              <a:t>‹#›</a:t>
            </a:fld>
            <a:endParaRPr lang="en-US" altLang="en-US"/>
          </a:p>
        </p:txBody>
      </p:sp>
    </p:spTree>
    <p:extLst>
      <p:ext uri="{BB962C8B-B14F-4D97-AF65-F5344CB8AC3E}">
        <p14:creationId xmlns:p14="http://schemas.microsoft.com/office/powerpoint/2010/main" val="36175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CF72F66-7957-471C-A3FC-D090B23F6B28}"/>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4BECC7E-0658-41DB-AE07-699C91EFCD5E}"/>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5E3DFB4-522A-4F54-B11E-458D3C374914}"/>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51DDF0A-B4ED-4C3C-9536-F22FC8F7BD76}" type="datetimeFigureOut">
              <a:rPr lang="en-US"/>
              <a:pPr>
                <a:defRPr/>
              </a:pPr>
              <a:t>9/27/2020</a:t>
            </a:fld>
            <a:endParaRPr lang="en-US"/>
          </a:p>
        </p:txBody>
      </p:sp>
      <p:sp>
        <p:nvSpPr>
          <p:cNvPr id="5" name="Footer Placeholder 4">
            <a:extLst>
              <a:ext uri="{FF2B5EF4-FFF2-40B4-BE49-F238E27FC236}">
                <a16:creationId xmlns:a16="http://schemas.microsoft.com/office/drawing/2014/main" id="{5D26F918-64BC-4D51-AEC9-EBEA2865546C}"/>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D3BA1443-B02B-47C9-A9D7-940081722419}"/>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F5CE9661-EEB8-45F5-8635-915AFD54A6C0}"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freeclothesdesign.com/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FF4ED799-C393-4988-8670-CBA99C1D3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9283BEA-0458-4397-98CF-6364C1D2D7FC}"/>
              </a:ext>
            </a:extLst>
          </p:cNvPr>
          <p:cNvSpPr/>
          <p:nvPr/>
        </p:nvSpPr>
        <p:spPr>
          <a:xfrm>
            <a:off x="1752600" y="514350"/>
            <a:ext cx="55626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94BA3E2C-4E44-4162-99B9-E812EE4482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5061874-D7F0-42BE-8122-578E6838F775}"/>
              </a:ext>
            </a:extLst>
          </p:cNvPr>
          <p:cNvSpPr/>
          <p:nvPr/>
        </p:nvSpPr>
        <p:spPr>
          <a:xfrm>
            <a:off x="1143000" y="438150"/>
            <a:ext cx="70104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Exodus 31: 12</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Lord spoke to Moses, saying,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000000"/>
                </a:solidFill>
                <a:latin typeface="Arial Narrow" panose="020B0606020202030204" pitchFamily="34" charset="0"/>
                <a:ea typeface="Times New Roman" panose="02020603050405020304" pitchFamily="18" charset="0"/>
              </a:rPr>
              <a:t> "But as for you, speak to the sons of Israel, saying, ' You shall surely observe My </a:t>
            </a:r>
            <a:r>
              <a:rPr lang="en-US" sz="2600" b="1" dirty="0" err="1">
                <a:solidFill>
                  <a:srgbClr val="000000"/>
                </a:solidFill>
                <a:latin typeface="Arial Narrow" panose="020B0606020202030204" pitchFamily="34" charset="0"/>
                <a:ea typeface="Times New Roman" panose="02020603050405020304" pitchFamily="18" charset="0"/>
              </a:rPr>
              <a:t>sabbaths</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this is a sign between Me and you</a:t>
            </a:r>
            <a:r>
              <a:rPr lang="en-US" sz="2600" b="1" dirty="0">
                <a:solidFill>
                  <a:srgbClr val="000000"/>
                </a:solidFill>
                <a:latin typeface="Arial Narrow" panose="020B0606020202030204" pitchFamily="34" charset="0"/>
                <a:ea typeface="Times New Roman" panose="02020603050405020304" pitchFamily="18" charset="0"/>
              </a:rPr>
              <a:t> throughout your generations, that you may know that I am the Lord who sanctifies you. </a:t>
            </a:r>
            <a:r>
              <a:rPr lang="en-US" sz="2000" b="1" dirty="0">
                <a:solidFill>
                  <a:srgbClr val="C00000"/>
                </a:solidFill>
                <a:latin typeface="Arial Narrow" panose="020B0606020202030204" pitchFamily="34" charset="0"/>
                <a:ea typeface="Times New Roman" panose="02020603050405020304" pitchFamily="18" charset="0"/>
              </a:rPr>
              <a:t>14</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'Therefore you are to observe the sabbath, for it is holy to you. Everyone who </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profanes it shall surely be put to death;</a:t>
            </a:r>
            <a:r>
              <a:rPr lang="en-US" sz="2600" b="1" dirty="0">
                <a:solidFill>
                  <a:srgbClr val="000000"/>
                </a:solidFill>
                <a:latin typeface="Arial Narrow" panose="020B0606020202030204" pitchFamily="34" charset="0"/>
                <a:ea typeface="Times New Roman" panose="02020603050405020304" pitchFamily="18" charset="0"/>
              </a:rPr>
              <a:t> for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whoever does any work on it,</a:t>
            </a:r>
            <a:r>
              <a:rPr lang="en-US" sz="2600" b="1" dirty="0">
                <a:solidFill>
                  <a:srgbClr val="000000"/>
                </a:solidFill>
                <a:latin typeface="Arial Narrow" panose="020B0606020202030204" pitchFamily="34" charset="0"/>
                <a:ea typeface="Times New Roman" panose="02020603050405020304" pitchFamily="18" charset="0"/>
              </a:rPr>
              <a:t> that person shall be cut off from among his people.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a:extLst>
              <a:ext uri="{FF2B5EF4-FFF2-40B4-BE49-F238E27FC236}">
                <a16:creationId xmlns:a16="http://schemas.microsoft.com/office/drawing/2014/main" id="{2A760903-FBAC-424E-96C4-2DC563B22B45}"/>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3175" y="-42863"/>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999DC13-95D5-4735-89D6-1B538914C0A3}"/>
              </a:ext>
            </a:extLst>
          </p:cNvPr>
          <p:cNvSpPr/>
          <p:nvPr/>
        </p:nvSpPr>
        <p:spPr>
          <a:xfrm>
            <a:off x="1066800" y="590550"/>
            <a:ext cx="4343400" cy="2446824"/>
          </a:xfrm>
          <a:prstGeom prst="rect">
            <a:avLst/>
          </a:prstGeom>
        </p:spPr>
        <p:txBody>
          <a:bodyPr>
            <a:spAutoFit/>
          </a:bodyPr>
          <a:lstStyle/>
          <a:p>
            <a:pPr>
              <a:lnSpc>
                <a:spcPct val="150000"/>
              </a:lnSpc>
              <a:spcBef>
                <a:spcPts val="0"/>
              </a:spcBef>
              <a:spcAft>
                <a:spcPts val="0"/>
              </a:spcAft>
              <a:tabLst>
                <a:tab pos="182880" algn="l"/>
              </a:tabLst>
              <a:defRPr/>
            </a:pPr>
            <a:r>
              <a:rPr lang="en-US" sz="3000" b="1" dirty="0">
                <a:solidFill>
                  <a:srgbClr val="000000"/>
                </a:solidFill>
                <a:latin typeface="Times New Roman" panose="02020603050405020304" pitchFamily="18" charset="0"/>
                <a:ea typeface="Times New Roman" panose="02020603050405020304" pitchFamily="18" charset="0"/>
              </a:rPr>
              <a:t>Owner’s Manual</a:t>
            </a:r>
            <a:endParaRPr lang="en-US" sz="30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3600" dirty="0">
                <a:ln w="15875">
                  <a:solidFill>
                    <a:schemeClr val="tx1"/>
                  </a:solidFill>
                </a:ln>
                <a:solidFill>
                  <a:srgbClr val="000099"/>
                </a:solidFill>
                <a:ea typeface="Times New Roman" panose="02020603050405020304" pitchFamily="18" charset="0"/>
              </a:rPr>
              <a:t>“This person must be rested one day out of every seven.” </a:t>
            </a:r>
            <a:endParaRPr lang="en-US" sz="3600" dirty="0">
              <a:ln w="15875">
                <a:solidFill>
                  <a:schemeClr val="tx1"/>
                </a:solidFill>
              </a:ln>
              <a:solidFill>
                <a:srgbClr val="000099"/>
              </a:solidFill>
              <a:latin typeface="Times New Roman" panose="02020603050405020304" pitchFamily="18" charset="0"/>
              <a:ea typeface="Times New Roman" panose="02020603050405020304" pitchFamily="18" charset="0"/>
            </a:endParaRPr>
          </a:p>
        </p:txBody>
      </p:sp>
      <p:pic>
        <p:nvPicPr>
          <p:cNvPr id="16388" name="Picture 2">
            <a:extLst>
              <a:ext uri="{FF2B5EF4-FFF2-40B4-BE49-F238E27FC236}">
                <a16:creationId xmlns:a16="http://schemas.microsoft.com/office/drawing/2014/main" id="{91DD82DA-F01B-4921-A8CA-36E8AADBCC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3788" y="2190750"/>
            <a:ext cx="220980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EB578842-0FA4-4766-B499-63E933A020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52EC7F4-02A2-44AB-B432-B0FE4951BE59}"/>
              </a:ext>
            </a:extLst>
          </p:cNvPr>
          <p:cNvSpPr/>
          <p:nvPr/>
        </p:nvSpPr>
        <p:spPr>
          <a:xfrm>
            <a:off x="1181100" y="1962150"/>
            <a:ext cx="6781800" cy="25241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John 20: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Now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 the first day of the week</a:t>
            </a:r>
            <a:r>
              <a:rPr lang="en-US" sz="2600" b="1" dirty="0">
                <a:solidFill>
                  <a:srgbClr val="000000"/>
                </a:solidFill>
                <a:latin typeface="Arial Narrow" panose="020B0606020202030204" pitchFamily="34" charset="0"/>
                <a:ea typeface="Times New Roman" panose="02020603050405020304" pitchFamily="18" charset="0"/>
              </a:rPr>
              <a:t> Mary Magdalene came early to the tomb, while it was still dark, and saw the stone already taken away from the tomb.  …  </a:t>
            </a:r>
            <a:r>
              <a:rPr lang="en-US" sz="2000" b="1" dirty="0">
                <a:solidFill>
                  <a:srgbClr val="C00000"/>
                </a:solidFill>
                <a:latin typeface="Arial Narrow" panose="020B0606020202030204" pitchFamily="34" charset="0"/>
                <a:ea typeface="Times New Roman" panose="02020603050405020304" pitchFamily="18" charset="0"/>
              </a:rPr>
              <a:t>14</a:t>
            </a:r>
            <a:r>
              <a:rPr lang="en-US" sz="2600" b="1" dirty="0">
                <a:solidFill>
                  <a:srgbClr val="000000"/>
                </a:solidFill>
                <a:latin typeface="Arial Narrow" panose="020B0606020202030204" pitchFamily="34" charset="0"/>
                <a:ea typeface="Times New Roman" panose="02020603050405020304" pitchFamily="18" charset="0"/>
              </a:rPr>
              <a:t>  When she had said this, she turned around and saw Jesus standing there, </a:t>
            </a:r>
            <a:endParaRPr lang="en-US" sz="2600" dirty="0"/>
          </a:p>
        </p:txBody>
      </p:sp>
      <p:sp>
        <p:nvSpPr>
          <p:cNvPr id="4" name="Rectangle 3">
            <a:extLst>
              <a:ext uri="{FF2B5EF4-FFF2-40B4-BE49-F238E27FC236}">
                <a16:creationId xmlns:a16="http://schemas.microsoft.com/office/drawing/2014/main" id="{651DDFAF-93E0-4041-BA00-870A5C4E35B1}"/>
              </a:ext>
            </a:extLst>
          </p:cNvPr>
          <p:cNvSpPr/>
          <p:nvPr/>
        </p:nvSpPr>
        <p:spPr>
          <a:xfrm>
            <a:off x="1219200" y="761742"/>
            <a:ext cx="6858000" cy="1077218"/>
          </a:xfrm>
          <a:prstGeom prst="rect">
            <a:avLst/>
          </a:prstGeom>
        </p:spPr>
        <p:txBody>
          <a:bodyPr>
            <a:spAutoFit/>
          </a:bodyPr>
          <a:lstStyle/>
          <a:p>
            <a:pPr algn="ct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Christians assemble to commemorate an event that occurred on Sunday.</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5D4347F1-2708-4464-8F9B-91A2C6BDA4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57FB543-B07E-4680-AD35-EE5AB5C79C78}"/>
              </a:ext>
            </a:extLst>
          </p:cNvPr>
          <p:cNvSpPr/>
          <p:nvPr/>
        </p:nvSpPr>
        <p:spPr>
          <a:xfrm>
            <a:off x="1219200" y="2266950"/>
            <a:ext cx="69342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 1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When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day of Pentecost</a:t>
            </a:r>
            <a:r>
              <a:rPr lang="en-US" sz="2600" b="1" dirty="0">
                <a:solidFill>
                  <a:srgbClr val="000000"/>
                </a:solidFill>
                <a:latin typeface="Arial Narrow" panose="020B0606020202030204" pitchFamily="34" charset="0"/>
                <a:ea typeface="Times New Roman" panose="02020603050405020304" pitchFamily="18" charset="0"/>
              </a:rPr>
              <a:t> had come, they were all together in one place.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And suddenly there came from heaven a noise like a violent rushing wind, and it filled the whole house where they were sitting. </a:t>
            </a:r>
            <a:endParaRPr lang="en-US" sz="2600"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92AB32B6-6CB5-4EE8-8D04-ED53B64DD017}"/>
              </a:ext>
            </a:extLst>
          </p:cNvPr>
          <p:cNvSpPr/>
          <p:nvPr/>
        </p:nvSpPr>
        <p:spPr>
          <a:xfrm>
            <a:off x="1219200" y="951022"/>
            <a:ext cx="6974538" cy="1077218"/>
          </a:xfrm>
          <a:prstGeom prst="rect">
            <a:avLst/>
          </a:prstGeom>
        </p:spPr>
        <p:txBody>
          <a:bodyPr wrap="none">
            <a:spAutoFit/>
          </a:bodyPr>
          <a:lstStyle/>
          <a:p>
            <a:pPr algn="ct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The church was established on the </a:t>
            </a:r>
          </a:p>
          <a:p>
            <a:pPr algn="ct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Day of Pentecost which is on Sunday.</a:t>
            </a:r>
            <a:r>
              <a:rPr lang="en-US" b="1" dirty="0">
                <a:ln w="15875">
                  <a:solidFill>
                    <a:schemeClr val="tx1"/>
                  </a:solidFill>
                </a:ln>
                <a:solidFill>
                  <a:srgbClr val="000099"/>
                </a:solidFill>
                <a:latin typeface="Calisto MT" panose="02040603050505030304" pitchFamily="18" charset="0"/>
                <a:ea typeface="Times New Roman" panose="02020603050405020304" pitchFamily="18" charset="0"/>
              </a:rPr>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74918549-E0ED-4618-B642-53A182A630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2365551-96B3-45D5-B09F-6B4576503609}"/>
              </a:ext>
            </a:extLst>
          </p:cNvPr>
          <p:cNvSpPr/>
          <p:nvPr/>
        </p:nvSpPr>
        <p:spPr>
          <a:xfrm>
            <a:off x="1600200" y="2114550"/>
            <a:ext cx="63246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20: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 the first day of the week</a:t>
            </a:r>
            <a:r>
              <a:rPr lang="en-US" sz="2600" b="1" dirty="0">
                <a:solidFill>
                  <a:srgbClr val="000000"/>
                </a:solidFill>
                <a:latin typeface="Arial Narrow" panose="020B0606020202030204" pitchFamily="34" charset="0"/>
                <a:ea typeface="Times New Roman" panose="02020603050405020304" pitchFamily="18" charset="0"/>
              </a:rPr>
              <a:t>, when we were gathered together to break bread, Paul began talking to them, intending to leave the next day, and he prolonged his message until midnight.</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BE30C81B-611A-4743-BA63-6608E2EE5330}"/>
              </a:ext>
            </a:extLst>
          </p:cNvPr>
          <p:cNvSpPr/>
          <p:nvPr/>
        </p:nvSpPr>
        <p:spPr>
          <a:xfrm>
            <a:off x="1905000" y="721281"/>
            <a:ext cx="5113708" cy="1077218"/>
          </a:xfrm>
          <a:prstGeom prst="rect">
            <a:avLst/>
          </a:prstGeom>
        </p:spPr>
        <p:txBody>
          <a:bodyPr wrap="none">
            <a:spAutoFit/>
          </a:bodyPr>
          <a:lstStyle/>
          <a:p>
            <a:pP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The N.T. church assembled</a:t>
            </a:r>
          </a:p>
          <a:p>
            <a:pP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for communion on Sunday.</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732B6CCA-FA94-43A9-AA7D-C7C4BEA80A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A7E2072-3193-4861-BF9D-075B40DCFAD2}"/>
              </a:ext>
            </a:extLst>
          </p:cNvPr>
          <p:cNvSpPr/>
          <p:nvPr/>
        </p:nvSpPr>
        <p:spPr>
          <a:xfrm>
            <a:off x="1573213" y="2190750"/>
            <a:ext cx="61722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16: 2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 the first day of every week</a:t>
            </a:r>
            <a:r>
              <a:rPr lang="en-US" sz="2600" b="1" dirty="0">
                <a:solidFill>
                  <a:srgbClr val="000000"/>
                </a:solidFill>
                <a:latin typeface="Arial Narrow" panose="020B0606020202030204" pitchFamily="34" charset="0"/>
                <a:ea typeface="Times New Roman" panose="02020603050405020304" pitchFamily="18" charset="0"/>
              </a:rPr>
              <a:t> each one of you is to put aside and save, as he may prosper, so that no collections be made when I come</a:t>
            </a:r>
            <a:endParaRPr lang="en-US" sz="2600" dirty="0"/>
          </a:p>
        </p:txBody>
      </p:sp>
      <p:sp>
        <p:nvSpPr>
          <p:cNvPr id="3" name="Rectangle 2">
            <a:extLst>
              <a:ext uri="{FF2B5EF4-FFF2-40B4-BE49-F238E27FC236}">
                <a16:creationId xmlns:a16="http://schemas.microsoft.com/office/drawing/2014/main" id="{C6D22913-58E9-4699-BC35-EB53C44E98B0}"/>
              </a:ext>
            </a:extLst>
          </p:cNvPr>
          <p:cNvSpPr/>
          <p:nvPr/>
        </p:nvSpPr>
        <p:spPr>
          <a:xfrm>
            <a:off x="1447800" y="895350"/>
            <a:ext cx="6421566" cy="1077218"/>
          </a:xfrm>
          <a:prstGeom prst="rect">
            <a:avLst/>
          </a:prstGeom>
        </p:spPr>
        <p:txBody>
          <a:bodyPr wrap="none">
            <a:spAutoFit/>
          </a:bodyPr>
          <a:lstStyle/>
          <a:p>
            <a:pP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The Apostle instructed the church</a:t>
            </a:r>
          </a:p>
          <a:p>
            <a:pPr>
              <a:defRPr/>
            </a:pPr>
            <a:r>
              <a:rPr lang="en-US" sz="3200" b="1" dirty="0">
                <a:ln w="15875">
                  <a:solidFill>
                    <a:schemeClr val="tx1"/>
                  </a:solidFill>
                </a:ln>
                <a:solidFill>
                  <a:srgbClr val="000099"/>
                </a:solidFill>
                <a:latin typeface="Calisto MT" panose="02040603050505030304" pitchFamily="18" charset="0"/>
                <a:ea typeface="Times New Roman" panose="02020603050405020304" pitchFamily="18" charset="0"/>
              </a:rPr>
              <a:t>to take up a collection on Sunday. </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a:extLst>
              <a:ext uri="{FF2B5EF4-FFF2-40B4-BE49-F238E27FC236}">
                <a16:creationId xmlns:a16="http://schemas.microsoft.com/office/drawing/2014/main" id="{F1FD039F-C8BB-4E7D-8972-6020EF0366D6}"/>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42863"/>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1">
            <a:extLst>
              <a:ext uri="{FF2B5EF4-FFF2-40B4-BE49-F238E27FC236}">
                <a16:creationId xmlns:a16="http://schemas.microsoft.com/office/drawing/2014/main" id="{8939101D-0894-4DDC-8BEC-C9D9739B9466}"/>
              </a:ext>
            </a:extLst>
          </p:cNvPr>
          <p:cNvSpPr>
            <a:spLocks noChangeArrowheads="1"/>
          </p:cNvSpPr>
          <p:nvPr/>
        </p:nvSpPr>
        <p:spPr bwMode="auto">
          <a:xfrm>
            <a:off x="1219200" y="1581150"/>
            <a:ext cx="7239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3600" b="1" i="1">
                <a:solidFill>
                  <a:srgbClr val="000099"/>
                </a:solidFill>
                <a:latin typeface="Times New Roman" panose="02020603050405020304" pitchFamily="18" charset="0"/>
                <a:cs typeface="Times New Roman" panose="02020603050405020304" pitchFamily="18" charset="0"/>
              </a:rPr>
              <a:t>History affirms that the Christian </a:t>
            </a:r>
          </a:p>
          <a:p>
            <a:r>
              <a:rPr lang="en-US" altLang="en-US" sz="3600" b="1" i="1">
                <a:solidFill>
                  <a:srgbClr val="000099"/>
                </a:solidFill>
                <a:latin typeface="Times New Roman" panose="02020603050405020304" pitchFamily="18" charset="0"/>
                <a:cs typeface="Times New Roman" panose="02020603050405020304" pitchFamily="18" charset="0"/>
              </a:rPr>
              <a:t>religion has always done corporate</a:t>
            </a:r>
          </a:p>
          <a:p>
            <a:r>
              <a:rPr lang="en-US" altLang="en-US" sz="3600" b="1" i="1">
                <a:solidFill>
                  <a:srgbClr val="000099"/>
                </a:solidFill>
                <a:latin typeface="Times New Roman" panose="02020603050405020304" pitchFamily="18" charset="0"/>
                <a:cs typeface="Times New Roman" panose="02020603050405020304" pitchFamily="18" charset="0"/>
              </a:rPr>
              <a:t>worship on Sundays.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4EDFA43F-9988-41D5-960D-2B82CCCFFBEC}"/>
              </a:ext>
            </a:extLst>
          </p:cNvPr>
          <p:cNvPicPr>
            <a:picLocks noChangeAspect="1"/>
          </p:cNvPicPr>
          <p:nvPr/>
        </p:nvPicPr>
        <p:blipFill>
          <a:blip r:embed="rId2">
            <a:extLst>
              <a:ext uri="{28A0092B-C50C-407E-A947-70E740481C1C}">
                <a14:useLocalDpi xmlns:a14="http://schemas.microsoft.com/office/drawing/2010/main" val="0"/>
              </a:ext>
            </a:extLst>
          </a:blip>
          <a:srcRect t="2596"/>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17F3B3C-3BA9-40F4-8648-21F2A08E7EB4}"/>
              </a:ext>
            </a:extLst>
          </p:cNvPr>
          <p:cNvSpPr/>
          <p:nvPr/>
        </p:nvSpPr>
        <p:spPr>
          <a:xfrm>
            <a:off x="1257300" y="1504950"/>
            <a:ext cx="6629400" cy="1692771"/>
          </a:xfrm>
          <a:prstGeom prst="rect">
            <a:avLst/>
          </a:prstGeom>
        </p:spPr>
        <p:txBody>
          <a:bodyPr>
            <a:spAutoFit/>
          </a:bodyPr>
          <a:lstStyle/>
          <a:p>
            <a:pPr>
              <a:spcBef>
                <a:spcPts val="0"/>
              </a:spcBef>
              <a:spcAft>
                <a:spcPts val="0"/>
              </a:spcAft>
              <a:tabLst>
                <a:tab pos="182880" algn="l"/>
              </a:tabLst>
              <a:defRPr/>
            </a:pPr>
            <a:r>
              <a:rPr lang="en-US" sz="4400" b="1" dirty="0">
                <a:ln w="22225">
                  <a:solidFill>
                    <a:srgbClr val="640000"/>
                  </a:solidFill>
                </a:ln>
                <a:solidFill>
                  <a:srgbClr val="FFFF81"/>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5200" b="1" dirty="0">
                <a:ln w="22225">
                  <a:solidFill>
                    <a:srgbClr val="640000"/>
                  </a:solidFill>
                </a:ln>
                <a:solidFill>
                  <a:srgbClr val="FFFF8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Should we worship on days  </a:t>
            </a:r>
          </a:p>
          <a:p>
            <a:pPr>
              <a:spcBef>
                <a:spcPts val="0"/>
              </a:spcBef>
              <a:spcAft>
                <a:spcPts val="0"/>
              </a:spcAft>
              <a:tabLst>
                <a:tab pos="182880" algn="l"/>
              </a:tabLst>
              <a:defRPr/>
            </a:pP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        other than Sunday.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B16AE857-926B-4240-9D82-84E9002708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03DE773-9F9D-4D31-A2E9-575A82C90EDF}"/>
              </a:ext>
            </a:extLst>
          </p:cNvPr>
          <p:cNvSpPr/>
          <p:nvPr/>
        </p:nvSpPr>
        <p:spPr>
          <a:xfrm>
            <a:off x="762000" y="1352550"/>
            <a:ext cx="7966075" cy="1938992"/>
          </a:xfrm>
          <a:prstGeom prst="rect">
            <a:avLst/>
          </a:prstGeom>
        </p:spPr>
        <p:txBody>
          <a:bodyPr>
            <a:spAutoFit/>
          </a:bodyPr>
          <a:lstStyle/>
          <a:p>
            <a:pPr algn="ctr">
              <a:defRPr/>
            </a:pPr>
            <a:r>
              <a:rPr lang="en-US" sz="4000" b="1" i="1" dirty="0">
                <a:ln w="15875">
                  <a:solidFill>
                    <a:schemeClr val="tx1"/>
                  </a:solidFill>
                </a:ln>
                <a:solidFill>
                  <a:srgbClr val="000099"/>
                </a:solidFill>
                <a:latin typeface="Calisto MT" panose="02040603050505030304" pitchFamily="18" charset="0"/>
                <a:ea typeface="Times New Roman" panose="02020603050405020304" pitchFamily="18" charset="0"/>
              </a:rPr>
              <a:t>The fact that we must assemble</a:t>
            </a:r>
          </a:p>
          <a:p>
            <a:pPr algn="ctr">
              <a:defRPr/>
            </a:pPr>
            <a:r>
              <a:rPr lang="en-US" sz="4000" b="1" i="1" dirty="0">
                <a:ln w="15875">
                  <a:solidFill>
                    <a:schemeClr val="tx1"/>
                  </a:solidFill>
                </a:ln>
                <a:solidFill>
                  <a:srgbClr val="000099"/>
                </a:solidFill>
                <a:latin typeface="Calisto MT" panose="02040603050505030304" pitchFamily="18" charset="0"/>
                <a:ea typeface="Times New Roman" panose="02020603050405020304" pitchFamily="18" charset="0"/>
              </a:rPr>
              <a:t>on Sundays does not eliminate </a:t>
            </a:r>
          </a:p>
          <a:p>
            <a:pPr algn="ctr">
              <a:defRPr/>
            </a:pPr>
            <a:r>
              <a:rPr lang="en-US" sz="4000" b="1" i="1" dirty="0">
                <a:ln w="15875">
                  <a:solidFill>
                    <a:schemeClr val="tx1"/>
                  </a:solidFill>
                </a:ln>
                <a:solidFill>
                  <a:srgbClr val="000099"/>
                </a:solidFill>
                <a:latin typeface="Calisto MT" panose="02040603050505030304" pitchFamily="18" charset="0"/>
                <a:ea typeface="Times New Roman" panose="02020603050405020304" pitchFamily="18" charset="0"/>
              </a:rPr>
              <a:t>also assembling on other days.</a:t>
            </a:r>
            <a:endParaRPr lang="en-US" sz="4000" i="1" dirty="0">
              <a:ln w="15875">
                <a:solidFill>
                  <a:schemeClr val="tx1"/>
                </a:solidFill>
              </a:ln>
              <a:solidFill>
                <a:srgbClr val="000099"/>
              </a:solidFill>
              <a:latin typeface="Calisto MT" panose="0204060305050503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a:extLst>
              <a:ext uri="{FF2B5EF4-FFF2-40B4-BE49-F238E27FC236}">
                <a16:creationId xmlns:a16="http://schemas.microsoft.com/office/drawing/2014/main" id="{19998A9D-7480-48BA-AD13-0A9BBDB58665}"/>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11113"/>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FE484E7-C6C8-4470-AC93-6E4AF6D5AF3A}"/>
              </a:ext>
            </a:extLst>
          </p:cNvPr>
          <p:cNvSpPr/>
          <p:nvPr/>
        </p:nvSpPr>
        <p:spPr>
          <a:xfrm>
            <a:off x="419100" y="643075"/>
            <a:ext cx="8305800" cy="3877985"/>
          </a:xfrm>
          <a:prstGeom prst="rect">
            <a:avLst/>
          </a:prstGeom>
        </p:spPr>
        <p:txBody>
          <a:bodyPr>
            <a:spAutoFit/>
          </a:bodyPr>
          <a:lstStyle/>
          <a:p>
            <a:pPr algn="ctr">
              <a:lnSpc>
                <a:spcPct val="150000"/>
              </a:lnSpc>
              <a:spcBef>
                <a:spcPts val="0"/>
              </a:spcBef>
              <a:spcAft>
                <a:spcPts val="0"/>
              </a:spcAft>
              <a:tabLst>
                <a:tab pos="182880" algn="l"/>
              </a:tabLst>
              <a:defRPr/>
            </a:pPr>
            <a:r>
              <a:rPr lang="en-US" sz="4800" b="1" dirty="0">
                <a:ln w="19050">
                  <a:solidFill>
                    <a:schemeClr val="tx1"/>
                  </a:solidFill>
                </a:ln>
                <a:solidFill>
                  <a:srgbClr val="000099"/>
                </a:solidFill>
                <a:latin typeface="Calisto MT" panose="02040603050505030304" pitchFamily="18" charset="0"/>
                <a:ea typeface="Times New Roman" panose="02020603050405020304" pitchFamily="18" charset="0"/>
              </a:rPr>
              <a:t>Worship is opening one’s heart in praise to God.</a:t>
            </a:r>
          </a:p>
          <a:p>
            <a:pPr algn="ctr">
              <a:lnSpc>
                <a:spcPct val="150000"/>
              </a:lnSpc>
              <a:spcBef>
                <a:spcPts val="0"/>
              </a:spcBef>
              <a:spcAft>
                <a:spcPts val="0"/>
              </a:spcAft>
              <a:tabLst>
                <a:tab pos="182880" algn="l"/>
              </a:tabLst>
              <a:defRPr/>
            </a:pPr>
            <a:r>
              <a:rPr lang="en-US" sz="2000" b="1" dirty="0">
                <a:ln w="19050">
                  <a:solidFill>
                    <a:schemeClr val="tx1"/>
                  </a:solidFill>
                </a:ln>
                <a:solidFill>
                  <a:srgbClr val="000099"/>
                </a:solidFill>
                <a:latin typeface="Calisto MT" panose="02040603050505030304" pitchFamily="18" charset="0"/>
                <a:ea typeface="Times New Roman" panose="02020603050405020304" pitchFamily="18" charset="0"/>
              </a:rPr>
              <a:t> </a:t>
            </a:r>
          </a:p>
          <a:p>
            <a:pPr algn="ctr">
              <a:lnSpc>
                <a:spcPct val="150000"/>
              </a:lnSpc>
              <a:spcBef>
                <a:spcPts val="0"/>
              </a:spcBef>
              <a:spcAft>
                <a:spcPts val="0"/>
              </a:spcAft>
              <a:tabLst>
                <a:tab pos="182880" algn="l"/>
              </a:tabLst>
              <a:defRPr/>
            </a:pPr>
            <a:r>
              <a:rPr lang="en-US" sz="4800" b="1" dirty="0">
                <a:ln w="19050">
                  <a:solidFill>
                    <a:schemeClr val="tx1"/>
                  </a:solidFill>
                </a:ln>
                <a:solidFill>
                  <a:srgbClr val="000099"/>
                </a:solidFill>
                <a:latin typeface="Calisto MT" panose="02040603050505030304" pitchFamily="18" charset="0"/>
                <a:ea typeface="Times New Roman" panose="02020603050405020304" pitchFamily="18" charset="0"/>
              </a:rPr>
              <a:t>That can happen any time.</a:t>
            </a:r>
            <a:endParaRPr lang="en-US" sz="4800" dirty="0">
              <a:ln w="19050">
                <a:solidFill>
                  <a:schemeClr val="tx1"/>
                </a:solidFill>
              </a:ln>
              <a:solidFill>
                <a:srgbClr val="000099"/>
              </a:solidFill>
              <a:latin typeface="Calisto MT" panose="0204060305050503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0.wp.com/www.freeppt.net/template/Bible_with_Cross_christian_ppt_templates.jpg">
            <a:hlinkClick r:id="rId3"/>
            <a:extLst>
              <a:ext uri="{FF2B5EF4-FFF2-40B4-BE49-F238E27FC236}">
                <a16:creationId xmlns:a16="http://schemas.microsoft.com/office/drawing/2014/main" id="{F574FE7B-FAB1-4A52-BBBC-649420E7B6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 t="4314" r="14999" b="24364"/>
          <a:stretch>
            <a:fillRect/>
          </a:stretch>
        </p:blipFill>
        <p:spPr bwMode="auto">
          <a:xfrm>
            <a:off x="-76200" y="-3175"/>
            <a:ext cx="92202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0364C1F-44DC-4E7F-90CE-2E3A404B66A4}"/>
              </a:ext>
            </a:extLst>
          </p:cNvPr>
          <p:cNvSpPr/>
          <p:nvPr/>
        </p:nvSpPr>
        <p:spPr>
          <a:xfrm>
            <a:off x="914400" y="1733550"/>
            <a:ext cx="7010400" cy="1569660"/>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Christian Worship #2</a:t>
            </a:r>
          </a:p>
          <a:p>
            <a:pPr algn="ctr">
              <a:defRPr/>
            </a:pPr>
            <a:r>
              <a:rPr lang="en-US" sz="4800" b="1" i="1" dirty="0">
                <a:ln w="19050">
                  <a:solidFill>
                    <a:srgbClr val="00FF00"/>
                  </a:solidFill>
                </a:ln>
                <a:latin typeface="ArabBruD" panose="03060802060502020204" pitchFamily="66" charset="0"/>
                <a:ea typeface="SimSun" panose="02010600030101010101" pitchFamily="2" charset="-122"/>
              </a:rPr>
              <a:t>When Shall We Worship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76CE15E2-CC6A-4A47-8DA6-5AA3C1B3C47B}"/>
              </a:ext>
            </a:extLst>
          </p:cNvPr>
          <p:cNvPicPr>
            <a:picLocks noChangeAspect="1"/>
          </p:cNvPicPr>
          <p:nvPr/>
        </p:nvPicPr>
        <p:blipFill>
          <a:blip r:embed="rId2">
            <a:extLst>
              <a:ext uri="{28A0092B-C50C-407E-A947-70E740481C1C}">
                <a14:useLocalDpi xmlns:a14="http://schemas.microsoft.com/office/drawing/2010/main" val="0"/>
              </a:ext>
            </a:extLst>
          </a:blip>
          <a:srcRect t="2596"/>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F768F5A-B2C6-4105-8989-63DC1293BA25}"/>
              </a:ext>
            </a:extLst>
          </p:cNvPr>
          <p:cNvSpPr/>
          <p:nvPr/>
        </p:nvSpPr>
        <p:spPr>
          <a:xfrm>
            <a:off x="914400" y="1428750"/>
            <a:ext cx="6553200" cy="1692771"/>
          </a:xfrm>
          <a:prstGeom prst="rect">
            <a:avLst/>
          </a:prstGeom>
        </p:spPr>
        <p:txBody>
          <a:bodyPr>
            <a:spAutoFit/>
          </a:bodyPr>
          <a:lstStyle/>
          <a:p>
            <a:pPr>
              <a:spcBef>
                <a:spcPts val="0"/>
              </a:spcBef>
              <a:spcAft>
                <a:spcPts val="0"/>
              </a:spcAft>
              <a:tabLst>
                <a:tab pos="182880" algn="l"/>
              </a:tabLst>
              <a:defRPr/>
            </a:pPr>
            <a:r>
              <a:rPr lang="en-US" sz="4400" b="1" dirty="0">
                <a:ln w="22225">
                  <a:solidFill>
                    <a:srgbClr val="640000"/>
                  </a:solidFill>
                </a:ln>
                <a:solidFill>
                  <a:srgbClr val="FFFF81"/>
                </a:solidFill>
                <a:latin typeface="Times New Roman" panose="02020603050405020304" pitchFamily="18" charset="0"/>
                <a:ea typeface="Times New Roman" panose="02020603050405020304" pitchFamily="18" charset="0"/>
                <a:cs typeface="Times New Roman" panose="02020603050405020304" pitchFamily="18" charset="0"/>
              </a:rPr>
              <a:t>III. </a:t>
            </a:r>
            <a:r>
              <a:rPr lang="en-US" sz="5200" b="1" dirty="0">
                <a:ln w="22225">
                  <a:solidFill>
                    <a:srgbClr val="640000"/>
                  </a:solidFill>
                </a:ln>
                <a:solidFill>
                  <a:srgbClr val="FFFF8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Is there any time when a </a:t>
            </a:r>
          </a:p>
          <a:p>
            <a:pPr>
              <a:spcBef>
                <a:spcPts val="0"/>
              </a:spcBef>
              <a:spcAft>
                <a:spcPts val="0"/>
              </a:spcAft>
              <a:tabLst>
                <a:tab pos="182880" algn="l"/>
              </a:tabLst>
              <a:defRPr/>
            </a:pP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          Christian can’t worship?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extLst>
              <a:ext uri="{FF2B5EF4-FFF2-40B4-BE49-F238E27FC236}">
                <a16:creationId xmlns:a16="http://schemas.microsoft.com/office/drawing/2014/main" id="{3F4656E1-3922-4B63-B196-420631780112}"/>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20638"/>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16BF17C-9245-428B-83F7-C617C3A76DCC}"/>
              </a:ext>
            </a:extLst>
          </p:cNvPr>
          <p:cNvSpPr/>
          <p:nvPr/>
        </p:nvSpPr>
        <p:spPr>
          <a:xfrm>
            <a:off x="914400" y="590550"/>
            <a:ext cx="7543800" cy="2554545"/>
          </a:xfrm>
          <a:prstGeom prst="rect">
            <a:avLst/>
          </a:prstGeom>
        </p:spPr>
        <p:txBody>
          <a:bodyPr>
            <a:spAutoFit/>
          </a:bodyPr>
          <a:lstStyle/>
          <a:p>
            <a:pPr algn="ctr">
              <a:spcBef>
                <a:spcPts val="0"/>
              </a:spcBef>
              <a:spcAft>
                <a:spcPts val="0"/>
              </a:spcAft>
              <a:tabLst>
                <a:tab pos="182880" algn="l"/>
              </a:tabLst>
              <a:defRPr/>
            </a:pPr>
            <a:r>
              <a:rPr lang="en-US" sz="3000" b="1" dirty="0">
                <a:solidFill>
                  <a:srgbClr val="000000"/>
                </a:solidFill>
                <a:latin typeface="Times New Roman" panose="02020603050405020304" pitchFamily="18" charset="0"/>
                <a:ea typeface="Times New Roman" panose="02020603050405020304" pitchFamily="18" charset="0"/>
              </a:rPr>
              <a:t> </a:t>
            </a:r>
            <a:r>
              <a:rPr lang="en-US" sz="4000" b="1" i="1" dirty="0">
                <a:ln w="15875">
                  <a:solidFill>
                    <a:schemeClr val="tx1"/>
                  </a:solidFill>
                </a:ln>
                <a:solidFill>
                  <a:srgbClr val="000099"/>
                </a:solidFill>
                <a:ea typeface="Times New Roman" panose="02020603050405020304" pitchFamily="18" charset="0"/>
              </a:rPr>
              <a:t>Governments have often tried</a:t>
            </a:r>
          </a:p>
          <a:p>
            <a:pPr algn="ctr">
              <a:spcBef>
                <a:spcPts val="0"/>
              </a:spcBef>
              <a:spcAft>
                <a:spcPts val="0"/>
              </a:spcAft>
              <a:tabLst>
                <a:tab pos="182880" algn="l"/>
              </a:tabLst>
              <a:defRPr/>
            </a:pPr>
            <a:r>
              <a:rPr lang="en-US" sz="4000" b="1" i="1" dirty="0">
                <a:ln w="15875">
                  <a:solidFill>
                    <a:schemeClr val="tx1"/>
                  </a:solidFill>
                </a:ln>
                <a:solidFill>
                  <a:srgbClr val="000099"/>
                </a:solidFill>
                <a:ea typeface="Times New Roman" panose="02020603050405020304" pitchFamily="18" charset="0"/>
              </a:rPr>
              <a:t>to prevent Christians from worshipping, but have never been able to stop us for long. </a:t>
            </a:r>
            <a:endParaRPr lang="en-US" sz="4000" b="1" i="1" dirty="0">
              <a:ln w="15875">
                <a:solidFill>
                  <a:schemeClr val="tx1"/>
                </a:solidFill>
              </a:ln>
              <a:solidFill>
                <a:srgbClr val="000099"/>
              </a:solidFill>
              <a:latin typeface="Times New Roman" panose="02020603050405020304" pitchFamily="18" charset="0"/>
              <a:ea typeface="Times New Roman" panose="02020603050405020304" pitchFamily="18" charset="0"/>
            </a:endParaRPr>
          </a:p>
        </p:txBody>
      </p:sp>
      <p:pic>
        <p:nvPicPr>
          <p:cNvPr id="27652" name="Picture 2">
            <a:extLst>
              <a:ext uri="{FF2B5EF4-FFF2-40B4-BE49-F238E27FC236}">
                <a16:creationId xmlns:a16="http://schemas.microsoft.com/office/drawing/2014/main" id="{9969FA70-6D25-49D7-9191-CCBFFED20B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409950"/>
            <a:ext cx="3200400" cy="130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a:extLst>
              <a:ext uri="{FF2B5EF4-FFF2-40B4-BE49-F238E27FC236}">
                <a16:creationId xmlns:a16="http://schemas.microsoft.com/office/drawing/2014/main" id="{CC877649-6649-4EFF-8575-DB4FD48207CD}"/>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11113"/>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
            <a:extLst>
              <a:ext uri="{FF2B5EF4-FFF2-40B4-BE49-F238E27FC236}">
                <a16:creationId xmlns:a16="http://schemas.microsoft.com/office/drawing/2014/main" id="{F8D5E4C9-2CEB-40FC-ADEB-D2AA7FFBC2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463"/>
            <a:ext cx="2771775"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B7F6687-DC51-4F79-968E-A9F0E2A522F1}"/>
              </a:ext>
            </a:extLst>
          </p:cNvPr>
          <p:cNvSpPr/>
          <p:nvPr/>
        </p:nvSpPr>
        <p:spPr>
          <a:xfrm>
            <a:off x="3505200" y="514350"/>
            <a:ext cx="4800600" cy="3785652"/>
          </a:xfrm>
          <a:prstGeom prst="rect">
            <a:avLst/>
          </a:prstGeom>
        </p:spPr>
        <p:txBody>
          <a:bodyPr>
            <a:spAutoFit/>
          </a:bodyPr>
          <a:lstStyle/>
          <a:p>
            <a:pPr algn="ctr">
              <a:defRPr/>
            </a:pPr>
            <a:r>
              <a:rPr lang="en-US" sz="4800" b="1" dirty="0">
                <a:ln w="19050">
                  <a:solidFill>
                    <a:schemeClr val="tx1"/>
                  </a:solidFill>
                </a:ln>
                <a:solidFill>
                  <a:srgbClr val="FF3300"/>
                </a:solidFill>
                <a:latin typeface="Monotype Corsiva" panose="03010101010201010101" pitchFamily="66" charset="0"/>
                <a:ea typeface="Times New Roman" panose="02020603050405020304" pitchFamily="18" charset="0"/>
              </a:rPr>
              <a:t>Worship is a heart to heart experience with God so the heart determines when worship is possible. </a:t>
            </a:r>
            <a:endParaRPr lang="en-US" sz="4800" dirty="0">
              <a:ln w="19050">
                <a:solidFill>
                  <a:schemeClr val="tx1"/>
                </a:solidFill>
              </a:ln>
              <a:solidFill>
                <a:srgbClr val="FF3300"/>
              </a:solidFill>
              <a:latin typeface="Monotype Corsiva" panose="03010101010201010101" pitchFamily="66"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2A87F956-5DB1-4C2C-BEC4-06A72A4640F9}"/>
              </a:ext>
            </a:extLst>
          </p:cNvPr>
          <p:cNvPicPr>
            <a:picLocks noChangeAspect="1"/>
          </p:cNvPicPr>
          <p:nvPr/>
        </p:nvPicPr>
        <p:blipFill>
          <a:blip r:embed="rId2">
            <a:extLst>
              <a:ext uri="{28A0092B-C50C-407E-A947-70E740481C1C}">
                <a14:useLocalDpi xmlns:a14="http://schemas.microsoft.com/office/drawing/2010/main" val="0"/>
              </a:ext>
            </a:extLst>
          </a:blip>
          <a:srcRect t="2596"/>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83EEC07-F921-4A41-99C5-63AD92A75ED1}"/>
              </a:ext>
            </a:extLst>
          </p:cNvPr>
          <p:cNvSpPr/>
          <p:nvPr/>
        </p:nvSpPr>
        <p:spPr>
          <a:xfrm>
            <a:off x="1371600" y="1428750"/>
            <a:ext cx="6134100" cy="1692771"/>
          </a:xfrm>
          <a:prstGeom prst="rect">
            <a:avLst/>
          </a:prstGeom>
        </p:spPr>
        <p:txBody>
          <a:bodyPr>
            <a:spAutoFit/>
          </a:bodyPr>
          <a:lstStyle/>
          <a:p>
            <a:pPr>
              <a:spcBef>
                <a:spcPts val="0"/>
              </a:spcBef>
              <a:spcAft>
                <a:spcPts val="0"/>
              </a:spcAft>
              <a:tabLst>
                <a:tab pos="182880" algn="l"/>
              </a:tabLst>
              <a:defRPr/>
            </a:pPr>
            <a:r>
              <a:rPr lang="en-US" sz="4400" b="1" dirty="0">
                <a:ln w="22225">
                  <a:solidFill>
                    <a:srgbClr val="640000"/>
                  </a:solidFill>
                </a:ln>
                <a:solidFill>
                  <a:srgbClr val="FFFF81"/>
                </a:solidFill>
                <a:latin typeface="Times New Roman" panose="02020603050405020304" pitchFamily="18" charset="0"/>
                <a:ea typeface="Times New Roman" panose="02020603050405020304" pitchFamily="18" charset="0"/>
                <a:cs typeface="Times New Roman" panose="02020603050405020304" pitchFamily="18" charset="0"/>
              </a:rPr>
              <a:t>IV.   </a:t>
            </a: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When is the best time  </a:t>
            </a:r>
          </a:p>
          <a:p>
            <a:pPr>
              <a:spcBef>
                <a:spcPts val="0"/>
              </a:spcBef>
              <a:spcAft>
                <a:spcPts val="0"/>
              </a:spcAft>
              <a:tabLst>
                <a:tab pos="182880" algn="l"/>
              </a:tabLst>
              <a:defRPr/>
            </a:pP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        to worship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367CDD28-584F-4BA9-AB07-50150F15C1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38265D0-6B36-432A-83F9-3B4E843704A8}"/>
              </a:ext>
            </a:extLst>
          </p:cNvPr>
          <p:cNvSpPr/>
          <p:nvPr/>
        </p:nvSpPr>
        <p:spPr>
          <a:xfrm>
            <a:off x="914400" y="322263"/>
            <a:ext cx="7467600" cy="44926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10: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Let us hold fast the confession of our hope without wavering, for He who promised is faithful;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let us consider how to stimulate one another to love and good deeds,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not forsaking our own assembling together</a:t>
            </a:r>
            <a:r>
              <a:rPr lang="en-US" sz="2600" b="1" dirty="0">
                <a:solidFill>
                  <a:srgbClr val="000000"/>
                </a:solidFill>
                <a:latin typeface="Arial Narrow" panose="020B0606020202030204" pitchFamily="34" charset="0"/>
                <a:ea typeface="Times New Roman" panose="02020603050405020304" pitchFamily="18" charset="0"/>
              </a:rPr>
              <a:t>, as is the habit of some, but encouraging one another; and all the more as you see the day drawing near. </a:t>
            </a:r>
            <a:r>
              <a:rPr lang="en-US" sz="2000" b="1" dirty="0">
                <a:solidFill>
                  <a:srgbClr val="C00000"/>
                </a:solidFill>
                <a:latin typeface="Arial Narrow" panose="020B0606020202030204" pitchFamily="34" charset="0"/>
                <a:ea typeface="Times New Roman" panose="02020603050405020304" pitchFamily="18" charset="0"/>
              </a:rPr>
              <a:t>26</a:t>
            </a:r>
            <a:r>
              <a:rPr lang="en-US" sz="2600" b="1" dirty="0">
                <a:solidFill>
                  <a:srgbClr val="000000"/>
                </a:solidFill>
                <a:latin typeface="Arial Narrow" panose="020B0606020202030204" pitchFamily="34" charset="0"/>
                <a:ea typeface="Times New Roman" panose="02020603050405020304" pitchFamily="18" charset="0"/>
              </a:rPr>
              <a:t> For if we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go on sinning willfully</a:t>
            </a:r>
            <a:r>
              <a:rPr lang="en-US" sz="2600" b="1" dirty="0">
                <a:solidFill>
                  <a:srgbClr val="000000"/>
                </a:solidFill>
                <a:latin typeface="Arial Narrow" panose="020B0606020202030204" pitchFamily="34" charset="0"/>
                <a:ea typeface="Times New Roman" panose="02020603050405020304" pitchFamily="18" charset="0"/>
              </a:rPr>
              <a:t> after receiving the knowledge of the truth, there no longer remains a sacrifice for sins, </a:t>
            </a:r>
            <a:r>
              <a:rPr lang="en-US" sz="2000" b="1" dirty="0">
                <a:solidFill>
                  <a:srgbClr val="C00000"/>
                </a:solidFill>
                <a:latin typeface="Arial Narrow" panose="020B0606020202030204" pitchFamily="34" charset="0"/>
                <a:ea typeface="Times New Roman" panose="02020603050405020304" pitchFamily="18" charset="0"/>
              </a:rPr>
              <a:t>27</a:t>
            </a:r>
            <a:r>
              <a:rPr lang="en-US" sz="2600" b="1" dirty="0">
                <a:solidFill>
                  <a:srgbClr val="000000"/>
                </a:solidFill>
                <a:latin typeface="Arial Narrow" panose="020B0606020202030204" pitchFamily="34" charset="0"/>
                <a:ea typeface="Times New Roman" panose="02020603050405020304" pitchFamily="18" charset="0"/>
              </a:rPr>
              <a:t> but a terrifying expectation of judgment and the fury of a fire which will consume the adversaries.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E17E483A-62AF-4855-99DA-0565D26D7BC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F360514-3482-424A-A6FB-495625A7EF2B}"/>
              </a:ext>
            </a:extLst>
          </p:cNvPr>
          <p:cNvSpPr/>
          <p:nvPr/>
        </p:nvSpPr>
        <p:spPr>
          <a:xfrm>
            <a:off x="1600200" y="693738"/>
            <a:ext cx="5410200" cy="3678237"/>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Revelation 1: 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 was in the Spirit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 the Lord's day</a:t>
            </a:r>
            <a:r>
              <a:rPr lang="en-US" sz="2600" b="1" dirty="0">
                <a:solidFill>
                  <a:srgbClr val="000000"/>
                </a:solidFill>
                <a:latin typeface="Arial Narrow" panose="020B0606020202030204" pitchFamily="34" charset="0"/>
                <a:ea typeface="Times New Roman" panose="02020603050405020304" pitchFamily="18" charset="0"/>
              </a:rPr>
              <a:t>, and I heard behind me a loud voice like the sound of a trumpet, </a:t>
            </a:r>
          </a:p>
          <a:p>
            <a:pPr>
              <a:lnSpc>
                <a:spcPct val="150000"/>
              </a:lnSpc>
              <a:spcBef>
                <a:spcPts val="0"/>
              </a:spcBef>
              <a:spcAft>
                <a:spcPts val="0"/>
              </a:spcAft>
              <a:tabLst>
                <a:tab pos="182880" algn="l"/>
              </a:tabLst>
              <a:defRPr/>
            </a:pPr>
            <a:endParaRPr lang="en-US" sz="1400" b="1" dirty="0">
              <a:solidFill>
                <a:srgbClr val="000099"/>
              </a:solidFill>
              <a:latin typeface="ArabBruD" panose="03060802060502020204" pitchFamily="66" charset="0"/>
              <a:ea typeface="Times New Roman" panose="02020603050405020304" pitchFamily="18" charset="0"/>
            </a:endParaRPr>
          </a:p>
          <a:p>
            <a:pPr algn="ctr">
              <a:lnSpc>
                <a:spcPct val="150000"/>
              </a:lnSpc>
              <a:spcBef>
                <a:spcPts val="0"/>
              </a:spcBef>
              <a:spcAft>
                <a:spcPts val="0"/>
              </a:spcAft>
              <a:tabLst>
                <a:tab pos="182880" algn="l"/>
              </a:tabLst>
              <a:defRPr/>
            </a:pPr>
            <a:r>
              <a:rPr lang="en-US" sz="3600" b="1" dirty="0">
                <a:solidFill>
                  <a:srgbClr val="000099"/>
                </a:solidFill>
                <a:latin typeface="ArabBruD" panose="03060802060502020204" pitchFamily="66" charset="0"/>
                <a:ea typeface="Times New Roman" panose="02020603050405020304" pitchFamily="18" charset="0"/>
              </a:rPr>
              <a:t>It’s NOT my day off … </a:t>
            </a:r>
          </a:p>
          <a:p>
            <a:pPr algn="ctr">
              <a:lnSpc>
                <a:spcPct val="150000"/>
              </a:lnSpc>
              <a:spcBef>
                <a:spcPts val="0"/>
              </a:spcBef>
              <a:spcAft>
                <a:spcPts val="0"/>
              </a:spcAft>
              <a:tabLst>
                <a:tab pos="182880" algn="l"/>
              </a:tabLst>
              <a:defRPr/>
            </a:pPr>
            <a:r>
              <a:rPr lang="en-US" sz="3600" b="1" dirty="0">
                <a:solidFill>
                  <a:srgbClr val="000099"/>
                </a:solidFill>
                <a:latin typeface="ArabBruD" panose="03060802060502020204" pitchFamily="66" charset="0"/>
                <a:ea typeface="Times New Roman" panose="02020603050405020304" pitchFamily="18" charset="0"/>
              </a:rPr>
              <a:t>It’s the Lord’s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a:extLst>
              <a:ext uri="{FF2B5EF4-FFF2-40B4-BE49-F238E27FC236}">
                <a16:creationId xmlns:a16="http://schemas.microsoft.com/office/drawing/2014/main" id="{6D59DB1A-EB56-4C1A-B568-6BB1D1BE05CC}"/>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25400"/>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2E15E74-9235-4836-9C5F-F6BAB2D60E67}"/>
              </a:ext>
            </a:extLst>
          </p:cNvPr>
          <p:cNvSpPr/>
          <p:nvPr/>
        </p:nvSpPr>
        <p:spPr>
          <a:xfrm>
            <a:off x="609600" y="590550"/>
            <a:ext cx="7924800" cy="4093428"/>
          </a:xfrm>
          <a:prstGeom prst="rect">
            <a:avLst/>
          </a:prstGeom>
        </p:spPr>
        <p:txBody>
          <a:bodyPr>
            <a:spAutoFit/>
          </a:bodyPr>
          <a:lstStyle/>
          <a:p>
            <a:pPr algn="ctr">
              <a:defRPr/>
            </a:pPr>
            <a:r>
              <a:rPr lang="en-US" sz="4800" b="1" dirty="0">
                <a:ln w="12700">
                  <a:solidFill>
                    <a:schemeClr val="tx1"/>
                  </a:solidFill>
                </a:ln>
                <a:solidFill>
                  <a:srgbClr val="000099"/>
                </a:solidFill>
                <a:latin typeface="Comic Sans MS" panose="030F0702030302020204" pitchFamily="66" charset="0"/>
                <a:ea typeface="Times New Roman" panose="02020603050405020304" pitchFamily="18" charset="0"/>
              </a:rPr>
              <a:t>Some worship should be spontaneous, but having planned daily worship is also essential.</a:t>
            </a:r>
          </a:p>
          <a:p>
            <a:pPr algn="ctr">
              <a:defRPr/>
            </a:pPr>
            <a:endParaRPr lang="en-US" sz="2000" b="1" dirty="0">
              <a:ln w="12700">
                <a:solidFill>
                  <a:schemeClr val="tx1"/>
                </a:solidFill>
              </a:ln>
              <a:solidFill>
                <a:srgbClr val="000099"/>
              </a:solidFill>
              <a:latin typeface="Comic Sans MS" panose="030F0702030302020204" pitchFamily="66" charset="0"/>
            </a:endParaRPr>
          </a:p>
          <a:p>
            <a:pPr algn="ctr">
              <a:defRPr/>
            </a:pPr>
            <a:r>
              <a:rPr lang="en-US" sz="4800" b="1" u="sng" dirty="0">
                <a:ln w="12700">
                  <a:solidFill>
                    <a:schemeClr val="tx1"/>
                  </a:solidFill>
                </a:ln>
                <a:solidFill>
                  <a:schemeClr val="bg1">
                    <a:lumMod val="10000"/>
                  </a:schemeClr>
                </a:solidFill>
                <a:latin typeface="ArabBruD" panose="03060802060502020204" pitchFamily="66" charset="0"/>
              </a:rPr>
              <a:t>Set a Goal</a:t>
            </a:r>
            <a:endParaRPr lang="en-US" sz="4800" u="sng" dirty="0">
              <a:ln w="12700">
                <a:solidFill>
                  <a:schemeClr val="tx1"/>
                </a:solidFill>
              </a:ln>
              <a:solidFill>
                <a:schemeClr val="bg1">
                  <a:lumMod val="10000"/>
                </a:schemeClr>
              </a:solidFill>
              <a:latin typeface="ArabBruD" panose="03060802060502020204" pitchFamily="66"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8392CFFB-C689-4511-A762-315D98FE41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8" y="6350"/>
            <a:ext cx="9144001"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381672D-3B13-4A81-9EBF-C17F03EDDF0A}"/>
              </a:ext>
            </a:extLst>
          </p:cNvPr>
          <p:cNvSpPr/>
          <p:nvPr/>
        </p:nvSpPr>
        <p:spPr>
          <a:xfrm>
            <a:off x="1600200" y="819150"/>
            <a:ext cx="6248400" cy="36941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10: 31</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Whether, then, you eat or drink or whatever you do,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all to the glory of God.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12:2</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be conformed to this world</a:t>
            </a:r>
            <a:r>
              <a:rPr lang="en-US" sz="2600" b="1" dirty="0">
                <a:solidFill>
                  <a:srgbClr val="000000"/>
                </a:solidFill>
                <a:latin typeface="Arial Narrow" panose="020B0606020202030204" pitchFamily="34" charset="0"/>
                <a:ea typeface="Times New Roman" panose="02020603050405020304" pitchFamily="18" charset="0"/>
              </a:rPr>
              <a:t>, but be transformed by the renewing of your mind, so that you may prove what the will of God is, that which is good and acceptable and perfect.  </a:t>
            </a:r>
            <a:endParaRPr lang="en-US" sz="2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D800517E-BF65-4A21-9096-12E5185386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F0F49B7-5CC9-4D00-ABC7-5A583E8E9B91}"/>
              </a:ext>
            </a:extLst>
          </p:cNvPr>
          <p:cNvSpPr/>
          <p:nvPr/>
        </p:nvSpPr>
        <p:spPr>
          <a:xfrm>
            <a:off x="1219200" y="928688"/>
            <a:ext cx="69342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John 2: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love the world</a:t>
            </a:r>
            <a:r>
              <a:rPr lang="en-US" sz="2600" b="1" dirty="0">
                <a:solidFill>
                  <a:srgbClr val="000000"/>
                </a:solidFill>
                <a:latin typeface="Arial Narrow" panose="020B0606020202030204" pitchFamily="34" charset="0"/>
                <a:ea typeface="Times New Roman" panose="02020603050405020304" pitchFamily="18" charset="0"/>
              </a:rPr>
              <a:t> nor the things in the world. If anyone  loves the world, the love of the Father is not in him.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For all that is in the world, the lust of the flesh and the lust of the eyes and the boastful pride of life, is not from the Father, but is from the world.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The world is passing away, and also its lusts; but the one who does the will of God lives forever.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6402F15F-BB6E-4E12-A1AB-9C6300030E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C422B8E-1A66-4AE8-8727-425F49232387}"/>
              </a:ext>
            </a:extLst>
          </p:cNvPr>
          <p:cNvSpPr/>
          <p:nvPr/>
        </p:nvSpPr>
        <p:spPr>
          <a:xfrm>
            <a:off x="2784683" y="590550"/>
            <a:ext cx="3574633" cy="769441"/>
          </a:xfrm>
          <a:prstGeom prst="rect">
            <a:avLst/>
          </a:prstGeom>
        </p:spPr>
        <p:txBody>
          <a:bodyPr wrap="none">
            <a:spAutoFit/>
          </a:bodyPr>
          <a:lstStyle/>
          <a:p>
            <a:pPr algn="ctr">
              <a:defRPr/>
            </a:pPr>
            <a:r>
              <a:rPr lang="en-US" sz="4400" b="1" u="sng" dirty="0">
                <a:ln w="12700">
                  <a:solidFill>
                    <a:schemeClr val="tx1"/>
                  </a:solidFill>
                </a:ln>
                <a:solidFill>
                  <a:schemeClr val="bg1">
                    <a:lumMod val="10000"/>
                  </a:schemeClr>
                </a:solidFill>
                <a:latin typeface="ArabBruD" panose="03060802060502020204" pitchFamily="66" charset="0"/>
              </a:rPr>
              <a:t>Set a Priorities</a:t>
            </a:r>
            <a:endParaRPr lang="en-US" sz="4400" u="sng" dirty="0">
              <a:ln w="12700">
                <a:solidFill>
                  <a:schemeClr val="tx1"/>
                </a:solidFill>
              </a:ln>
              <a:solidFill>
                <a:schemeClr val="bg1">
                  <a:lumMod val="10000"/>
                </a:schemeClr>
              </a:solidFill>
              <a:latin typeface="ArabBruD" panose="03060802060502020204" pitchFamily="66" charset="0"/>
            </a:endParaRPr>
          </a:p>
        </p:txBody>
      </p:sp>
      <p:sp>
        <p:nvSpPr>
          <p:cNvPr id="3" name="Rectangle 2">
            <a:extLst>
              <a:ext uri="{FF2B5EF4-FFF2-40B4-BE49-F238E27FC236}">
                <a16:creationId xmlns:a16="http://schemas.microsoft.com/office/drawing/2014/main" id="{9408F797-57AD-442B-991C-2DFBC508B0A4}"/>
              </a:ext>
            </a:extLst>
          </p:cNvPr>
          <p:cNvSpPr/>
          <p:nvPr/>
        </p:nvSpPr>
        <p:spPr>
          <a:xfrm>
            <a:off x="1600200" y="1809750"/>
            <a:ext cx="62484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22: 37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He said to him, "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shall love the Lord your God</a:t>
            </a:r>
            <a:r>
              <a:rPr lang="en-US" sz="2600" b="1" dirty="0">
                <a:solidFill>
                  <a:srgbClr val="000000"/>
                </a:solidFill>
                <a:latin typeface="Arial Narrow" panose="020B0606020202030204" pitchFamily="34" charset="0"/>
                <a:ea typeface="Times New Roman" panose="02020603050405020304" pitchFamily="18" charset="0"/>
              </a:rPr>
              <a:t> with all your heart, and with  all your soul, and with all your mind.'  </a:t>
            </a:r>
            <a:r>
              <a:rPr lang="en-US" sz="2000" b="1" dirty="0">
                <a:solidFill>
                  <a:srgbClr val="C00000"/>
                </a:solidFill>
                <a:latin typeface="Arial Narrow" panose="020B0606020202030204" pitchFamily="34" charset="0"/>
                <a:ea typeface="Times New Roman" panose="02020603050405020304" pitchFamily="18" charset="0"/>
              </a:rPr>
              <a:t>38</a:t>
            </a:r>
            <a:r>
              <a:rPr lang="en-US" sz="2600" b="1" dirty="0">
                <a:solidFill>
                  <a:srgbClr val="000000"/>
                </a:solidFill>
                <a:latin typeface="Arial Narrow" panose="020B0606020202030204" pitchFamily="34" charset="0"/>
                <a:ea typeface="Times New Roman" panose="02020603050405020304" pitchFamily="18" charset="0"/>
              </a:rPr>
              <a:t> This is the great and foremost commandment.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1DB85BDC-1C7A-45CD-8FF4-25F49F348C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92138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4D36D99-4CD8-4FEA-B978-A24AC2BD1A41}"/>
              </a:ext>
            </a:extLst>
          </p:cNvPr>
          <p:cNvSpPr/>
          <p:nvPr/>
        </p:nvSpPr>
        <p:spPr>
          <a:xfrm>
            <a:off x="914400" y="590550"/>
            <a:ext cx="7239000" cy="4093428"/>
          </a:xfrm>
          <a:prstGeom prst="rect">
            <a:avLst/>
          </a:prstGeom>
        </p:spPr>
        <p:txBody>
          <a:bodyPr>
            <a:spAutoFit/>
          </a:bodyPr>
          <a:lstStyle/>
          <a:p>
            <a:pPr algn="ctr">
              <a:defRPr/>
            </a:pPr>
            <a:r>
              <a:rPr lang="en-US" sz="4000" b="1" dirty="0">
                <a:ln w="15875">
                  <a:solidFill>
                    <a:schemeClr val="tx1"/>
                  </a:solidFill>
                </a:ln>
                <a:solidFill>
                  <a:srgbClr val="000099"/>
                </a:solidFill>
                <a:latin typeface="Calisto MT" panose="02040603050505030304" pitchFamily="18" charset="0"/>
                <a:ea typeface="Times New Roman" panose="02020603050405020304" pitchFamily="18" charset="0"/>
              </a:rPr>
              <a:t>Worship is to express heartfelt </a:t>
            </a:r>
          </a:p>
          <a:p>
            <a:pPr algn="ctr">
              <a:defRPr/>
            </a:pPr>
            <a:r>
              <a:rPr lang="en-US" sz="4000" b="1" dirty="0">
                <a:ln w="15875">
                  <a:solidFill>
                    <a:schemeClr val="tx1"/>
                  </a:solidFill>
                </a:ln>
                <a:solidFill>
                  <a:srgbClr val="000099"/>
                </a:solidFill>
                <a:latin typeface="Calisto MT" panose="02040603050505030304" pitchFamily="18" charset="0"/>
                <a:ea typeface="Times New Roman" panose="02020603050405020304" pitchFamily="18" charset="0"/>
              </a:rPr>
              <a:t>adoration,  praise  and honor for God.</a:t>
            </a:r>
          </a:p>
          <a:p>
            <a:pPr algn="ctr">
              <a:defRPr/>
            </a:pPr>
            <a:endParaRPr lang="en-US" sz="2000" b="1" dirty="0">
              <a:ln w="15875">
                <a:solidFill>
                  <a:schemeClr val="tx1"/>
                </a:solidFill>
              </a:ln>
              <a:solidFill>
                <a:srgbClr val="000099"/>
              </a:solidFill>
              <a:latin typeface="Calisto MT" panose="02040603050505030304" pitchFamily="18" charset="0"/>
              <a:ea typeface="Times New Roman" panose="02020603050405020304" pitchFamily="18" charset="0"/>
            </a:endParaRPr>
          </a:p>
          <a:p>
            <a:pPr algn="ctr">
              <a:defRPr/>
            </a:pPr>
            <a:r>
              <a:rPr lang="en-US" sz="4000" b="1" dirty="0">
                <a:ln w="15875">
                  <a:solidFill>
                    <a:schemeClr val="tx1"/>
                  </a:solidFill>
                </a:ln>
                <a:solidFill>
                  <a:srgbClr val="000099"/>
                </a:solidFill>
                <a:latin typeface="Calisto MT" panose="02040603050505030304" pitchFamily="18" charset="0"/>
                <a:ea typeface="Times New Roman" panose="02020603050405020304" pitchFamily="18" charset="0"/>
              </a:rPr>
              <a:t>It is to unashamedly acknowledge God for </a:t>
            </a:r>
          </a:p>
          <a:p>
            <a:pPr algn="ctr">
              <a:defRPr/>
            </a:pPr>
            <a:r>
              <a:rPr lang="en-US" sz="4000" b="1" dirty="0">
                <a:ln w="15875">
                  <a:solidFill>
                    <a:schemeClr val="tx1"/>
                  </a:solidFill>
                </a:ln>
                <a:solidFill>
                  <a:srgbClr val="000099"/>
                </a:solidFill>
                <a:latin typeface="Calisto MT" panose="02040603050505030304" pitchFamily="18" charset="0"/>
                <a:ea typeface="Times New Roman" panose="02020603050405020304" pitchFamily="18" charset="0"/>
              </a:rPr>
              <a:t>who and what He is. </a:t>
            </a:r>
            <a:endParaRPr lang="en-US" sz="4000" dirty="0">
              <a:ln w="15875">
                <a:solidFill>
                  <a:schemeClr val="tx1"/>
                </a:solidFill>
              </a:ln>
              <a:solidFill>
                <a:srgbClr val="000099"/>
              </a:solidFill>
              <a:latin typeface="Calisto MT" panose="0204060305050503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B1D6D96A-15AA-44CB-B9FE-5C6DC94EB0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5C82EAB-EA9E-4717-813D-8E35DC20DD8C}"/>
              </a:ext>
            </a:extLst>
          </p:cNvPr>
          <p:cNvSpPr/>
          <p:nvPr/>
        </p:nvSpPr>
        <p:spPr>
          <a:xfrm>
            <a:off x="1282700" y="1428750"/>
            <a:ext cx="65532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23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Whatever you do, do your work heartily, as for the Lord rather than for men, </a:t>
            </a:r>
            <a:r>
              <a:rPr lang="en-US" sz="2000" b="1" dirty="0">
                <a:solidFill>
                  <a:srgbClr val="C00000"/>
                </a:solidFill>
                <a:latin typeface="Arial Narrow" panose="020B0606020202030204" pitchFamily="34" charset="0"/>
                <a:ea typeface="Times New Roman" panose="02020603050405020304" pitchFamily="18" charset="0"/>
              </a:rPr>
              <a:t>24</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knowing that from the Lord you will receive the reward of the inheritance.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It is the Lord Christ whom you serve.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1D7222CE-379F-4344-BD41-CA35C38629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8E6E414-9B40-4449-AD19-3DF9E4813CB7}"/>
              </a:ext>
            </a:extLst>
          </p:cNvPr>
          <p:cNvSpPr/>
          <p:nvPr/>
        </p:nvSpPr>
        <p:spPr>
          <a:xfrm>
            <a:off x="2846699" y="590550"/>
            <a:ext cx="3522246" cy="830997"/>
          </a:xfrm>
          <a:prstGeom prst="rect">
            <a:avLst/>
          </a:prstGeom>
        </p:spPr>
        <p:txBody>
          <a:bodyPr wrap="none">
            <a:spAutoFit/>
          </a:bodyPr>
          <a:lstStyle/>
          <a:p>
            <a:pPr algn="ctr">
              <a:defRPr/>
            </a:pPr>
            <a:r>
              <a:rPr lang="en-US" sz="4800" b="1" u="sng" dirty="0">
                <a:ln w="12700">
                  <a:solidFill>
                    <a:schemeClr val="tx1"/>
                  </a:solidFill>
                </a:ln>
                <a:solidFill>
                  <a:schemeClr val="bg1">
                    <a:lumMod val="10000"/>
                  </a:schemeClr>
                </a:solidFill>
                <a:latin typeface="ArabBruD" panose="03060802060502020204" pitchFamily="66" charset="0"/>
              </a:rPr>
              <a:t>Set your diet.</a:t>
            </a:r>
            <a:endParaRPr lang="en-US" sz="4800" u="sng" dirty="0">
              <a:ln w="12700">
                <a:solidFill>
                  <a:schemeClr val="tx1"/>
                </a:solidFill>
              </a:ln>
              <a:solidFill>
                <a:schemeClr val="bg1">
                  <a:lumMod val="10000"/>
                </a:schemeClr>
              </a:solidFill>
              <a:latin typeface="ArabBruD" panose="03060802060502020204" pitchFamily="66" charset="0"/>
            </a:endParaRPr>
          </a:p>
        </p:txBody>
      </p:sp>
      <p:sp>
        <p:nvSpPr>
          <p:cNvPr id="3" name="Rectangle 2">
            <a:extLst>
              <a:ext uri="{FF2B5EF4-FFF2-40B4-BE49-F238E27FC236}">
                <a16:creationId xmlns:a16="http://schemas.microsoft.com/office/drawing/2014/main" id="{FFF11D98-8276-4499-ADB6-66034C9E6440}"/>
              </a:ext>
            </a:extLst>
          </p:cNvPr>
          <p:cNvSpPr/>
          <p:nvPr/>
        </p:nvSpPr>
        <p:spPr>
          <a:xfrm>
            <a:off x="1370013" y="1733550"/>
            <a:ext cx="64770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Psalms 1: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How blessed is the man who does not walk in the counsel of the wicked,  Nor stand in the path of sinners,  Nor sit in the seat of scoffers!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But his delight is in the law of the Lord,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in His law he meditates</a:t>
            </a:r>
            <a:r>
              <a:rPr lang="en-US" sz="2600" b="1" dirty="0">
                <a:solidFill>
                  <a:srgbClr val="000000"/>
                </a:solidFill>
                <a:latin typeface="Arial Narrow" panose="020B0606020202030204" pitchFamily="34" charset="0"/>
                <a:ea typeface="Times New Roman" panose="02020603050405020304" pitchFamily="18" charset="0"/>
              </a:rPr>
              <a:t> day and night.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C4FA79C8-4F96-45DA-91EE-9E4D983177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36E6C15-A47C-4093-B67C-81C00DE4574C}"/>
              </a:ext>
            </a:extLst>
          </p:cNvPr>
          <p:cNvSpPr/>
          <p:nvPr/>
        </p:nvSpPr>
        <p:spPr>
          <a:xfrm>
            <a:off x="1371600" y="1276350"/>
            <a:ext cx="64770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Finally, brethren, whatever is true, whatever is </a:t>
            </a:r>
            <a:r>
              <a:rPr lang="en-US" sz="2600" b="1" u="sng" dirty="0">
                <a:solidFill>
                  <a:srgbClr val="500050"/>
                </a:solidFill>
                <a:latin typeface="Arial Narrow" panose="020B0606020202030204" pitchFamily="34" charset="0"/>
                <a:ea typeface="Times New Roman" panose="02020603050405020304" pitchFamily="18" charset="0"/>
              </a:rPr>
              <a:t>honorable</a:t>
            </a:r>
            <a:r>
              <a:rPr lang="en-US" sz="2600" b="1" dirty="0">
                <a:solidFill>
                  <a:srgbClr val="000000"/>
                </a:solidFill>
                <a:latin typeface="Arial Narrow" panose="020B0606020202030204" pitchFamily="34" charset="0"/>
                <a:ea typeface="Times New Roman" panose="02020603050405020304" pitchFamily="18" charset="0"/>
              </a:rPr>
              <a:t>, whatever is </a:t>
            </a:r>
            <a:r>
              <a:rPr lang="en-US" sz="2600" b="1" u="sng" dirty="0">
                <a:solidFill>
                  <a:srgbClr val="500050"/>
                </a:solidFill>
                <a:latin typeface="Arial Narrow" panose="020B0606020202030204" pitchFamily="34" charset="0"/>
                <a:ea typeface="Times New Roman" panose="02020603050405020304" pitchFamily="18" charset="0"/>
              </a:rPr>
              <a:t>right,</a:t>
            </a:r>
            <a:r>
              <a:rPr lang="en-US" sz="2600" b="1" dirty="0">
                <a:solidFill>
                  <a:srgbClr val="000000"/>
                </a:solidFill>
                <a:latin typeface="Arial Narrow" panose="020B0606020202030204" pitchFamily="34" charset="0"/>
                <a:ea typeface="Times New Roman" panose="02020603050405020304" pitchFamily="18" charset="0"/>
              </a:rPr>
              <a:t> whatever is </a:t>
            </a:r>
            <a:r>
              <a:rPr lang="en-US" sz="2600" b="1" u="sng" dirty="0">
                <a:solidFill>
                  <a:srgbClr val="500050"/>
                </a:solidFill>
                <a:latin typeface="Arial Narrow" panose="020B0606020202030204" pitchFamily="34" charset="0"/>
                <a:ea typeface="Times New Roman" panose="02020603050405020304" pitchFamily="18" charset="0"/>
              </a:rPr>
              <a:t>pure,</a:t>
            </a:r>
            <a:r>
              <a:rPr lang="en-US" sz="2600" b="1" dirty="0">
                <a:solidFill>
                  <a:srgbClr val="000000"/>
                </a:solidFill>
                <a:latin typeface="Arial Narrow" panose="020B0606020202030204" pitchFamily="34" charset="0"/>
                <a:ea typeface="Times New Roman" panose="02020603050405020304" pitchFamily="18" charset="0"/>
              </a:rPr>
              <a:t> whatever is </a:t>
            </a:r>
            <a:r>
              <a:rPr lang="en-US" sz="2600" b="1" u="sng" dirty="0">
                <a:solidFill>
                  <a:srgbClr val="500050"/>
                </a:solidFill>
                <a:latin typeface="Arial Narrow" panose="020B0606020202030204" pitchFamily="34" charset="0"/>
                <a:ea typeface="Times New Roman" panose="02020603050405020304" pitchFamily="18" charset="0"/>
              </a:rPr>
              <a:t>lovely,</a:t>
            </a:r>
            <a:r>
              <a:rPr lang="en-US" sz="2600" b="1" dirty="0">
                <a:solidFill>
                  <a:srgbClr val="000000"/>
                </a:solidFill>
                <a:latin typeface="Arial Narrow" panose="020B0606020202030204" pitchFamily="34" charset="0"/>
                <a:ea typeface="Times New Roman" panose="02020603050405020304" pitchFamily="18" charset="0"/>
              </a:rPr>
              <a:t> whatever is of good </a:t>
            </a:r>
            <a:r>
              <a:rPr lang="en-US" sz="2600" b="1" u="sng" dirty="0">
                <a:solidFill>
                  <a:srgbClr val="500050"/>
                </a:solidFill>
                <a:latin typeface="Arial Narrow" panose="020B0606020202030204" pitchFamily="34" charset="0"/>
                <a:ea typeface="Times New Roman" panose="02020603050405020304" pitchFamily="18" charset="0"/>
              </a:rPr>
              <a:t>repute,</a:t>
            </a:r>
            <a:r>
              <a:rPr lang="en-US" sz="2600" b="1" dirty="0">
                <a:solidFill>
                  <a:srgbClr val="000000"/>
                </a:solidFill>
                <a:latin typeface="Arial Narrow" panose="020B0606020202030204" pitchFamily="34" charset="0"/>
                <a:ea typeface="Times New Roman" panose="02020603050405020304" pitchFamily="18" charset="0"/>
              </a:rPr>
              <a:t> if there is any </a:t>
            </a:r>
            <a:r>
              <a:rPr lang="en-US" sz="2600" b="1" u="sng" dirty="0">
                <a:solidFill>
                  <a:srgbClr val="500050"/>
                </a:solidFill>
                <a:latin typeface="Arial Narrow" panose="020B0606020202030204" pitchFamily="34" charset="0"/>
                <a:ea typeface="Times New Roman" panose="02020603050405020304" pitchFamily="18" charset="0"/>
              </a:rPr>
              <a:t>excellence</a:t>
            </a:r>
            <a:r>
              <a:rPr lang="en-US" sz="2600" b="1" dirty="0">
                <a:solidFill>
                  <a:srgbClr val="000000"/>
                </a:solidFill>
                <a:latin typeface="Arial Narrow" panose="020B0606020202030204" pitchFamily="34" charset="0"/>
                <a:ea typeface="Times New Roman" panose="02020603050405020304" pitchFamily="18" charset="0"/>
              </a:rPr>
              <a:t> and if anything worthy of praise,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dwell on these things.</a:t>
            </a:r>
            <a:endParaRPr lang="en-US" sz="2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2322CC6D-1D48-4D49-9C5C-9A25F576D4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D01D61D-F6EF-463B-8683-55109774C392}"/>
              </a:ext>
            </a:extLst>
          </p:cNvPr>
          <p:cNvSpPr/>
          <p:nvPr/>
        </p:nvSpPr>
        <p:spPr>
          <a:xfrm>
            <a:off x="2514600" y="190689"/>
            <a:ext cx="3852465" cy="830997"/>
          </a:xfrm>
          <a:prstGeom prst="rect">
            <a:avLst/>
          </a:prstGeom>
        </p:spPr>
        <p:txBody>
          <a:bodyPr wrap="none">
            <a:spAutoFit/>
          </a:bodyPr>
          <a:lstStyle/>
          <a:p>
            <a:pPr algn="ctr">
              <a:defRPr/>
            </a:pPr>
            <a:r>
              <a:rPr lang="en-US" sz="4800" b="1" u="sng" dirty="0">
                <a:ln w="12700">
                  <a:solidFill>
                    <a:schemeClr val="tx1"/>
                  </a:solidFill>
                </a:ln>
                <a:solidFill>
                  <a:schemeClr val="bg1">
                    <a:lumMod val="10000"/>
                  </a:schemeClr>
                </a:solidFill>
                <a:latin typeface="ArabBruD" panose="03060802060502020204" pitchFamily="66" charset="0"/>
              </a:rPr>
              <a:t>Set your mind.</a:t>
            </a:r>
            <a:endParaRPr lang="en-US" sz="4800" u="sng" dirty="0">
              <a:ln w="12700">
                <a:solidFill>
                  <a:schemeClr val="tx1"/>
                </a:solidFill>
              </a:ln>
              <a:solidFill>
                <a:schemeClr val="bg1">
                  <a:lumMod val="10000"/>
                </a:schemeClr>
              </a:solidFill>
              <a:latin typeface="ArabBruD" panose="03060802060502020204" pitchFamily="66" charset="0"/>
            </a:endParaRPr>
          </a:p>
        </p:txBody>
      </p:sp>
      <p:sp>
        <p:nvSpPr>
          <p:cNvPr id="3" name="Rectangle 2">
            <a:extLst>
              <a:ext uri="{FF2B5EF4-FFF2-40B4-BE49-F238E27FC236}">
                <a16:creationId xmlns:a16="http://schemas.microsoft.com/office/drawing/2014/main" id="{2A299A50-DCD7-40B5-B4DF-7B1606F5C2E7}"/>
              </a:ext>
            </a:extLst>
          </p:cNvPr>
          <p:cNvSpPr/>
          <p:nvPr/>
        </p:nvSpPr>
        <p:spPr>
          <a:xfrm>
            <a:off x="1181100" y="1022350"/>
            <a:ext cx="6781800" cy="39401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Corinthians 10: 5</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We are destroying speculations and every lofty thing raised up against the knowledge of God, and we are taking </a:t>
            </a:r>
            <a:r>
              <a:rPr lang="en-US" sz="2600" b="1" u="dbl" dirty="0" err="1">
                <a:solidFill>
                  <a:srgbClr val="500050"/>
                </a:solidFill>
                <a:uFill>
                  <a:solidFill>
                    <a:srgbClr val="000058"/>
                  </a:solidFill>
                </a:uFill>
                <a:latin typeface="Arial Narrow" panose="020B0606020202030204" pitchFamily="34" charset="0"/>
                <a:ea typeface="Times New Roman" panose="02020603050405020304" pitchFamily="18" charset="0"/>
              </a:rPr>
              <a:t>taking</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every thought captive</a:t>
            </a:r>
            <a:r>
              <a:rPr lang="en-US" sz="2600" b="1" dirty="0">
                <a:solidFill>
                  <a:srgbClr val="000000"/>
                </a:solidFill>
                <a:latin typeface="Arial Narrow" panose="020B0606020202030204" pitchFamily="34" charset="0"/>
                <a:ea typeface="Times New Roman" panose="02020603050405020304" pitchFamily="18" charset="0"/>
              </a:rPr>
              <a:t> to the obedience of Christ,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r>
              <a:rPr lang="en-US" sz="14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Set your mind on the things above</a:t>
            </a:r>
            <a:r>
              <a:rPr lang="en-US" sz="2600" b="1" dirty="0">
                <a:solidFill>
                  <a:srgbClr val="000000"/>
                </a:solidFill>
                <a:latin typeface="Arial Narrow" panose="020B0606020202030204" pitchFamily="34" charset="0"/>
                <a:ea typeface="Times New Roman" panose="02020603050405020304" pitchFamily="18" charset="0"/>
              </a:rPr>
              <a:t>, not on the things that are on earth. </a:t>
            </a:r>
            <a:r>
              <a:rPr lang="en-US" sz="26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For you have died and your life is hidden with Christ in God.</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5148128E-B17C-4E95-83AD-EC869E8EE6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8916126-B489-45FA-952D-21CE5AACC964}"/>
              </a:ext>
            </a:extLst>
          </p:cNvPr>
          <p:cNvSpPr/>
          <p:nvPr/>
        </p:nvSpPr>
        <p:spPr>
          <a:xfrm>
            <a:off x="2362200" y="727631"/>
            <a:ext cx="4251805" cy="830997"/>
          </a:xfrm>
          <a:prstGeom prst="rect">
            <a:avLst/>
          </a:prstGeom>
        </p:spPr>
        <p:txBody>
          <a:bodyPr wrap="none">
            <a:spAutoFit/>
          </a:bodyPr>
          <a:lstStyle/>
          <a:p>
            <a:pPr algn="ctr">
              <a:defRPr/>
            </a:pPr>
            <a:r>
              <a:rPr lang="en-US" sz="4800" b="1" u="sng" dirty="0">
                <a:ln w="12700">
                  <a:solidFill>
                    <a:schemeClr val="tx1"/>
                  </a:solidFill>
                </a:ln>
                <a:solidFill>
                  <a:schemeClr val="bg1">
                    <a:lumMod val="10000"/>
                  </a:schemeClr>
                </a:solidFill>
                <a:latin typeface="ArabBruD" panose="03060802060502020204" pitchFamily="66" charset="0"/>
              </a:rPr>
              <a:t>Live in the body.</a:t>
            </a:r>
            <a:endParaRPr lang="en-US" sz="4800" u="sng" dirty="0">
              <a:ln w="12700">
                <a:solidFill>
                  <a:schemeClr val="tx1"/>
                </a:solidFill>
              </a:ln>
              <a:solidFill>
                <a:schemeClr val="bg1">
                  <a:lumMod val="10000"/>
                </a:schemeClr>
              </a:solidFill>
              <a:latin typeface="ArabBruD" panose="03060802060502020204" pitchFamily="66" charset="0"/>
            </a:endParaRPr>
          </a:p>
        </p:txBody>
      </p:sp>
      <p:sp>
        <p:nvSpPr>
          <p:cNvPr id="3" name="Rectangle 2">
            <a:extLst>
              <a:ext uri="{FF2B5EF4-FFF2-40B4-BE49-F238E27FC236}">
                <a16:creationId xmlns:a16="http://schemas.microsoft.com/office/drawing/2014/main" id="{30DA7379-A143-4412-BBD5-F10BC895EED1}"/>
              </a:ext>
            </a:extLst>
          </p:cNvPr>
          <p:cNvSpPr/>
          <p:nvPr/>
        </p:nvSpPr>
        <p:spPr>
          <a:xfrm>
            <a:off x="1676400" y="1885950"/>
            <a:ext cx="6019800" cy="2092325"/>
          </a:xfrm>
          <a:prstGeom prst="rect">
            <a:avLst/>
          </a:prstGeom>
        </p:spPr>
        <p:txBody>
          <a:bodyPr>
            <a:spAutoFit/>
          </a:bodyPr>
          <a:lstStyle/>
          <a:p>
            <a:pPr>
              <a:spcBef>
                <a:spcPts val="0"/>
              </a:spcBef>
              <a:spcAft>
                <a:spcPts val="0"/>
              </a:spcAft>
              <a:tabLst>
                <a:tab pos="18288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 Thessalonians 5: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Live in peace </a:t>
            </a:r>
            <a:r>
              <a:rPr lang="en-US" sz="2600" b="1" u="dbl" dirty="0">
                <a:solidFill>
                  <a:srgbClr val="501300"/>
                </a:solidFill>
                <a:uFill>
                  <a:solidFill>
                    <a:srgbClr val="000058"/>
                  </a:solidFill>
                </a:uFill>
                <a:latin typeface="Arial Narrow" panose="020B0606020202030204" pitchFamily="34" charset="0"/>
                <a:ea typeface="Times New Roman" panose="02020603050405020304" pitchFamily="18" charset="0"/>
              </a:rPr>
              <a:t>with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one another.</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14 </a:t>
            </a:r>
            <a:r>
              <a:rPr lang="en-US" sz="2600" b="1" dirty="0">
                <a:solidFill>
                  <a:srgbClr val="000000"/>
                </a:solidFill>
                <a:latin typeface="Arial Narrow" panose="020B0606020202030204" pitchFamily="34" charset="0"/>
                <a:ea typeface="Times New Roman" panose="02020603050405020304" pitchFamily="18" charset="0"/>
              </a:rPr>
              <a:t>We urge you, brethren, admonish the unruly, encourage the fainthearted, help the weak, be patient with everyone.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a:extLst>
              <a:ext uri="{FF2B5EF4-FFF2-40B4-BE49-F238E27FC236}">
                <a16:creationId xmlns:a16="http://schemas.microsoft.com/office/drawing/2014/main" id="{18AFF79E-46D5-48C1-BE73-21642FCF3A60}"/>
              </a:ext>
            </a:extLst>
          </p:cNvPr>
          <p:cNvPicPr>
            <a:picLocks noChangeAspect="1"/>
          </p:cNvPicPr>
          <p:nvPr/>
        </p:nvPicPr>
        <p:blipFill>
          <a:blip r:embed="rId2">
            <a:extLst>
              <a:ext uri="{28A0092B-C50C-407E-A947-70E740481C1C}">
                <a14:useLocalDpi xmlns:a14="http://schemas.microsoft.com/office/drawing/2010/main" val="0"/>
              </a:ext>
            </a:extLst>
          </a:blip>
          <a:srcRect t="2596"/>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8D60F45-536E-463F-A488-06590F515A11}"/>
              </a:ext>
            </a:extLst>
          </p:cNvPr>
          <p:cNvSpPr/>
          <p:nvPr/>
        </p:nvSpPr>
        <p:spPr>
          <a:xfrm>
            <a:off x="914400" y="1047750"/>
            <a:ext cx="7467600" cy="3323987"/>
          </a:xfrm>
          <a:prstGeom prst="rect">
            <a:avLst/>
          </a:prstGeom>
        </p:spPr>
        <p:txBody>
          <a:bodyPr>
            <a:spAutoFit/>
          </a:bodyPr>
          <a:lstStyle/>
          <a:p>
            <a:pPr>
              <a:lnSpc>
                <a:spcPct val="150000"/>
              </a:lnSpc>
              <a:spcBef>
                <a:spcPts val="0"/>
              </a:spcBef>
              <a:spcAft>
                <a:spcPts val="0"/>
              </a:spcAft>
              <a:tabLst>
                <a:tab pos="18288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We have observed </a:t>
            </a:r>
            <a:r>
              <a:rPr lang="en-US" sz="2800" b="1" dirty="0">
                <a:ln>
                  <a:solidFill>
                    <a:srgbClr val="00B0F0"/>
                  </a:solidFill>
                </a:ln>
                <a:solidFill>
                  <a:srgbClr val="000099"/>
                </a:solidFill>
                <a:latin typeface="+mn-lt"/>
                <a:ea typeface="Times New Roman" panose="02020603050405020304" pitchFamily="18" charset="0"/>
              </a:rPr>
              <a:t> :</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mn-lt"/>
                <a:ea typeface="Times New Roman" panose="02020603050405020304" pitchFamily="18" charset="0"/>
              </a:rPr>
              <a:t>      1.   Christians always assemble on Sunday. </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      2.   </a:t>
            </a:r>
            <a:r>
              <a:rPr lang="en-US" sz="2800" b="1" dirty="0">
                <a:ln>
                  <a:solidFill>
                    <a:srgbClr val="00B0F0"/>
                  </a:solidFill>
                </a:ln>
                <a:solidFill>
                  <a:srgbClr val="000099"/>
                </a:solidFill>
                <a:latin typeface="+mn-lt"/>
                <a:ea typeface="Times New Roman" panose="02020603050405020304" pitchFamily="18" charset="0"/>
              </a:rPr>
              <a:t>Christians can also assemble other days</a:t>
            </a: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      3.   </a:t>
            </a:r>
            <a:r>
              <a:rPr lang="en-US" sz="2800" b="1" dirty="0">
                <a:ln>
                  <a:solidFill>
                    <a:srgbClr val="00B0F0"/>
                  </a:solidFill>
                </a:ln>
                <a:solidFill>
                  <a:srgbClr val="000099"/>
                </a:solidFill>
                <a:latin typeface="+mj-lt"/>
                <a:ea typeface="Times New Roman" panose="02020603050405020304" pitchFamily="18" charset="0"/>
              </a:rPr>
              <a:t>There are times when worship is difficult.</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      4.   </a:t>
            </a:r>
            <a:r>
              <a:rPr lang="en-US" sz="2800" b="1" dirty="0">
                <a:ln>
                  <a:solidFill>
                    <a:srgbClr val="00B0F0"/>
                  </a:solidFill>
                </a:ln>
                <a:solidFill>
                  <a:srgbClr val="000099"/>
                </a:solidFill>
                <a:latin typeface="+mj-lt"/>
                <a:ea typeface="Times New Roman" panose="02020603050405020304" pitchFamily="18" charset="0"/>
              </a:rPr>
              <a:t>The best time to worship is every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C4FAD199-B4FD-46E0-A2D8-F5959C2DDE42}"/>
              </a:ext>
            </a:extLst>
          </p:cNvPr>
          <p:cNvPicPr>
            <a:picLocks noChangeAspect="1"/>
          </p:cNvPicPr>
          <p:nvPr/>
        </p:nvPicPr>
        <p:blipFill>
          <a:blip r:embed="rId2">
            <a:extLst>
              <a:ext uri="{28A0092B-C50C-407E-A947-70E740481C1C}">
                <a14:useLocalDpi xmlns:a14="http://schemas.microsoft.com/office/drawing/2010/main" val="0"/>
              </a:ext>
            </a:extLst>
          </a:blip>
          <a:srcRect t="2596"/>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7A7643F-8A4C-4116-B6D4-58772E97180E}"/>
              </a:ext>
            </a:extLst>
          </p:cNvPr>
          <p:cNvSpPr/>
          <p:nvPr/>
        </p:nvSpPr>
        <p:spPr>
          <a:xfrm>
            <a:off x="2362200" y="589766"/>
            <a:ext cx="4953000" cy="3970318"/>
          </a:xfrm>
          <a:prstGeom prst="rect">
            <a:avLst/>
          </a:prstGeom>
        </p:spPr>
        <p:txBody>
          <a:bodyPr>
            <a:spAutoFit/>
          </a:bodyPr>
          <a:lstStyle/>
          <a:p>
            <a:pPr>
              <a:lnSpc>
                <a:spcPct val="150000"/>
              </a:lnSpc>
              <a:spcBef>
                <a:spcPts val="0"/>
              </a:spcBef>
              <a:spcAft>
                <a:spcPts val="0"/>
              </a:spcAft>
              <a:tabLst>
                <a:tab pos="18288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Tips to facilitate daily worship</a:t>
            </a:r>
            <a:r>
              <a:rPr lang="en-US" sz="2800" b="1" dirty="0">
                <a:ln>
                  <a:solidFill>
                    <a:srgbClr val="00B0F0"/>
                  </a:solidFill>
                </a:ln>
                <a:solidFill>
                  <a:srgbClr val="000099"/>
                </a:solidFill>
                <a:latin typeface="+mn-lt"/>
                <a:ea typeface="Times New Roman" panose="02020603050405020304" pitchFamily="18" charset="0"/>
              </a:rPr>
              <a:t>:</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mn-lt"/>
                <a:ea typeface="Times New Roman" panose="02020603050405020304" pitchFamily="18" charset="0"/>
              </a:rPr>
              <a:t>      1.   Set a goal. </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      2.   </a:t>
            </a:r>
            <a:r>
              <a:rPr lang="en-US" sz="2800" b="1" dirty="0">
                <a:ln>
                  <a:solidFill>
                    <a:srgbClr val="00B0F0"/>
                  </a:solidFill>
                </a:ln>
                <a:solidFill>
                  <a:srgbClr val="000099"/>
                </a:solidFill>
                <a:latin typeface="+mn-lt"/>
                <a:ea typeface="Times New Roman" panose="02020603050405020304" pitchFamily="18" charset="0"/>
              </a:rPr>
              <a:t>Set priorities</a:t>
            </a: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      3.   </a:t>
            </a:r>
            <a:r>
              <a:rPr lang="en-US" sz="2800" b="1" dirty="0">
                <a:ln>
                  <a:solidFill>
                    <a:srgbClr val="00B0F0"/>
                  </a:solidFill>
                </a:ln>
                <a:solidFill>
                  <a:srgbClr val="000099"/>
                </a:solidFill>
                <a:latin typeface="+mj-lt"/>
                <a:ea typeface="Times New Roman" panose="02020603050405020304" pitchFamily="18" charset="0"/>
              </a:rPr>
              <a:t>Set your diet.</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      4.   </a:t>
            </a:r>
            <a:r>
              <a:rPr lang="en-US" sz="2800" b="1" dirty="0">
                <a:ln>
                  <a:solidFill>
                    <a:srgbClr val="00B0F0"/>
                  </a:solidFill>
                </a:ln>
                <a:solidFill>
                  <a:srgbClr val="000099"/>
                </a:solidFill>
                <a:latin typeface="+mj-lt"/>
                <a:ea typeface="Times New Roman" panose="02020603050405020304" pitchFamily="18" charset="0"/>
              </a:rPr>
              <a:t>Set your mind.</a:t>
            </a:r>
          </a:p>
          <a:p>
            <a:pPr>
              <a:lnSpc>
                <a:spcPct val="150000"/>
              </a:lnSpc>
              <a:spcBef>
                <a:spcPts val="0"/>
              </a:spcBef>
              <a:spcAft>
                <a:spcPts val="0"/>
              </a:spcAft>
              <a:tabLst>
                <a:tab pos="182880" algn="l"/>
                <a:tab pos="228600" algn="l"/>
              </a:tabLst>
              <a:defRPr/>
            </a:pPr>
            <a:r>
              <a:rPr lang="en-US" sz="2800" b="1" dirty="0">
                <a:ln>
                  <a:solidFill>
                    <a:srgbClr val="00B0F0"/>
                  </a:solidFill>
                </a:ln>
                <a:solidFill>
                  <a:srgbClr val="000099"/>
                </a:solidFill>
                <a:latin typeface="+mj-lt"/>
                <a:ea typeface="Times New Roman" panose="02020603050405020304" pitchFamily="18" charset="0"/>
              </a:rPr>
              <a:t>      </a:t>
            </a:r>
            <a:r>
              <a:rPr lang="en-US" sz="2800" b="1" dirty="0">
                <a:ln>
                  <a:solidFill>
                    <a:srgbClr val="00B0F0"/>
                  </a:solidFill>
                </a:ln>
                <a:solidFill>
                  <a:srgbClr val="000099"/>
                </a:solidFill>
                <a:latin typeface="Times New Roman" panose="02020603050405020304" pitchFamily="18" charset="0"/>
                <a:ea typeface="Times New Roman" panose="02020603050405020304" pitchFamily="18" charset="0"/>
              </a:rPr>
              <a:t>5.   </a:t>
            </a:r>
            <a:r>
              <a:rPr lang="en-US" sz="2800" b="1" dirty="0">
                <a:ln>
                  <a:solidFill>
                    <a:srgbClr val="00B0F0"/>
                  </a:solidFill>
                </a:ln>
                <a:solidFill>
                  <a:srgbClr val="000099"/>
                </a:solidFill>
                <a:latin typeface="+mj-lt"/>
                <a:ea typeface="Times New Roman" panose="02020603050405020304" pitchFamily="18" charset="0"/>
              </a:rPr>
              <a:t>Live in the body.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a:extLst>
              <a:ext uri="{FF2B5EF4-FFF2-40B4-BE49-F238E27FC236}">
                <a16:creationId xmlns:a16="http://schemas.microsoft.com/office/drawing/2014/main" id="{E36701C4-EFD1-47BA-B273-43461B247C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2711D5C5-5757-40B4-B36D-8E0F10AA7D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2">
            <a:extLst>
              <a:ext uri="{FF2B5EF4-FFF2-40B4-BE49-F238E27FC236}">
                <a16:creationId xmlns:a16="http://schemas.microsoft.com/office/drawing/2014/main" id="{D00E8529-D616-4852-91E2-41055F6D1EBF}"/>
              </a:ext>
            </a:extLst>
          </p:cNvPr>
          <p:cNvSpPr>
            <a:spLocks noChangeArrowheads="1"/>
          </p:cNvSpPr>
          <p:nvPr/>
        </p:nvSpPr>
        <p:spPr bwMode="auto">
          <a:xfrm>
            <a:off x="1371600" y="666750"/>
            <a:ext cx="6705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Hebrews 10: 19-31</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19</a:t>
            </a:r>
            <a:r>
              <a:rPr lang="en-US" altLang="en-US" sz="2400" b="1">
                <a:solidFill>
                  <a:srgbClr val="000000"/>
                </a:solidFill>
                <a:latin typeface="Arial Narrow" panose="020B0606020202030204" pitchFamily="34" charset="0"/>
                <a:cs typeface="Times New Roman" panose="02020603050405020304" pitchFamily="18" charset="0"/>
              </a:rPr>
              <a:t>     Therefore, brethren, since we have confidence to enter the holy place by the blood of Jesus, 20 by a new and living way which He inaugurated for us through the veil, that is, His flesh, 21 and since we have a great priest over the house of God, 22 let us draw near with a sincere heart in full assurance of faith, having our hearts sprinkled clean from an evil conscience and our bodies washed with pure water. 23 Let us hold fast the confession of our hope without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a:extLst>
              <a:ext uri="{FF2B5EF4-FFF2-40B4-BE49-F238E27FC236}">
                <a16:creationId xmlns:a16="http://schemas.microsoft.com/office/drawing/2014/main" id="{E945A0E3-2D83-4DE8-9547-5FE32F4FAB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
            <a:extLst>
              <a:ext uri="{FF2B5EF4-FFF2-40B4-BE49-F238E27FC236}">
                <a16:creationId xmlns:a16="http://schemas.microsoft.com/office/drawing/2014/main" id="{7EC6FA96-9408-4FB1-830C-C4860DB1172C}"/>
              </a:ext>
            </a:extLst>
          </p:cNvPr>
          <p:cNvSpPr>
            <a:spLocks noChangeArrowheads="1"/>
          </p:cNvSpPr>
          <p:nvPr/>
        </p:nvSpPr>
        <p:spPr bwMode="auto">
          <a:xfrm>
            <a:off x="1371600" y="666750"/>
            <a:ext cx="67056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Hebrews 10: 19-31      …  continuation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wavering, for He who promised is faithful; 24 and let us consider how to stimulate one another to love and good deeds, 25 not forsaking our own assembling together, as is the habit of some, but encouraging one another; and all the more as you see the day drawing near.  </a:t>
            </a:r>
            <a:endParaRPr lang="en-US" altLang="en-US" sz="2400">
              <a:latin typeface="Times New Roman" panose="02020603050405020304" pitchFamily="18" charset="0"/>
              <a:cs typeface="Times New Roman" panose="02020603050405020304" pitchFamily="18" charset="0"/>
            </a:endParaRPr>
          </a:p>
          <a:p>
            <a:pPr>
              <a:lnSpc>
                <a:spcPct val="5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26 </a:t>
            </a:r>
            <a:r>
              <a:rPr lang="en-US" altLang="en-US" sz="2400" b="1">
                <a:solidFill>
                  <a:srgbClr val="000000"/>
                </a:solidFill>
                <a:latin typeface="Arial Narrow" panose="020B0606020202030204" pitchFamily="34" charset="0"/>
                <a:cs typeface="Times New Roman" panose="02020603050405020304" pitchFamily="18" charset="0"/>
              </a:rPr>
              <a:t>    For if we go on sinning willfully after receiving the knowledge of the truth, there no longer remains a sacrifice for sins, 27 but a terrifying expectation of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a:extLst>
              <a:ext uri="{FF2B5EF4-FFF2-40B4-BE49-F238E27FC236}">
                <a16:creationId xmlns:a16="http://schemas.microsoft.com/office/drawing/2014/main" id="{60EE55C6-98BE-468F-A5F1-072942011D7D}"/>
              </a:ext>
            </a:extLst>
          </p:cNvPr>
          <p:cNvPicPr>
            <a:picLocks noChangeAspect="1"/>
          </p:cNvPicPr>
          <p:nvPr/>
        </p:nvPicPr>
        <p:blipFill>
          <a:blip r:embed="rId2">
            <a:extLst>
              <a:ext uri="{28A0092B-C50C-407E-A947-70E740481C1C}">
                <a14:useLocalDpi xmlns:a14="http://schemas.microsoft.com/office/drawing/2010/main" val="0"/>
              </a:ext>
            </a:extLst>
          </a:blip>
          <a:srcRect r="46667" b="33704"/>
          <a:stretch>
            <a:fillRect/>
          </a:stretch>
        </p:blipFill>
        <p:spPr bwMode="auto">
          <a:xfrm>
            <a:off x="0" y="-11113"/>
            <a:ext cx="9144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2A59ADC-0CC9-48FB-BCA6-064A62BFBC00}"/>
              </a:ext>
            </a:extLst>
          </p:cNvPr>
          <p:cNvSpPr/>
          <p:nvPr/>
        </p:nvSpPr>
        <p:spPr>
          <a:xfrm>
            <a:off x="952500" y="504576"/>
            <a:ext cx="7239000" cy="4154984"/>
          </a:xfrm>
          <a:prstGeom prst="rect">
            <a:avLst/>
          </a:prstGeom>
        </p:spPr>
        <p:txBody>
          <a:bodyPr>
            <a:spAutoFit/>
          </a:bodyPr>
          <a:lstStyle/>
          <a:p>
            <a:pPr algn="ctr">
              <a:defRPr/>
            </a:pPr>
            <a:r>
              <a:rPr lang="en-US" sz="4400" b="1" dirty="0">
                <a:ln w="19050">
                  <a:solidFill>
                    <a:srgbClr val="000099"/>
                  </a:solidFill>
                </a:ln>
                <a:solidFill>
                  <a:srgbClr val="FF3300"/>
                </a:solidFill>
                <a:latin typeface="Monotype Corsiva" panose="03010101010201010101" pitchFamily="66" charset="0"/>
                <a:ea typeface="Times New Roman" panose="02020603050405020304" pitchFamily="18" charset="0"/>
              </a:rPr>
              <a:t>One of the aims of this series is to burn on our consciences  that we must  look at worship through God’s eyes , not our own.  All of us have been influenced by tradition and the culture we share.</a:t>
            </a:r>
            <a:endParaRPr lang="en-US" sz="4400" dirty="0">
              <a:ln w="19050">
                <a:solidFill>
                  <a:srgbClr val="000099"/>
                </a:solidFill>
              </a:ln>
              <a:solidFill>
                <a:srgbClr val="FF3300"/>
              </a:solidFill>
              <a:latin typeface="Monotype Corsiva" panose="03010101010201010101" pitchFamily="66"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4A520C44-5873-4D96-BBF9-CDAB15987B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2">
            <a:extLst>
              <a:ext uri="{FF2B5EF4-FFF2-40B4-BE49-F238E27FC236}">
                <a16:creationId xmlns:a16="http://schemas.microsoft.com/office/drawing/2014/main" id="{C323897D-7C4D-48A1-9057-ED5B20252254}"/>
              </a:ext>
            </a:extLst>
          </p:cNvPr>
          <p:cNvSpPr>
            <a:spLocks noChangeArrowheads="1"/>
          </p:cNvSpPr>
          <p:nvPr/>
        </p:nvSpPr>
        <p:spPr bwMode="auto">
          <a:xfrm>
            <a:off x="1219200" y="361950"/>
            <a:ext cx="6705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Hebrews 10: 19-31  </a:t>
            </a:r>
            <a:r>
              <a:rPr lang="en-US" altLang="en-US" b="1">
                <a:solidFill>
                  <a:srgbClr val="C00000"/>
                </a:solidFill>
                <a:latin typeface="Times New Roman" panose="02020603050405020304" pitchFamily="18" charset="0"/>
                <a:cs typeface="Times New Roman" panose="02020603050405020304" pitchFamily="18" charset="0"/>
              </a:rPr>
              <a:t>…  </a:t>
            </a:r>
            <a:r>
              <a:rPr lang="en-US" altLang="en-US" sz="2200" b="1">
                <a:solidFill>
                  <a:srgbClr val="C00000"/>
                </a:solidFill>
                <a:latin typeface="Times New Roman" panose="02020603050405020304" pitchFamily="18" charset="0"/>
                <a:cs typeface="Times New Roman" panose="02020603050405020304" pitchFamily="18" charset="0"/>
              </a:rPr>
              <a:t>continuation</a:t>
            </a:r>
            <a:endParaRPr lang="en-US" altLang="en-US" sz="22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judgment and the fury of a fire which will consume the adversaries. 28  Anyone who has set aside the Law of Moses dies without mercy on the testimony of two or three witnesses. 29  How much severer punishment do you think he will deserve who has trampled under foot the Son of God, and has regarded as unclean the blood of the covenant by which he was sanctified, and has insulted the Spirit of grace? 30 For we know Him who said, "Vengeance is Mine, I will repay." </a:t>
            </a:r>
            <a:r>
              <a:rPr lang="en-US" altLang="en-US" sz="2400" b="1">
                <a:solidFill>
                  <a:srgbClr val="000000"/>
                </a:solidFill>
              </a:rPr>
              <a:t>and again, "</a:t>
            </a:r>
            <a:r>
              <a:rPr lang="en-US" altLang="en-US" sz="2400" b="1">
                <a:solidFill>
                  <a:srgbClr val="000000"/>
                </a:solidFill>
                <a:latin typeface="Arial Narrow" panose="020B0606020202030204" pitchFamily="34" charset="0"/>
              </a:rPr>
              <a:t>The Lord will judge his people." 31 It is a terrifying thing to fall into the hands of the living God.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a:extLst>
              <a:ext uri="{FF2B5EF4-FFF2-40B4-BE49-F238E27FC236}">
                <a16:creationId xmlns:a16="http://schemas.microsoft.com/office/drawing/2014/main" id="{E7B7F10A-67B5-4FC0-8365-AB7525F1E4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2">
            <a:extLst>
              <a:ext uri="{FF2B5EF4-FFF2-40B4-BE49-F238E27FC236}">
                <a16:creationId xmlns:a16="http://schemas.microsoft.com/office/drawing/2014/main" id="{981422AE-FC66-4995-89E0-BD8CC5AF096C}"/>
              </a:ext>
            </a:extLst>
          </p:cNvPr>
          <p:cNvSpPr>
            <a:spLocks noChangeArrowheads="1"/>
          </p:cNvSpPr>
          <p:nvPr/>
        </p:nvSpPr>
        <p:spPr bwMode="auto">
          <a:xfrm>
            <a:off x="1219200" y="-4260850"/>
            <a:ext cx="6705600" cy="923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solidFill>
                  <a:srgbClr val="C00000"/>
                </a:solidFill>
                <a:latin typeface="Times New Roman" panose="02020603050405020304" pitchFamily="18" charset="0"/>
                <a:cs typeface="Times New Roman" panose="02020603050405020304" pitchFamily="18" charset="0"/>
              </a:rPr>
              <a:t>Hebrews 10: 19-31</a:t>
            </a:r>
            <a:endParaRPr lang="en-US" altLang="en-US" sz="1600">
              <a:latin typeface="Times New Roman" panose="02020603050405020304" pitchFamily="18" charset="0"/>
              <a:cs typeface="Times New Roman" panose="02020603050405020304" pitchFamily="18" charset="0"/>
            </a:endParaRPr>
          </a:p>
          <a:p>
            <a:r>
              <a:rPr lang="en-US" altLang="en-US" b="1">
                <a:solidFill>
                  <a:srgbClr val="C00000"/>
                </a:solidFill>
                <a:latin typeface="Times New Roman" panose="02020603050405020304" pitchFamily="18" charset="0"/>
                <a:cs typeface="Times New Roman" panose="02020603050405020304" pitchFamily="18" charset="0"/>
              </a:rPr>
              <a:t>19</a:t>
            </a:r>
            <a:r>
              <a:rPr lang="en-US" altLang="en-US" b="1">
                <a:solidFill>
                  <a:srgbClr val="000000"/>
                </a:solidFill>
                <a:latin typeface="Arial Narrow" panose="020B0606020202030204" pitchFamily="34" charset="0"/>
                <a:cs typeface="Times New Roman" panose="02020603050405020304" pitchFamily="18" charset="0"/>
              </a:rPr>
              <a:t>     Therefore, brethren, since we have confidence to enter the holy place by the blood of Jesus, 20 by a new and living way which He inaugurated for us through the veil, that is, His flesh, 21 and since we have a great priest over the house of God, 22 let us draw near with a sincere heart in full assurance of faith, having our hearts sprinkled clean from an evil conscience and our bodies washed with pure water. 23 Let us hold fast the confession of our hope without wavering, for He who promised is faithful; 24 and let us consider how to stimulate one another to love and good deeds, 25 not forsaking our own assembling together, as is the habit of some, but encouraging one another; and all the more as you see the day drawing near.  </a:t>
            </a:r>
            <a:endParaRPr lang="en-US" altLang="en-US" sz="1600">
              <a:latin typeface="Times New Roman" panose="02020603050405020304" pitchFamily="18" charset="0"/>
              <a:cs typeface="Times New Roman" panose="02020603050405020304" pitchFamily="18" charset="0"/>
            </a:endParaRPr>
          </a:p>
          <a:p>
            <a:pPr>
              <a:lnSpc>
                <a:spcPct val="50000"/>
              </a:lnSpc>
            </a:pPr>
            <a:r>
              <a:rPr lang="en-US" altLang="en-US" b="1">
                <a:solidFill>
                  <a:srgbClr val="000000"/>
                </a:solidFill>
                <a:latin typeface="Arial Narrow" panose="020B0606020202030204" pitchFamily="34" charset="0"/>
                <a:cs typeface="Times New Roman" panose="02020603050405020304" pitchFamily="18" charset="0"/>
              </a:rPr>
              <a:t> </a:t>
            </a:r>
            <a:endParaRPr lang="en-US" altLang="en-US" sz="1600">
              <a:latin typeface="Times New Roman" panose="02020603050405020304" pitchFamily="18" charset="0"/>
              <a:cs typeface="Times New Roman" panose="02020603050405020304" pitchFamily="18" charset="0"/>
            </a:endParaRPr>
          </a:p>
          <a:p>
            <a:r>
              <a:rPr lang="en-US" altLang="en-US" b="1">
                <a:solidFill>
                  <a:srgbClr val="C00000"/>
                </a:solidFill>
                <a:latin typeface="Times New Roman" panose="02020603050405020304" pitchFamily="18" charset="0"/>
                <a:cs typeface="Times New Roman" panose="02020603050405020304" pitchFamily="18" charset="0"/>
              </a:rPr>
              <a:t>26 </a:t>
            </a:r>
            <a:r>
              <a:rPr lang="en-US" altLang="en-US" b="1">
                <a:solidFill>
                  <a:srgbClr val="000000"/>
                </a:solidFill>
                <a:latin typeface="Arial Narrow" panose="020B0606020202030204" pitchFamily="34" charset="0"/>
                <a:cs typeface="Times New Roman" panose="02020603050405020304" pitchFamily="18" charset="0"/>
              </a:rPr>
              <a:t>    For if we go on sinning willfully after receiving the knowledge of the truth, there no longer remains a sacrifice for sins, 27 but a terrifying expectation of judgment and the fury of a fire which will consume the adversaries. 28  Anyone who has set aside the Law of Moses dies without mercy on the testimony of two or three witnesses. 29  How much severer punishment do you think he will deserve who has trampled under foot the Son of God, and has regarded as unclean the blood of the covenant by which he was sanctified, and has insulted the Spirit of grace? 30 For we know Him who said, "Vengeance is Mine, I will repay." and again, "The Lord will judge his people." 31 It is a terrifying thing to fall into the hands of the living God. </a:t>
            </a:r>
            <a:endParaRPr lang="en-US" altLang="en-US" sz="1600">
              <a:latin typeface="Times New Roman" panose="02020603050405020304" pitchFamily="18" charset="0"/>
              <a:cs typeface="Times New Roman" panose="02020603050405020304" pitchFamily="18" charset="0"/>
            </a:endParaRPr>
          </a:p>
          <a:p>
            <a:pPr>
              <a:lnSpc>
                <a:spcPct val="50000"/>
              </a:lnSpc>
            </a:pPr>
            <a:r>
              <a:rPr lang="en-US" altLang="en-US" b="1">
                <a:solidFill>
                  <a:srgbClr val="000000"/>
                </a:solidFill>
                <a:latin typeface="Arial Narrow" panose="020B0606020202030204" pitchFamily="34" charset="0"/>
                <a:cs typeface="Times New Roman" panose="02020603050405020304" pitchFamily="18" charset="0"/>
              </a:rPr>
              <a:t> </a:t>
            </a:r>
            <a:endParaRPr lang="en-US" altLang="en-US" sz="1600">
              <a:latin typeface="Times New Roman" panose="02020603050405020304" pitchFamily="18" charset="0"/>
              <a:cs typeface="Times New Roman" panose="02020603050405020304" pitchFamily="18" charset="0"/>
            </a:endParaRPr>
          </a:p>
          <a:p>
            <a:r>
              <a:rPr lang="en-US" altLang="en-US" b="1">
                <a:solidFill>
                  <a:srgbClr val="C00000"/>
                </a:solidFill>
                <a:latin typeface="Times New Roman" panose="02020603050405020304" pitchFamily="18" charset="0"/>
                <a:cs typeface="Times New Roman" panose="02020603050405020304" pitchFamily="18" charset="0"/>
              </a:rPr>
              <a:t>32</a:t>
            </a:r>
            <a:r>
              <a:rPr lang="en-US" altLang="en-US" b="1">
                <a:solidFill>
                  <a:srgbClr val="000000"/>
                </a:solidFill>
                <a:latin typeface="Arial Narrow" panose="020B0606020202030204" pitchFamily="34" charset="0"/>
                <a:cs typeface="Times New Roman" panose="02020603050405020304" pitchFamily="18" charset="0"/>
              </a:rPr>
              <a:t>     But remember the former days, when, after being enlightened, you endured a great conflict of sufferings, 33 partly by being made a public spectacle through reproaches and tribulations, and partly by becoming sharers with those who were so treated. 34 For you showed sympathy to the prisoners and accepted joyfully the seizure of your property, knowing that you have for yourselves a better possession and a lasting one. 35 Therefore, do not throw away your confidence, which has a great reward. 36 For you have need of endurance, so that when you have done the will of God, you may receive what was promised. </a:t>
            </a:r>
            <a:endParaRPr lang="en-US" altLang="en-US" sz="160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A43024C2-17E6-4C87-9348-DD93CAD49C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E8E500E-137C-4A07-8D13-6396919576EC}"/>
              </a:ext>
            </a:extLst>
          </p:cNvPr>
          <p:cNvSpPr/>
          <p:nvPr/>
        </p:nvSpPr>
        <p:spPr>
          <a:xfrm>
            <a:off x="623887" y="514350"/>
            <a:ext cx="7966075" cy="707886"/>
          </a:xfrm>
          <a:prstGeom prst="rect">
            <a:avLst/>
          </a:prstGeom>
        </p:spPr>
        <p:txBody>
          <a:bodyPr>
            <a:spAutoFit/>
          </a:bodyPr>
          <a:lstStyle/>
          <a:p>
            <a:pPr algn="ctr">
              <a:defRPr/>
            </a:pPr>
            <a:r>
              <a:rPr lang="en-US" sz="4000" b="1" dirty="0">
                <a:ln w="15875">
                  <a:solidFill>
                    <a:schemeClr val="tx1"/>
                  </a:solidFill>
                </a:ln>
                <a:solidFill>
                  <a:srgbClr val="000099"/>
                </a:solidFill>
                <a:latin typeface="Calisto MT" panose="02040603050505030304" pitchFamily="18" charset="0"/>
                <a:ea typeface="Times New Roman" panose="02020603050405020304" pitchFamily="18" charset="0"/>
              </a:rPr>
              <a:t>When should Christians worship?</a:t>
            </a:r>
            <a:endParaRPr lang="en-US" sz="4000" dirty="0">
              <a:ln w="15875">
                <a:solidFill>
                  <a:schemeClr val="tx1"/>
                </a:solidFill>
              </a:ln>
              <a:solidFill>
                <a:srgbClr val="000099"/>
              </a:solidFill>
              <a:latin typeface="Calisto MT" panose="02040603050505030304" pitchFamily="18" charset="0"/>
            </a:endParaRPr>
          </a:p>
        </p:txBody>
      </p:sp>
      <p:sp>
        <p:nvSpPr>
          <p:cNvPr id="2" name="Rectangle 1">
            <a:extLst>
              <a:ext uri="{FF2B5EF4-FFF2-40B4-BE49-F238E27FC236}">
                <a16:creationId xmlns:a16="http://schemas.microsoft.com/office/drawing/2014/main" id="{08327D1C-CA04-4243-B7DA-6D00300C77A2}"/>
              </a:ext>
            </a:extLst>
          </p:cNvPr>
          <p:cNvSpPr/>
          <p:nvPr/>
        </p:nvSpPr>
        <p:spPr>
          <a:xfrm>
            <a:off x="492125" y="1408113"/>
            <a:ext cx="8229600" cy="2333625"/>
          </a:xfrm>
          <a:prstGeom prst="rect">
            <a:avLst/>
          </a:prstGeom>
        </p:spPr>
        <p:txBody>
          <a:bodyPr>
            <a:spAutoFit/>
          </a:bodyPr>
          <a:lstStyle/>
          <a:p>
            <a:pPr>
              <a:lnSpc>
                <a:spcPct val="140000"/>
              </a:lnSpc>
              <a:spcBef>
                <a:spcPts val="0"/>
              </a:spcBef>
              <a:spcAft>
                <a:spcPts val="0"/>
              </a:spcAft>
              <a:tabLst>
                <a:tab pos="182880" algn="l"/>
              </a:tabLst>
              <a:defRPr/>
            </a:pPr>
            <a:r>
              <a:rPr lang="en-US" sz="2600" b="1" dirty="0">
                <a:solidFill>
                  <a:srgbClr val="640000"/>
                </a:solidFill>
                <a:latin typeface="+mn-lt"/>
                <a:ea typeface="Times New Roman" panose="02020603050405020304" pitchFamily="18" charset="0"/>
              </a:rPr>
              <a:t>1. </a:t>
            </a:r>
            <a:r>
              <a:rPr lang="en-US" sz="2600" dirty="0">
                <a:solidFill>
                  <a:srgbClr val="640000"/>
                </a:solidFill>
                <a:latin typeface="+mn-lt"/>
                <a:ea typeface="Times New Roman" panose="02020603050405020304" pitchFamily="18" charset="0"/>
              </a:rPr>
              <a:t> </a:t>
            </a:r>
            <a:r>
              <a:rPr lang="en-US" sz="2600" dirty="0">
                <a:latin typeface="+mn-lt"/>
                <a:ea typeface="Times New Roman" panose="02020603050405020304" pitchFamily="18" charset="0"/>
              </a:rPr>
              <a:t>Obligatory first, do we assemble on Sunday or Saturday </a:t>
            </a:r>
            <a:r>
              <a:rPr lang="en-US" sz="2600" b="1" dirty="0">
                <a:latin typeface="+mn-lt"/>
                <a:ea typeface="Times New Roman" panose="02020603050405020304" pitchFamily="18" charset="0"/>
              </a:rPr>
              <a:t>?</a:t>
            </a:r>
            <a:endParaRPr lang="en-US" sz="2600" dirty="0">
              <a:latin typeface="+mn-lt"/>
              <a:ea typeface="Times New Roman" panose="02020603050405020304" pitchFamily="18" charset="0"/>
            </a:endParaRPr>
          </a:p>
          <a:p>
            <a:pPr>
              <a:lnSpc>
                <a:spcPct val="140000"/>
              </a:lnSpc>
              <a:spcBef>
                <a:spcPts val="0"/>
              </a:spcBef>
              <a:spcAft>
                <a:spcPts val="0"/>
              </a:spcAft>
              <a:tabLst>
                <a:tab pos="182880" algn="l"/>
                <a:tab pos="228600" algn="l"/>
              </a:tabLst>
              <a:defRPr/>
            </a:pPr>
            <a:r>
              <a:rPr lang="en-US" sz="2600" b="1" dirty="0">
                <a:solidFill>
                  <a:srgbClr val="640000"/>
                </a:solidFill>
                <a:latin typeface="+mn-lt"/>
                <a:ea typeface="Times New Roman" panose="02020603050405020304" pitchFamily="18" charset="0"/>
              </a:rPr>
              <a:t>2.</a:t>
            </a:r>
            <a:r>
              <a:rPr lang="en-US" sz="2600" dirty="0">
                <a:solidFill>
                  <a:srgbClr val="640000"/>
                </a:solidFill>
                <a:latin typeface="+mn-lt"/>
                <a:ea typeface="Times New Roman" panose="02020603050405020304" pitchFamily="18" charset="0"/>
              </a:rPr>
              <a:t>   </a:t>
            </a:r>
            <a:r>
              <a:rPr lang="en-US" sz="2600" dirty="0">
                <a:latin typeface="+mn-lt"/>
                <a:ea typeface="Times New Roman" panose="02020603050405020304" pitchFamily="18" charset="0"/>
              </a:rPr>
              <a:t>Should we worship on days other than Sundays </a:t>
            </a:r>
            <a:r>
              <a:rPr lang="en-US" sz="2600" b="1" dirty="0">
                <a:latin typeface="+mn-lt"/>
                <a:ea typeface="Times New Roman" panose="02020603050405020304" pitchFamily="18" charset="0"/>
              </a:rPr>
              <a:t>?</a:t>
            </a:r>
            <a:endParaRPr lang="en-US" sz="2600" dirty="0">
              <a:latin typeface="+mn-lt"/>
              <a:ea typeface="Times New Roman" panose="02020603050405020304" pitchFamily="18" charset="0"/>
            </a:endParaRPr>
          </a:p>
          <a:p>
            <a:pPr>
              <a:lnSpc>
                <a:spcPct val="140000"/>
              </a:lnSpc>
              <a:spcBef>
                <a:spcPts val="0"/>
              </a:spcBef>
              <a:spcAft>
                <a:spcPts val="0"/>
              </a:spcAft>
              <a:tabLst>
                <a:tab pos="182880" algn="l"/>
                <a:tab pos="228600" algn="l"/>
              </a:tabLst>
              <a:defRPr/>
            </a:pPr>
            <a:r>
              <a:rPr lang="en-US" sz="2600" b="1" dirty="0">
                <a:solidFill>
                  <a:srgbClr val="640000"/>
                </a:solidFill>
                <a:latin typeface="+mn-lt"/>
                <a:ea typeface="Times New Roman" panose="02020603050405020304" pitchFamily="18" charset="0"/>
              </a:rPr>
              <a:t>3.</a:t>
            </a:r>
            <a:r>
              <a:rPr lang="en-US" sz="2600" dirty="0">
                <a:solidFill>
                  <a:srgbClr val="640000"/>
                </a:solidFill>
                <a:latin typeface="+mn-lt"/>
                <a:ea typeface="Times New Roman" panose="02020603050405020304" pitchFamily="18" charset="0"/>
              </a:rPr>
              <a:t>   </a:t>
            </a:r>
            <a:r>
              <a:rPr lang="en-US" sz="2600" dirty="0">
                <a:latin typeface="+mn-lt"/>
                <a:ea typeface="Times New Roman" panose="02020603050405020304" pitchFamily="18" charset="0"/>
              </a:rPr>
              <a:t>Is there any time when we cannot worship </a:t>
            </a:r>
            <a:r>
              <a:rPr lang="en-US" sz="2600" b="1" dirty="0">
                <a:latin typeface="+mn-lt"/>
                <a:ea typeface="Times New Roman" panose="02020603050405020304" pitchFamily="18" charset="0"/>
              </a:rPr>
              <a:t>?</a:t>
            </a:r>
            <a:endParaRPr lang="en-US" sz="2600" dirty="0">
              <a:latin typeface="+mn-lt"/>
              <a:ea typeface="Times New Roman" panose="02020603050405020304" pitchFamily="18" charset="0"/>
            </a:endParaRPr>
          </a:p>
          <a:p>
            <a:pPr>
              <a:lnSpc>
                <a:spcPct val="140000"/>
              </a:lnSpc>
              <a:spcBef>
                <a:spcPts val="0"/>
              </a:spcBef>
              <a:spcAft>
                <a:spcPts val="0"/>
              </a:spcAft>
              <a:tabLst>
                <a:tab pos="182880" algn="l"/>
                <a:tab pos="228600" algn="l"/>
              </a:tabLst>
              <a:defRPr/>
            </a:pPr>
            <a:r>
              <a:rPr lang="en-US" sz="2600" b="1" dirty="0">
                <a:solidFill>
                  <a:srgbClr val="640000"/>
                </a:solidFill>
                <a:latin typeface="+mn-lt"/>
                <a:ea typeface="Times New Roman" panose="02020603050405020304" pitchFamily="18" charset="0"/>
              </a:rPr>
              <a:t>4.</a:t>
            </a:r>
            <a:r>
              <a:rPr lang="en-US" sz="2600" dirty="0">
                <a:solidFill>
                  <a:srgbClr val="640000"/>
                </a:solidFill>
                <a:latin typeface="+mn-lt"/>
                <a:ea typeface="Times New Roman" panose="02020603050405020304" pitchFamily="18" charset="0"/>
              </a:rPr>
              <a:t>   </a:t>
            </a:r>
            <a:r>
              <a:rPr lang="en-US" sz="2600" dirty="0">
                <a:latin typeface="+mn-lt"/>
                <a:ea typeface="Times New Roman" panose="02020603050405020304" pitchFamily="18" charset="0"/>
              </a:rPr>
              <a:t>When is the best time to worship </a:t>
            </a:r>
            <a:r>
              <a:rPr lang="en-US" sz="2600" b="1" dirty="0">
                <a:latin typeface="+mn-lt"/>
                <a:ea typeface="Times New Roman" panose="02020603050405020304" pitchFamily="18" charset="0"/>
              </a:rPr>
              <a:t>?</a:t>
            </a:r>
            <a:endParaRPr lang="en-US" sz="2600" dirty="0">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93CE343D-4B75-430B-AD51-ACAB23E7A0DC}"/>
              </a:ext>
            </a:extLst>
          </p:cNvPr>
          <p:cNvPicPr>
            <a:picLocks noChangeAspect="1"/>
          </p:cNvPicPr>
          <p:nvPr/>
        </p:nvPicPr>
        <p:blipFill>
          <a:blip r:embed="rId2">
            <a:extLst>
              <a:ext uri="{28A0092B-C50C-407E-A947-70E740481C1C}">
                <a14:useLocalDpi xmlns:a14="http://schemas.microsoft.com/office/drawing/2010/main" val="0"/>
              </a:ext>
            </a:extLst>
          </a:blip>
          <a:srcRect t="2596"/>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122450A-263A-4757-A3A0-1D873447ED6A}"/>
              </a:ext>
            </a:extLst>
          </p:cNvPr>
          <p:cNvSpPr/>
          <p:nvPr/>
        </p:nvSpPr>
        <p:spPr>
          <a:xfrm>
            <a:off x="1638300" y="1504950"/>
            <a:ext cx="6134100" cy="1692771"/>
          </a:xfrm>
          <a:prstGeom prst="rect">
            <a:avLst/>
          </a:prstGeom>
        </p:spPr>
        <p:txBody>
          <a:bodyPr>
            <a:spAutoFit/>
          </a:bodyPr>
          <a:lstStyle/>
          <a:p>
            <a:pPr>
              <a:spcBef>
                <a:spcPts val="0"/>
              </a:spcBef>
              <a:spcAft>
                <a:spcPts val="0"/>
              </a:spcAft>
              <a:tabLst>
                <a:tab pos="182880" algn="l"/>
              </a:tabLst>
              <a:defRPr/>
            </a:pPr>
            <a:r>
              <a:rPr lang="en-US" sz="4400" b="1" dirty="0">
                <a:ln w="22225">
                  <a:solidFill>
                    <a:srgbClr val="640000"/>
                  </a:solidFill>
                </a:ln>
                <a:solidFill>
                  <a:srgbClr val="FFFF81"/>
                </a:solidFill>
                <a:latin typeface="Times New Roman" panose="02020603050405020304" pitchFamily="18" charset="0"/>
                <a:ea typeface="Times New Roman" panose="02020603050405020304" pitchFamily="18" charset="0"/>
                <a:cs typeface="Times New Roman" panose="02020603050405020304" pitchFamily="18" charset="0"/>
              </a:rPr>
              <a:t>I.   </a:t>
            </a: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Should we assemble for</a:t>
            </a:r>
          </a:p>
          <a:p>
            <a:pPr>
              <a:spcBef>
                <a:spcPts val="0"/>
              </a:spcBef>
              <a:spcAft>
                <a:spcPts val="0"/>
              </a:spcAft>
              <a:tabLst>
                <a:tab pos="182880" algn="l"/>
              </a:tabLst>
              <a:defRPr/>
            </a:pPr>
            <a:r>
              <a:rPr lang="en-US" sz="5200" dirty="0">
                <a:ln w="22225">
                  <a:solidFill>
                    <a:srgbClr val="640000"/>
                  </a:solidFill>
                </a:ln>
                <a:solidFill>
                  <a:srgbClr val="FFFF81"/>
                </a:solidFill>
                <a:latin typeface="BlizzardD" panose="03060702030305070604" pitchFamily="66" charset="0"/>
                <a:ea typeface="Times New Roman" panose="02020603050405020304" pitchFamily="18" charset="0"/>
              </a:rPr>
              <a:t>      worship on Saturday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2819AE48-1CD4-4055-A623-DF0628E314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8"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FDC35A8-016F-4254-B637-70CA6D325828}"/>
              </a:ext>
            </a:extLst>
          </p:cNvPr>
          <p:cNvSpPr/>
          <p:nvPr/>
        </p:nvSpPr>
        <p:spPr>
          <a:xfrm>
            <a:off x="960438" y="1200150"/>
            <a:ext cx="7239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Genesis 2: 2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By the seventh day God completed His work which He had done, and He rested on the seventh day from all His work which He had done. </a:t>
            </a:r>
            <a:r>
              <a:rPr lang="en-US" sz="2600" dirty="0">
                <a:latin typeface="Times New Roman" panose="02020603050405020304" pitchFamily="18"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Then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God blessed the seventh day and sanctified it</a:t>
            </a:r>
            <a:r>
              <a:rPr lang="en-US" sz="2600" b="1" dirty="0">
                <a:solidFill>
                  <a:srgbClr val="000000"/>
                </a:solidFill>
                <a:latin typeface="Arial Narrow" panose="020B0606020202030204" pitchFamily="34" charset="0"/>
                <a:ea typeface="Times New Roman" panose="02020603050405020304" pitchFamily="18" charset="0"/>
              </a:rPr>
              <a:t>, because in it He rested from all His work which God had created and made.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9C6DBE69-1030-4A05-8701-88D33A08E3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90EEA36-09C9-486B-A3B6-7EDE184E81BA}"/>
              </a:ext>
            </a:extLst>
          </p:cNvPr>
          <p:cNvSpPr/>
          <p:nvPr/>
        </p:nvSpPr>
        <p:spPr>
          <a:xfrm>
            <a:off x="685800" y="438150"/>
            <a:ext cx="76962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Exodus 20: 8 </a:t>
            </a:r>
            <a:r>
              <a:rPr lang="en-US" sz="2600" dirty="0">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Remember the sabbath day, </a:t>
            </a:r>
            <a:r>
              <a:rPr lang="en-US" sz="2600" b="1" u="dbl" dirty="0">
                <a:solidFill>
                  <a:srgbClr val="500050"/>
                </a:solidFill>
                <a:latin typeface="Arial Narrow" panose="020B0606020202030204" pitchFamily="34" charset="0"/>
                <a:ea typeface="Times New Roman" panose="02020603050405020304" pitchFamily="18" charset="0"/>
              </a:rPr>
              <a:t>to keep it holy</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9</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Six days you shall labor and do all your work,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but the seventh day is a sabbath of the Lord your God; in it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shall not do any work</a:t>
            </a:r>
            <a:r>
              <a:rPr lang="en-US" sz="2600" b="1" dirty="0">
                <a:solidFill>
                  <a:srgbClr val="000000"/>
                </a:solidFill>
                <a:latin typeface="Arial Narrow" panose="020B0606020202030204" pitchFamily="34" charset="0"/>
                <a:ea typeface="Times New Roman" panose="02020603050405020304" pitchFamily="18" charset="0"/>
              </a:rPr>
              <a:t>, you or your son or your daughter, your male or your female servant or your cattle or your sojourner who stays with you.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000000"/>
                </a:solidFill>
                <a:latin typeface="Arial Narrow" panose="020B0606020202030204" pitchFamily="34" charset="0"/>
                <a:ea typeface="Times New Roman" panose="02020603050405020304" pitchFamily="18" charset="0"/>
              </a:rPr>
              <a:t>  For in six days the Lord made the heavens and the earth, the sea and all that is in them, and rested on the seventh day; therefore the Lord blessed the sabbath day and made it holy. </a:t>
            </a:r>
            <a:r>
              <a:rPr lang="en-US" sz="2600" b="1" dirty="0">
                <a:solidFill>
                  <a:srgbClr val="C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  </a:t>
            </a:r>
            <a:r>
              <a:rPr lang="en-US" sz="2200" b="1"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Cf</a:t>
            </a:r>
            <a:r>
              <a:rPr lang="en-US" sz="2200" b="1" dirty="0">
                <a:solidFill>
                  <a:srgbClr val="000000"/>
                </a:solidFill>
                <a:latin typeface="Times New Roman" panose="02020603050405020304" pitchFamily="18" charset="0"/>
                <a:ea typeface="Times New Roman" panose="02020603050405020304" pitchFamily="18" charset="0"/>
              </a:rPr>
              <a:t> – </a:t>
            </a:r>
            <a:r>
              <a:rPr lang="en-US" sz="2200" b="1" dirty="0">
                <a:solidFill>
                  <a:srgbClr val="C00000"/>
                </a:solidFill>
                <a:latin typeface="Times New Roman" panose="02020603050405020304" pitchFamily="18" charset="0"/>
                <a:ea typeface="Times New Roman" panose="02020603050405020304" pitchFamily="18" charset="0"/>
              </a:rPr>
              <a:t>Deut. 5: 12-15</a:t>
            </a:r>
            <a:r>
              <a:rPr lang="en-US" sz="2200" b="1" dirty="0">
                <a:solidFill>
                  <a:srgbClr val="000000"/>
                </a:solidFill>
                <a:latin typeface="Times New Roman" panose="02020603050405020304" pitchFamily="18" charset="0"/>
                <a:ea typeface="Times New Roman" panose="02020603050405020304" pitchFamily="18" charset="0"/>
              </a:rPr>
              <a:t>  ) </a:t>
            </a:r>
            <a:endParaRPr lang="en-US" sz="22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1560AC3C-0181-44EB-8D98-1597A6119F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C900D34-A610-4107-B301-4F10B09ED419}"/>
              </a:ext>
            </a:extLst>
          </p:cNvPr>
          <p:cNvSpPr/>
          <p:nvPr/>
        </p:nvSpPr>
        <p:spPr>
          <a:xfrm>
            <a:off x="1447800" y="666750"/>
            <a:ext cx="6248400" cy="3694113"/>
          </a:xfrm>
          <a:prstGeom prst="rect">
            <a:avLst/>
          </a:prstGeom>
        </p:spPr>
        <p:txBody>
          <a:bodyPr>
            <a:spAutoFit/>
          </a:bodyPr>
          <a:lstStyle/>
          <a:p>
            <a:pPr>
              <a:spcBef>
                <a:spcPts val="0"/>
              </a:spcBef>
              <a:spcAft>
                <a:spcPts val="0"/>
              </a:spcAft>
              <a:tabLst>
                <a:tab pos="182880" algn="l"/>
                <a:tab pos="228600" algn="l"/>
              </a:tabLst>
              <a:defRPr/>
            </a:pPr>
            <a:r>
              <a:rPr lang="en-US"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Isaiah 5: 13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If because of the sabbath, you turn your foot from doing your own pleasure on My holy day,  and call the sabbath a delight, the holy day of the Lord honorable, and honor it,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desisting from your own ways, from seeking your own pleasure</a:t>
            </a:r>
            <a:r>
              <a:rPr lang="en-US" sz="2600" b="1" dirty="0">
                <a:solidFill>
                  <a:srgbClr val="000000"/>
                </a:solidFill>
                <a:latin typeface="Arial Narrow" panose="020B0606020202030204" pitchFamily="34" charset="0"/>
                <a:ea typeface="Times New Roman" panose="02020603050405020304" pitchFamily="18" charset="0"/>
              </a:rPr>
              <a:t> and speaking your own word,  </a:t>
            </a:r>
            <a:r>
              <a:rPr lang="en-US" sz="2000" b="1" dirty="0">
                <a:solidFill>
                  <a:srgbClr val="C00000"/>
                </a:solidFill>
                <a:latin typeface="Arial Narrow" panose="020B0606020202030204" pitchFamily="34" charset="0"/>
                <a:ea typeface="Times New Roman" panose="02020603050405020304" pitchFamily="18" charset="0"/>
              </a:rPr>
              <a:t>14</a:t>
            </a:r>
            <a:r>
              <a:rPr lang="en-US" sz="2600" b="1" dirty="0">
                <a:solidFill>
                  <a:srgbClr val="000000"/>
                </a:solidFill>
                <a:latin typeface="Arial Narrow" panose="020B0606020202030204" pitchFamily="34" charset="0"/>
                <a:ea typeface="Times New Roman" panose="02020603050405020304" pitchFamily="18" charset="0"/>
              </a:rPr>
              <a:t> Then you will take delight in the Lord, and I will make you ride on the heights of the earth;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9669</TotalTime>
  <Words>2403</Words>
  <Application>Microsoft Office PowerPoint</Application>
  <PresentationFormat>On-screen Show (16:9)</PresentationFormat>
  <Paragraphs>126</Paragraphs>
  <Slides>41</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41</vt:i4>
      </vt:variant>
    </vt:vector>
  </HeadingPairs>
  <TitlesOfParts>
    <vt:vector size="52" baseType="lpstr">
      <vt:lpstr>ArabBruD</vt:lpstr>
      <vt:lpstr>Arial</vt:lpstr>
      <vt:lpstr>Arial Narrow</vt:lpstr>
      <vt:lpstr>Bahnschrift Light Condensed</vt:lpstr>
      <vt:lpstr>BlizzardD</vt:lpstr>
      <vt:lpstr>Calibri</vt:lpstr>
      <vt:lpstr>Calisto MT</vt:lpstr>
      <vt:lpstr>Comic Sans MS</vt:lpstr>
      <vt:lpstr>Monotype Corsiva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512</cp:revision>
  <dcterms:created xsi:type="dcterms:W3CDTF">2013-07-27T15:59:10Z</dcterms:created>
  <dcterms:modified xsi:type="dcterms:W3CDTF">2020-09-27T18:09:17Z</dcterms:modified>
</cp:coreProperties>
</file>