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771" r:id="rId2"/>
    <p:sldId id="773" r:id="rId3"/>
    <p:sldId id="774" r:id="rId4"/>
    <p:sldId id="765" r:id="rId5"/>
    <p:sldId id="770" r:id="rId6"/>
    <p:sldId id="783" r:id="rId7"/>
    <p:sldId id="785" r:id="rId8"/>
    <p:sldId id="784" r:id="rId9"/>
    <p:sldId id="745" r:id="rId10"/>
    <p:sldId id="791" r:id="rId11"/>
    <p:sldId id="792" r:id="rId12"/>
    <p:sldId id="778" r:id="rId13"/>
    <p:sldId id="782" r:id="rId14"/>
    <p:sldId id="794" r:id="rId15"/>
    <p:sldId id="793" r:id="rId16"/>
    <p:sldId id="781" r:id="rId17"/>
    <p:sldId id="780" r:id="rId18"/>
    <p:sldId id="800" r:id="rId19"/>
    <p:sldId id="799" r:id="rId20"/>
    <p:sldId id="786" r:id="rId21"/>
    <p:sldId id="798" r:id="rId22"/>
    <p:sldId id="797" r:id="rId23"/>
    <p:sldId id="788" r:id="rId24"/>
    <p:sldId id="804" r:id="rId25"/>
    <p:sldId id="803" r:id="rId26"/>
    <p:sldId id="802" r:id="rId27"/>
    <p:sldId id="808" r:id="rId28"/>
    <p:sldId id="801" r:id="rId29"/>
    <p:sldId id="787" r:id="rId30"/>
    <p:sldId id="795" r:id="rId31"/>
    <p:sldId id="807" r:id="rId32"/>
    <p:sldId id="806" r:id="rId33"/>
    <p:sldId id="810" r:id="rId34"/>
    <p:sldId id="809" r:id="rId35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0099"/>
    <a:srgbClr val="2C170A"/>
    <a:srgbClr val="640000"/>
    <a:srgbClr val="00FFCC"/>
    <a:srgbClr val="00FF00"/>
    <a:srgbClr val="E8EFF4"/>
    <a:srgbClr val="C9FF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292" autoAdjust="0"/>
  </p:normalViewPr>
  <p:slideViewPr>
    <p:cSldViewPr>
      <p:cViewPr varScale="1">
        <p:scale>
          <a:sx n="92" d="100"/>
          <a:sy n="92" d="100"/>
        </p:scale>
        <p:origin x="708" y="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4332F90-10C6-40A6-A4B1-895349303CF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5B0CE3-58D6-490E-A3D6-C55DACECAC4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61085C7-EF7B-464A-B6CA-E97E61A20CE9}" type="datetimeFigureOut">
              <a:rPr lang="en-US"/>
              <a:pPr>
                <a:defRPr/>
              </a:pPr>
              <a:t>9/15/2020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40DEC13-BB77-467D-8F4D-263962E243A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CDA68DD-C45A-44D6-AA7B-8437B852C2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30582C-CAA0-4DAC-8BB8-22AFF55BF02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85E080-8805-4B0C-A5FD-3A2450514A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6666A47-956D-4F0C-8E6C-41CE97E296A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87C84898-CEDF-4CA0-9992-F73A6EA3A11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>
            <a:extLst>
              <a:ext uri="{FF2B5EF4-FFF2-40B4-BE49-F238E27FC236}">
                <a16:creationId xmlns:a16="http://schemas.microsoft.com/office/drawing/2014/main" id="{A1F31C7B-5C3D-4A2C-8F49-2755CA19EBF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124" name="Slide Number Placeholder 3">
            <a:extLst>
              <a:ext uri="{FF2B5EF4-FFF2-40B4-BE49-F238E27FC236}">
                <a16:creationId xmlns:a16="http://schemas.microsoft.com/office/drawing/2014/main" id="{F7B89991-3FFD-45B2-87F6-D18042AD03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71F12B3-62B0-4652-86F8-38BAE04398EF}" type="slidenum">
              <a:rPr lang="en-US" altLang="en-US"/>
              <a:pPr/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658AA947-BAD7-4AAD-A96B-E5350A3248B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FBFB2293-5E7E-49B6-A3FC-D4D474C325C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CBA06ABC-C5C1-4534-ACD8-8349EEF39B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2273FCF-22BF-48CB-916B-37E6516FEC97}" type="slidenum">
              <a:rPr lang="en-US" altLang="en-US"/>
              <a:pPr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620186-744E-468C-A69F-34F29F3D1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71D4DD-F767-4313-B940-A95BB8D237FF}" type="datetimeFigureOut">
              <a:rPr lang="en-US"/>
              <a:pPr>
                <a:defRPr/>
              </a:pPr>
              <a:t>9/15/2020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1B7B14-DE8D-4550-93D4-0061DEE33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7338E-8783-4904-A438-315A4FCF7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B9F0A-8700-4991-8CF2-8FF4ED73A7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4295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691C8F-B991-4A24-9A6A-C16E4C696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1277A-2309-4097-B33A-39C9CD6E9411}" type="datetimeFigureOut">
              <a:rPr lang="en-US"/>
              <a:pPr>
                <a:defRPr/>
              </a:pPr>
              <a:t>9/15/2020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E81247-64DE-45A0-AB63-8CF864CA1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576118-B500-4269-8720-44FB741E3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5BA83D-9BE1-4F67-B0C9-13B5285EC08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0242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59E02E-5249-4322-A4CB-1AEFFE7A7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753DD-E213-43DB-86B1-D4688E248EEC}" type="datetimeFigureOut">
              <a:rPr lang="en-US"/>
              <a:pPr>
                <a:defRPr/>
              </a:pPr>
              <a:t>9/15/2020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3765B6-050D-4DA8-BAE7-EF5CA086E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1DAC6-43E4-4953-A42E-00F4683B5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C64DA9-B92C-48BF-8AA7-F299521DDA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3663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92C6AA-6EAC-4B3E-9E5E-C86E89AF9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F53F23-3B80-467A-9499-B56D5F78BA75}" type="datetimeFigureOut">
              <a:rPr lang="en-US"/>
              <a:pPr>
                <a:defRPr/>
              </a:pPr>
              <a:t>9/15/2020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8A8642-3DD9-499D-BEA5-6744BEFD7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9E5510-614E-4954-9E0E-E0FD26AFE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281528-FCBC-45B6-BE9F-0B0D33483DF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3685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FA3292-B13C-46AD-AA9E-DD4CEB081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DBB30-FCE5-4DB5-A7DD-FFC58547ECD1}" type="datetimeFigureOut">
              <a:rPr lang="en-US"/>
              <a:pPr>
                <a:defRPr/>
              </a:pPr>
              <a:t>9/15/2020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9FB194-C189-4BF7-A9CD-CCBFD007F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51456-1EAC-40FB-8397-C9FFBECF6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D2A636-43BB-455B-9CFE-2FD1212CB6A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2158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AA63D0F-A805-494B-B351-65EA6FCE7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37E2A7-95C1-4752-901A-329639304A7C}" type="datetimeFigureOut">
              <a:rPr lang="en-US"/>
              <a:pPr>
                <a:defRPr/>
              </a:pPr>
              <a:t>9/15/2020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EE4033D-924D-460B-895F-CDF28279F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93406DB-0706-4085-A059-27128299C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287EB7-23E7-4233-B5AD-3F252E443CE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9754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6DA3828-3DE4-40E6-83B0-BDF7C2A6B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829554-C1C9-487E-8866-8F01BA5754E3}" type="datetimeFigureOut">
              <a:rPr lang="en-US"/>
              <a:pPr>
                <a:defRPr/>
              </a:pPr>
              <a:t>9/15/2020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53E28CE-C40D-444A-95FA-C52328019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9732FCF-60CA-4711-AC4D-69C5608AA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A13DCD-C8AD-426F-B528-FA2E56B972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7058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BBD2739-78F7-49BA-B4E8-108CB0837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5994E-9899-4360-B938-DBB482618DAF}" type="datetimeFigureOut">
              <a:rPr lang="en-US"/>
              <a:pPr>
                <a:defRPr/>
              </a:pPr>
              <a:t>9/15/2020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90B2CF2-65C1-4377-9C45-D99D8737A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896B903-F7BA-4BE9-A7B9-1B6E9ACE3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A426B7-93F6-48C1-BC9C-8FC8ED030C6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8307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7B4EB2B-E314-40CD-BC6B-4CBA8BA45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6D898-3472-4B93-A6CA-3D01C0D15390}" type="datetimeFigureOut">
              <a:rPr lang="en-US"/>
              <a:pPr>
                <a:defRPr/>
              </a:pPr>
              <a:t>9/15/2020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8010415-13CB-4CCB-87F3-BEE442572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66C9E5-0990-4255-92D1-40725727F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AC5D0E-02B8-4783-A121-99647D1ECAC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3051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70F3AB7-8795-470C-A3B5-5C223D8C8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D227B-B439-4784-829E-6756D4B0D1C1}" type="datetimeFigureOut">
              <a:rPr lang="en-US"/>
              <a:pPr>
                <a:defRPr/>
              </a:pPr>
              <a:t>9/15/2020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F8A0467-D8F1-40A7-BEB4-9A5A71262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3667DA4-D6CD-481F-B604-2D8D3EB30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F3FA16-A95F-4C9F-8AF2-B53633E518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3978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2153AA9-05EA-4F69-BEAC-20AF02BDB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1FFE2-030A-4E97-84F0-D00F78B44A6B}" type="datetimeFigureOut">
              <a:rPr lang="en-US"/>
              <a:pPr>
                <a:defRPr/>
              </a:pPr>
              <a:t>9/15/2020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75C4661-663C-48C5-8193-1CE1CAE35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AD24351-003D-45E9-BEE2-FB97585F7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19C211-35CF-4675-816B-BD9AAA84E7B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6842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DCBB0F4C-A53D-462E-B61E-D14B6548751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AC2939A5-7D04-4D84-80BD-CF6805D4C0D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4EC992-AAE4-485B-B87C-3DA76796D7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FF40780-8FF0-4E17-8607-FEBF1DABF0E0}" type="datetimeFigureOut">
              <a:rPr lang="en-US"/>
              <a:pPr>
                <a:defRPr/>
              </a:pPr>
              <a:t>9/15/2020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4D0F53-4392-42C9-8F8B-ED2661953E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D9804E-887B-4623-B334-0DAAE8CD44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fld id="{16A521BF-297C-4992-984C-A0F52097746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om/url?sa=i&amp;rct=j&amp;q=&amp;esrc=s&amp;frm=1&amp;source=images&amp;cd=&amp;cad=rja&amp;uact=8&amp;ved=0CAcQjRw&amp;url=http://freeclothesdesign.com/free-christian-powerpoint-templates&amp;ei=y2xFVZnKIoaFyQSB64D4Cg&amp;bvm=bv.92291466,d.cGU&amp;psig=AFQjCNHdv_oBtnWXs8SaBb-gJma-byxVFg&amp;ust=1430699571446197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uact=8&amp;ved=0CAcQjRw&amp;url=http%3A%2F%2Ffreeclothesdesign.com%2Ffree-christian-powerpoint-templates&amp;ei=y2xFVZnKIoaFyQSB64D4Cg&amp;bvm=bv.92291466,d.cGU&amp;psig=AFQjCNHdv_oBtnWXs8SaBb-gJma-byxVFg&amp;ust=1430699571446197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i0.wp.com/www.freeppt.net/template/Bible_with_Cross_christian_ppt_templates.jpg">
            <a:hlinkClick r:id="rId2"/>
            <a:extLst>
              <a:ext uri="{FF2B5EF4-FFF2-40B4-BE49-F238E27FC236}">
                <a16:creationId xmlns:a16="http://schemas.microsoft.com/office/drawing/2014/main" id="{56932241-2CBB-46EF-8A1D-F7EFF9801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32"/>
          <a:stretch>
            <a:fillRect/>
          </a:stretch>
        </p:blipFill>
        <p:spPr bwMode="auto">
          <a:xfrm>
            <a:off x="11113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ED8AA0E-4A8F-41CD-A5D0-B91AE93CBAE7}"/>
              </a:ext>
            </a:extLst>
          </p:cNvPr>
          <p:cNvSpPr/>
          <p:nvPr/>
        </p:nvSpPr>
        <p:spPr>
          <a:xfrm>
            <a:off x="1752600" y="514350"/>
            <a:ext cx="55626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8000" b="1" dirty="0">
                <a:ln w="19050">
                  <a:solidFill>
                    <a:srgbClr val="00FF00"/>
                  </a:solidFill>
                </a:ln>
                <a:latin typeface="Bahnschrift Light Condensed" panose="020B0502040204020203" pitchFamily="34" charset="0"/>
                <a:ea typeface="SimSun" panose="02010600030101010101" pitchFamily="2" charset="-122"/>
              </a:rPr>
              <a:t>Studies</a:t>
            </a:r>
          </a:p>
          <a:p>
            <a:pPr algn="ctr">
              <a:defRPr/>
            </a:pPr>
            <a:r>
              <a:rPr lang="en-US" sz="8000" b="1" dirty="0">
                <a:ln w="19050">
                  <a:solidFill>
                    <a:srgbClr val="00FF00"/>
                  </a:solidFill>
                </a:ln>
                <a:latin typeface="Bahnschrift Light Condensed" panose="020B0502040204020203" pitchFamily="34" charset="0"/>
                <a:ea typeface="SimSun" panose="02010600030101010101" pitchFamily="2" charset="-122"/>
              </a:rPr>
              <a:t>In</a:t>
            </a:r>
          </a:p>
          <a:p>
            <a:pPr algn="ctr">
              <a:defRPr/>
            </a:pPr>
            <a:r>
              <a:rPr lang="en-US" sz="8000" b="1" dirty="0">
                <a:ln w="19050">
                  <a:solidFill>
                    <a:srgbClr val="00FF00"/>
                  </a:solidFill>
                </a:ln>
                <a:latin typeface="Bahnschrift Light Condensed" panose="020B0502040204020203" pitchFamily="34" charset="0"/>
                <a:ea typeface="SimSun" panose="02010600030101010101" pitchFamily="2" charset="-122"/>
              </a:rPr>
              <a:t>Christianity</a:t>
            </a:r>
            <a:endParaRPr lang="en-US" sz="8000" dirty="0">
              <a:ln w="19050">
                <a:solidFill>
                  <a:srgbClr val="00FF00"/>
                </a:solidFill>
              </a:ln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>
            <a:extLst>
              <a:ext uri="{FF2B5EF4-FFF2-40B4-BE49-F238E27FC236}">
                <a16:creationId xmlns:a16="http://schemas.microsoft.com/office/drawing/2014/main" id="{264D7375-9219-41FD-8F5B-D7070681DB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67" b="33704"/>
          <a:stretch>
            <a:fillRect/>
          </a:stretch>
        </p:blipFill>
        <p:spPr bwMode="auto">
          <a:xfrm>
            <a:off x="3175" y="-42863"/>
            <a:ext cx="9144000" cy="518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6F4C432-8B19-43FE-BC63-3BB945FA44F3}"/>
              </a:ext>
            </a:extLst>
          </p:cNvPr>
          <p:cNvSpPr/>
          <p:nvPr/>
        </p:nvSpPr>
        <p:spPr>
          <a:xfrm>
            <a:off x="838200" y="285750"/>
            <a:ext cx="7924800" cy="380104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Defined by Merriam-Webster :  ( </a:t>
            </a:r>
            <a:r>
              <a:rPr lang="en-US" sz="3000" b="1" i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verb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)                                     </a:t>
            </a:r>
            <a:endParaRPr lang="en-US" sz="3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sz="3600" b="1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600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3600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latin typeface="+mj-lt"/>
                <a:ea typeface="Times New Roman" panose="02020603050405020304" pitchFamily="18" charset="0"/>
              </a:rPr>
              <a:t>to honor or show reverence 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latin typeface="+mj-lt"/>
                <a:ea typeface="Times New Roman" panose="02020603050405020304" pitchFamily="18" charset="0"/>
              </a:rPr>
              <a:t>       for as a divine being or 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latin typeface="+mj-lt"/>
                <a:ea typeface="Times New Roman" panose="02020603050405020304" pitchFamily="18" charset="0"/>
              </a:rPr>
              <a:t>       supernatural power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ln w="15875">
                <a:solidFill>
                  <a:schemeClr val="tx1"/>
                </a:solidFill>
              </a:ln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3600" b="1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  </a:t>
            </a:r>
            <a:r>
              <a:rPr lang="en-US" sz="3600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ea typeface="Times New Roman" panose="02020603050405020304" pitchFamily="18" charset="0"/>
              </a:rPr>
              <a:t>to regard with great or extravagant 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ea typeface="Times New Roman" panose="02020603050405020304" pitchFamily="18" charset="0"/>
              </a:rPr>
              <a:t>      respect, honor, or devotion </a:t>
            </a:r>
            <a:endParaRPr lang="en-US" sz="3600" dirty="0">
              <a:ln w="15875">
                <a:solidFill>
                  <a:schemeClr val="tx1"/>
                </a:solidFill>
              </a:ln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>
            <a:extLst>
              <a:ext uri="{FF2B5EF4-FFF2-40B4-BE49-F238E27FC236}">
                <a16:creationId xmlns:a16="http://schemas.microsoft.com/office/drawing/2014/main" id="{0057F0C9-FF6C-4311-9523-BF2BD565D2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67" b="33704"/>
          <a:stretch>
            <a:fillRect/>
          </a:stretch>
        </p:blipFill>
        <p:spPr bwMode="auto">
          <a:xfrm>
            <a:off x="0" y="-11113"/>
            <a:ext cx="9144000" cy="518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3B30C40-0501-42DB-B1CE-DF3E8FF7676D}"/>
              </a:ext>
            </a:extLst>
          </p:cNvPr>
          <p:cNvSpPr/>
          <p:nvPr/>
        </p:nvSpPr>
        <p:spPr>
          <a:xfrm>
            <a:off x="2133600" y="1504950"/>
            <a:ext cx="6477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latin typeface="+mn-lt"/>
                <a:ea typeface="Times New Roman" panose="02020603050405020304" pitchFamily="18" charset="0"/>
              </a:rPr>
              <a:t>Kneel </a:t>
            </a:r>
            <a:r>
              <a:rPr lang="en-US" sz="3600" b="1" dirty="0">
                <a:solidFill>
                  <a:srgbClr val="000099"/>
                </a:solidFill>
                <a:latin typeface="+mn-lt"/>
                <a:ea typeface="Times New Roman" panose="02020603050405020304" pitchFamily="18" charset="0"/>
              </a:rPr>
              <a:t>:  </a:t>
            </a:r>
            <a:r>
              <a:rPr lang="en-US" sz="3600" b="1" i="1" dirty="0" err="1">
                <a:solidFill>
                  <a:srgbClr val="000099"/>
                </a:solidFill>
                <a:latin typeface="+mn-lt"/>
                <a:ea typeface="Times New Roman" panose="02020603050405020304" pitchFamily="18" charset="0"/>
              </a:rPr>
              <a:t>Gonu</a:t>
            </a:r>
            <a:r>
              <a:rPr lang="en-US" sz="3600" b="1" dirty="0">
                <a:solidFill>
                  <a:srgbClr val="000099"/>
                </a:solidFill>
                <a:latin typeface="+mn-lt"/>
                <a:ea typeface="Times New Roman" panose="02020603050405020304" pitchFamily="18" charset="0"/>
              </a:rPr>
              <a:t> :  </a:t>
            </a:r>
            <a:r>
              <a:rPr lang="en-US" sz="3600" b="1" dirty="0">
                <a:ln w="12700">
                  <a:solidFill>
                    <a:schemeClr val="tx1"/>
                  </a:solidFill>
                </a:ln>
                <a:solidFill>
                  <a:srgbClr val="000099"/>
                </a:solidFill>
                <a:latin typeface="+mn-lt"/>
                <a:ea typeface="Times New Roman" panose="02020603050405020304" pitchFamily="18" charset="0"/>
              </a:rPr>
              <a:t>Fall on one’s knees, to bow,  prostrate self before, humble. </a:t>
            </a:r>
            <a:endParaRPr lang="en-US" sz="3600" dirty="0">
              <a:ln w="12700">
                <a:solidFill>
                  <a:schemeClr val="tx1"/>
                </a:solidFill>
              </a:ln>
              <a:solidFill>
                <a:srgbClr val="000099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>
            <a:extLst>
              <a:ext uri="{FF2B5EF4-FFF2-40B4-BE49-F238E27FC236}">
                <a16:creationId xmlns:a16="http://schemas.microsoft.com/office/drawing/2014/main" id="{24C74B23-9DC2-4BD7-ADCF-B1880E2B29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C3D5292-CB51-4645-B09F-031E3E27C90D}"/>
              </a:ext>
            </a:extLst>
          </p:cNvPr>
          <p:cNvSpPr/>
          <p:nvPr/>
        </p:nvSpPr>
        <p:spPr>
          <a:xfrm>
            <a:off x="685800" y="811213"/>
            <a:ext cx="8229600" cy="36322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228600" algn="l"/>
                <a:tab pos="3429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Philippians 2:10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99"/>
                </a:solidFill>
                <a:ea typeface="Times New Roman" panose="02020603050405020304" pitchFamily="18" charset="0"/>
              </a:rPr>
              <a:t>–</a:t>
            </a:r>
            <a:r>
              <a:rPr lang="en-US" sz="2600" b="1" dirty="0"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so that at the name of Jesus</a:t>
            </a:r>
            <a:r>
              <a:rPr lang="en-US" sz="2600" b="1" dirty="0">
                <a:solidFill>
                  <a:srgbClr val="000086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u="heavy" dirty="0">
                <a:solidFill>
                  <a:srgbClr val="760076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every knee will bow</a:t>
            </a:r>
            <a:r>
              <a:rPr lang="en-US" sz="2600" b="1" dirty="0">
                <a:solidFill>
                  <a:srgbClr val="000086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of those who are in Heaven and on earth and under the earth,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228600" algn="l"/>
                <a:tab pos="342900" algn="l"/>
              </a:tabLst>
              <a:defRPr/>
            </a:pP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228600" algn="l"/>
                <a:tab pos="3429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Ephesians 3: 14</a:t>
            </a:r>
            <a:r>
              <a:rPr lang="en-US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99"/>
                </a:solidFill>
                <a:ea typeface="Times New Roman" panose="02020603050405020304" pitchFamily="18" charset="0"/>
              </a:rPr>
              <a:t>–</a:t>
            </a:r>
            <a:r>
              <a:rPr lang="en-US" sz="2600" b="1" dirty="0"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For this reason</a:t>
            </a:r>
            <a:r>
              <a:rPr lang="en-US" sz="2600" b="1" dirty="0">
                <a:solidFill>
                  <a:srgbClr val="000086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u="heavy" dirty="0">
                <a:solidFill>
                  <a:srgbClr val="760076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I bow my knees</a:t>
            </a:r>
            <a:r>
              <a:rPr lang="en-US" sz="2600" b="1" dirty="0">
                <a:solidFill>
                  <a:srgbClr val="000086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before the Father, from whom every ...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228600" algn="l"/>
                <a:tab pos="342900" algn="l"/>
              </a:tabLst>
              <a:defRPr/>
            </a:pPr>
            <a:r>
              <a:rPr lang="en-US" sz="1200" b="1" i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228600" algn="l"/>
                <a:tab pos="342900" algn="l"/>
              </a:tabLst>
              <a:defRPr/>
            </a:pPr>
            <a:r>
              <a:rPr lang="en-US" sz="2400" b="1" i="1" dirty="0">
                <a:solidFill>
                  <a:srgbClr val="008000"/>
                </a:solidFill>
                <a:ea typeface="Times New Roman" panose="02020603050405020304" pitchFamily="18" charset="0"/>
              </a:rPr>
              <a:t>The one who worships, must acknowledge the superiority and the authority of the one being worshipped</a:t>
            </a:r>
            <a:r>
              <a:rPr lang="en-US" sz="2400" b="1" dirty="0">
                <a:solidFill>
                  <a:srgbClr val="008000"/>
                </a:solidFill>
                <a:ea typeface="Times New Roman" panose="02020603050405020304" pitchFamily="18" charset="0"/>
              </a:rPr>
              <a:t>.       </a:t>
            </a:r>
            <a:r>
              <a:rPr lang="en-US" sz="2600" b="1" dirty="0">
                <a:solidFill>
                  <a:srgbClr val="4C1200"/>
                </a:solidFill>
                <a:ea typeface="Times New Roman" panose="02020603050405020304" pitchFamily="18" charset="0"/>
              </a:rPr>
              <a:t>How do you show it </a:t>
            </a:r>
            <a:r>
              <a:rPr lang="en-US" sz="2600" b="1" dirty="0">
                <a:solidFill>
                  <a:srgbClr val="800080"/>
                </a:solidFill>
                <a:ea typeface="Times New Roman" panose="02020603050405020304" pitchFamily="18" charset="0"/>
              </a:rPr>
              <a:t>?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>
            <a:extLst>
              <a:ext uri="{FF2B5EF4-FFF2-40B4-BE49-F238E27FC236}">
                <a16:creationId xmlns:a16="http://schemas.microsoft.com/office/drawing/2014/main" id="{9A092E0E-F190-4C30-904F-F596372229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B029FC0-4228-43AE-904C-D94B16936A86}"/>
              </a:ext>
            </a:extLst>
          </p:cNvPr>
          <p:cNvSpPr/>
          <p:nvPr/>
        </p:nvSpPr>
        <p:spPr>
          <a:xfrm>
            <a:off x="2057400" y="1047750"/>
            <a:ext cx="5257800" cy="28924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Exodus 20:5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You shall not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worship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them or serve them; for I, the Lord your God</a:t>
            </a:r>
            <a:r>
              <a:rPr lang="en-US" sz="2600" b="1" dirty="0">
                <a:solidFill>
                  <a:srgbClr val="000086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</a:t>
            </a:r>
            <a:r>
              <a:rPr lang="en-US" sz="2600" b="1" dirty="0">
                <a:ea typeface="Times New Roman" panose="02020603050405020304" pitchFamily="18" charset="0"/>
              </a:rPr>
              <a:t>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endParaRPr lang="en-US" sz="26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John 4: 24</a:t>
            </a:r>
            <a:r>
              <a:rPr lang="en-US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God is spirit, and those who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worship Him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must worship in spirit and truth.”</a:t>
            </a:r>
            <a:endParaRPr lang="en-US" sz="2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3">
            <a:extLst>
              <a:ext uri="{FF2B5EF4-FFF2-40B4-BE49-F238E27FC236}">
                <a16:creationId xmlns:a16="http://schemas.microsoft.com/office/drawing/2014/main" id="{8C1F1C44-32EC-481E-AAAF-12DA34CA47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67" b="33704"/>
          <a:stretch>
            <a:fillRect/>
          </a:stretch>
        </p:blipFill>
        <p:spPr bwMode="auto">
          <a:xfrm>
            <a:off x="0" y="7938"/>
            <a:ext cx="9144000" cy="518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E956F75-E1FA-4C2F-8D08-DE9D991F5378}"/>
              </a:ext>
            </a:extLst>
          </p:cNvPr>
          <p:cNvSpPr/>
          <p:nvPr/>
        </p:nvSpPr>
        <p:spPr>
          <a:xfrm>
            <a:off x="1447800" y="971550"/>
            <a:ext cx="67056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3600" b="1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Worship :  </a:t>
            </a:r>
            <a:r>
              <a:rPr lang="en-US" sz="3400" b="1" i="1" dirty="0" err="1">
                <a:solidFill>
                  <a:srgbClr val="000099"/>
                </a:solidFill>
                <a:latin typeface="+mn-lt"/>
                <a:ea typeface="Times New Roman" panose="02020603050405020304" pitchFamily="18" charset="0"/>
              </a:rPr>
              <a:t>Proskunein</a:t>
            </a:r>
            <a:r>
              <a:rPr lang="en-US" sz="3600" b="1" dirty="0">
                <a:solidFill>
                  <a:srgbClr val="000099"/>
                </a:solidFill>
                <a:ea typeface="Times New Roman" panose="02020603050405020304" pitchFamily="18" charset="0"/>
              </a:rPr>
              <a:t> : </a:t>
            </a:r>
            <a:r>
              <a:rPr lang="en-US" sz="3600" b="1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1200" b="1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3200" b="1" dirty="0">
                <a:ln>
                  <a:solidFill>
                    <a:schemeClr val="tx1"/>
                  </a:solidFill>
                </a:ln>
                <a:solidFill>
                  <a:srgbClr val="000099"/>
                </a:solidFill>
                <a:latin typeface="+mn-lt"/>
                <a:ea typeface="Times New Roman" panose="02020603050405020304" pitchFamily="18" charset="0"/>
              </a:rPr>
              <a:t>   Closest to English “to worship”, 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1200" b="1" dirty="0">
                <a:ln>
                  <a:solidFill>
                    <a:schemeClr val="tx1"/>
                  </a:solidFill>
                </a:ln>
                <a:solidFill>
                  <a:srgbClr val="000099"/>
                </a:solidFill>
                <a:latin typeface="+mn-lt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3200" b="1" dirty="0">
                <a:ln>
                  <a:solidFill>
                    <a:schemeClr val="tx1"/>
                  </a:solidFill>
                </a:ln>
                <a:solidFill>
                  <a:srgbClr val="000099"/>
                </a:solidFill>
                <a:latin typeface="+mn-lt"/>
                <a:ea typeface="Times New Roman" panose="02020603050405020304" pitchFamily="18" charset="0"/>
              </a:rPr>
              <a:t>   bow down to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1200" b="1" dirty="0">
                <a:ln>
                  <a:solidFill>
                    <a:schemeClr val="tx1"/>
                  </a:solidFill>
                </a:ln>
                <a:solidFill>
                  <a:srgbClr val="000099"/>
                </a:solidFill>
                <a:latin typeface="+mn-lt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3200" b="1" dirty="0">
                <a:ln>
                  <a:solidFill>
                    <a:schemeClr val="tx1"/>
                  </a:solidFill>
                </a:ln>
                <a:solidFill>
                  <a:srgbClr val="000099"/>
                </a:solidFill>
                <a:latin typeface="+mn-lt"/>
                <a:ea typeface="Times New Roman" panose="02020603050405020304" pitchFamily="18" charset="0"/>
              </a:rPr>
              <a:t>   Originates from the word “to kiss.”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>
            <a:extLst>
              <a:ext uri="{FF2B5EF4-FFF2-40B4-BE49-F238E27FC236}">
                <a16:creationId xmlns:a16="http://schemas.microsoft.com/office/drawing/2014/main" id="{F1D5D322-59B6-4A35-BB54-B72969CE03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67" b="33704"/>
          <a:stretch>
            <a:fillRect/>
          </a:stretch>
        </p:blipFill>
        <p:spPr bwMode="auto">
          <a:xfrm>
            <a:off x="0" y="-11113"/>
            <a:ext cx="9144000" cy="518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87FD7D5-EC0E-4339-87BC-040764C48996}"/>
              </a:ext>
            </a:extLst>
          </p:cNvPr>
          <p:cNvSpPr/>
          <p:nvPr/>
        </p:nvSpPr>
        <p:spPr>
          <a:xfrm>
            <a:off x="2514600" y="1581150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Serve :  </a:t>
            </a:r>
            <a:r>
              <a:rPr lang="en-US" sz="3400" b="1" dirty="0" err="1">
                <a:solidFill>
                  <a:srgbClr val="000099"/>
                </a:solidFill>
                <a:latin typeface="+mn-lt"/>
                <a:ea typeface="Times New Roman" panose="02020603050405020304" pitchFamily="18" charset="0"/>
              </a:rPr>
              <a:t>Latreuo</a:t>
            </a:r>
            <a:r>
              <a:rPr lang="en-US" sz="3600" b="1" dirty="0">
                <a:solidFill>
                  <a:srgbClr val="000099"/>
                </a:solidFill>
                <a:ea typeface="Times New Roman" panose="02020603050405020304" pitchFamily="18" charset="0"/>
              </a:rPr>
              <a:t> :</a:t>
            </a:r>
            <a:r>
              <a:rPr lang="en-US" sz="3600" b="1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en-US" sz="3200" b="1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latin typeface="+mn-lt"/>
                <a:ea typeface="Times New Roman" panose="02020603050405020304" pitchFamily="18" charset="0"/>
              </a:rPr>
              <a:t>Serve ( acts done ) with no thought of reward</a:t>
            </a:r>
            <a:r>
              <a:rPr lang="en-US" sz="3200" b="1" dirty="0">
                <a:solidFill>
                  <a:srgbClr val="000099"/>
                </a:solidFill>
                <a:latin typeface="+mn-lt"/>
                <a:ea typeface="Times New Roman" panose="02020603050405020304" pitchFamily="18" charset="0"/>
              </a:rPr>
              <a:t>. </a:t>
            </a:r>
            <a:endParaRPr lang="en-US" sz="3200" dirty="0">
              <a:solidFill>
                <a:srgbClr val="000099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>
            <a:extLst>
              <a:ext uri="{FF2B5EF4-FFF2-40B4-BE49-F238E27FC236}">
                <a16:creationId xmlns:a16="http://schemas.microsoft.com/office/drawing/2014/main" id="{EBC3A9F0-6465-4723-AD9F-54FCB35D2E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A862AE5-35ED-4AD7-9AC5-21E0ABE3850E}"/>
              </a:ext>
            </a:extLst>
          </p:cNvPr>
          <p:cNvSpPr/>
          <p:nvPr/>
        </p:nvSpPr>
        <p:spPr>
          <a:xfrm>
            <a:off x="952500" y="525463"/>
            <a:ext cx="7239000" cy="40925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Exodus 20:5</a:t>
            </a:r>
            <a:r>
              <a:rPr lang="en-US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99"/>
                </a:solidFill>
                <a:ea typeface="Times New Roman" panose="02020603050405020304" pitchFamily="18" charset="0"/>
              </a:rPr>
              <a:t>–</a:t>
            </a:r>
            <a:r>
              <a:rPr lang="en-US" sz="2600" b="1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You shall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not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worship or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serve them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for I the Lord your God am a jealous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1440">
              <a:spcBef>
                <a:spcPts val="0"/>
              </a:spcBef>
              <a:spcAft>
                <a:spcPts val="0"/>
              </a:spcAft>
              <a:defRPr/>
            </a:pP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144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Deuteronomy 10:12-13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99"/>
                </a:solidFill>
                <a:ea typeface="Times New Roman" panose="02020603050405020304" pitchFamily="18" charset="0"/>
              </a:rPr>
              <a:t>–</a:t>
            </a:r>
            <a:r>
              <a:rPr lang="en-US" sz="2600" b="1" dirty="0">
                <a:solidFill>
                  <a:srgbClr val="00008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Now, Israel, what does the Lord your God require from you, but to fear the Lord your God, to walk in all His ways and love Him, and</a:t>
            </a:r>
            <a:r>
              <a:rPr lang="en-US" sz="2600" b="1" u="dbl" dirty="0">
                <a:solidFill>
                  <a:srgbClr val="50005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to serve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the Lord your God with all your heart and with all your soul, 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13</a:t>
            </a:r>
            <a:r>
              <a:rPr lang="en-US" sz="2600" b="1" dirty="0">
                <a:solidFill>
                  <a:srgbClr val="00008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to keep the Lord’s commandments and His statutes which I am commanding you today for your good?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>
            <a:extLst>
              <a:ext uri="{FF2B5EF4-FFF2-40B4-BE49-F238E27FC236}">
                <a16:creationId xmlns:a16="http://schemas.microsoft.com/office/drawing/2014/main" id="{8F73E9B0-7324-458F-A38F-8C79B341C5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015E7E4-BE73-41E1-953C-D392A74B0046}"/>
              </a:ext>
            </a:extLst>
          </p:cNvPr>
          <p:cNvSpPr/>
          <p:nvPr/>
        </p:nvSpPr>
        <p:spPr>
          <a:xfrm>
            <a:off x="1066800" y="587375"/>
            <a:ext cx="7239000" cy="40941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Joshua 24: 14-15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.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... </a:t>
            </a:r>
            <a:r>
              <a:rPr lang="en-US" sz="260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Now, therefore, fear the Lord and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serve Him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in sincerity and truth; and put away the gods which your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fathers served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beyond the River and in Egypt, and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serve the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Lord. 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15</a:t>
            </a:r>
            <a:r>
              <a:rPr lang="en-US" sz="26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If it is disagreeable in your sight to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serve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 Lord, choose for yourselves today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whom you will serve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: whether the gods which your fathers served which were beyond the River, or the gods of the Amorites .. but as for me and my house,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we will serve the Lord.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">
            <a:extLst>
              <a:ext uri="{FF2B5EF4-FFF2-40B4-BE49-F238E27FC236}">
                <a16:creationId xmlns:a16="http://schemas.microsoft.com/office/drawing/2014/main" id="{1E0C8012-0400-4F50-883D-66F2B9B8DF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0"/>
            <a:ext cx="9144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6B57514-919A-4C32-9074-2B2C37D42CC5}"/>
              </a:ext>
            </a:extLst>
          </p:cNvPr>
          <p:cNvSpPr/>
          <p:nvPr/>
        </p:nvSpPr>
        <p:spPr>
          <a:xfrm>
            <a:off x="2133600" y="514350"/>
            <a:ext cx="5715000" cy="26733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3600" b="1" dirty="0">
                <a:solidFill>
                  <a:srgbClr val="000099"/>
                </a:solidFill>
                <a:latin typeface="+mn-lt"/>
                <a:ea typeface="Times New Roman" panose="02020603050405020304" pitchFamily="18" charset="0"/>
              </a:rPr>
              <a:t>The prophetess Anna worshipped and served. 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endParaRPr lang="en-US" sz="1200" b="1" dirty="0">
              <a:solidFill>
                <a:srgbClr val="000099"/>
              </a:solidFill>
              <a:latin typeface="+mn-lt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Luke 2: 37</a:t>
            </a:r>
            <a:r>
              <a:rPr lang="en-US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She never left the temple,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serving night and day</a:t>
            </a:r>
            <a:r>
              <a:rPr lang="en-US" sz="2600" b="1" dirty="0">
                <a:solidFill>
                  <a:srgbClr val="50005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with </a:t>
            </a:r>
            <a:r>
              <a:rPr lang="en-US" sz="2600" b="1" dirty="0" err="1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fastings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prayers”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58D356-C143-480C-B72D-546C664778D5}"/>
              </a:ext>
            </a:extLst>
          </p:cNvPr>
          <p:cNvSpPr/>
          <p:nvPr/>
        </p:nvSpPr>
        <p:spPr>
          <a:xfrm>
            <a:off x="1028700" y="3519488"/>
            <a:ext cx="7086600" cy="12922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i="1" dirty="0">
                <a:solidFill>
                  <a:srgbClr val="004200"/>
                </a:solidFill>
                <a:latin typeface="+mn-lt"/>
                <a:ea typeface="Times New Roman" panose="02020603050405020304" pitchFamily="18" charset="0"/>
              </a:rPr>
              <a:t>The actions one takes BECAUSE of his surrendered ( </a:t>
            </a:r>
            <a:r>
              <a:rPr lang="en-US" sz="2400" b="1" i="1" dirty="0">
                <a:solidFill>
                  <a:srgbClr val="004200"/>
                </a:solidFill>
                <a:latin typeface="+mn-lt"/>
                <a:ea typeface="Times New Roman" panose="02020603050405020304" pitchFamily="18" charset="0"/>
              </a:rPr>
              <a:t>loving and worshipful</a:t>
            </a:r>
            <a:r>
              <a:rPr lang="en-US" sz="2600" b="1" i="1" dirty="0">
                <a:solidFill>
                  <a:srgbClr val="004200"/>
                </a:solidFill>
                <a:latin typeface="+mn-lt"/>
                <a:ea typeface="Times New Roman" panose="02020603050405020304" pitchFamily="18" charset="0"/>
              </a:rPr>
              <a:t> ) heart is his service to God.   It is done to please and glorify God.</a:t>
            </a:r>
            <a:endParaRPr lang="en-US" sz="2600" dirty="0">
              <a:latin typeface="+mn-lt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>
            <a:extLst>
              <a:ext uri="{FF2B5EF4-FFF2-40B4-BE49-F238E27FC236}">
                <a16:creationId xmlns:a16="http://schemas.microsoft.com/office/drawing/2014/main" id="{321ECCF3-67D0-4FF4-89F0-6921800CFF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Rectangle 1">
            <a:extLst>
              <a:ext uri="{FF2B5EF4-FFF2-40B4-BE49-F238E27FC236}">
                <a16:creationId xmlns:a16="http://schemas.microsoft.com/office/drawing/2014/main" id="{C359A45F-DD7D-4D2D-A5F0-F509BF3C3C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819150"/>
            <a:ext cx="5029200" cy="307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Matthew 15: 8</a:t>
            </a:r>
            <a:r>
              <a:rPr lang="en-US" altLang="en-US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600" b="1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This people honors Me with their lips, But their </a:t>
            </a:r>
            <a:r>
              <a:rPr lang="en-US" altLang="en-US" sz="2600" b="1" u="sng">
                <a:solidFill>
                  <a:srgbClr val="50005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heart is far away</a:t>
            </a:r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from Me.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en-US" altLang="en-US" sz="2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Psalms 122: 1</a:t>
            </a:r>
            <a:r>
              <a:rPr lang="en-US" altLang="en-US" sz="2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en-US" altLang="en-US" sz="2600" b="1" u="sng">
                <a:solidFill>
                  <a:srgbClr val="50005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I was glad</a:t>
            </a:r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when they said to me, “Let us </a:t>
            </a:r>
            <a:r>
              <a:rPr lang="en-US" altLang="en-US" sz="2600" b="1">
                <a:solidFill>
                  <a:srgbClr val="000000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﻿﻿</a:t>
            </a:r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go to the house of the LORD.”  </a:t>
            </a: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i0.wp.com/www.freeppt.net/template/Bible_with_Cross_christian_ppt_templates.jpg">
            <a:hlinkClick r:id="rId3"/>
            <a:extLst>
              <a:ext uri="{FF2B5EF4-FFF2-40B4-BE49-F238E27FC236}">
                <a16:creationId xmlns:a16="http://schemas.microsoft.com/office/drawing/2014/main" id="{53D1EB6E-E571-430A-BBC7-BF8230879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33" t="4314" r="14999" b="24364"/>
          <a:stretch>
            <a:fillRect/>
          </a:stretch>
        </p:blipFill>
        <p:spPr bwMode="auto">
          <a:xfrm>
            <a:off x="-76200" y="0"/>
            <a:ext cx="92202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09D37D5-8AD5-408B-94E0-2EFE5ED236AC}"/>
              </a:ext>
            </a:extLst>
          </p:cNvPr>
          <p:cNvSpPr/>
          <p:nvPr/>
        </p:nvSpPr>
        <p:spPr>
          <a:xfrm>
            <a:off x="1752600" y="1786920"/>
            <a:ext cx="56388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b="1" i="1" dirty="0">
                <a:ln w="19050">
                  <a:solidFill>
                    <a:srgbClr val="00FF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Christian Worship #1</a:t>
            </a:r>
          </a:p>
          <a:p>
            <a:pPr algn="ctr">
              <a:defRPr/>
            </a:pPr>
            <a:r>
              <a:rPr lang="en-US" sz="4800" b="1" i="1" dirty="0">
                <a:ln w="19050">
                  <a:solidFill>
                    <a:srgbClr val="00FF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What is Worship ?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">
            <a:extLst>
              <a:ext uri="{FF2B5EF4-FFF2-40B4-BE49-F238E27FC236}">
                <a16:creationId xmlns:a16="http://schemas.microsoft.com/office/drawing/2014/main" id="{9EA83758-2969-4D84-B666-793A0966DE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6"/>
          <a:stretch>
            <a:fillRect/>
          </a:stretch>
        </p:blipFill>
        <p:spPr bwMode="auto">
          <a:xfrm>
            <a:off x="0" y="0"/>
            <a:ext cx="9144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1B6D77D-90A0-4916-B249-9A70EBA639B3}"/>
              </a:ext>
            </a:extLst>
          </p:cNvPr>
          <p:cNvSpPr/>
          <p:nvPr/>
        </p:nvSpPr>
        <p:spPr>
          <a:xfrm>
            <a:off x="990600" y="1200150"/>
            <a:ext cx="6591300" cy="249299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4400" b="1" dirty="0">
                <a:ln w="22225">
                  <a:solidFill>
                    <a:srgbClr val="640000"/>
                  </a:solidFill>
                </a:ln>
                <a:solidFill>
                  <a:srgbClr val="FFFF8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 </a:t>
            </a:r>
            <a:r>
              <a:rPr lang="en-US" sz="5200" b="1" dirty="0">
                <a:ln w="22225">
                  <a:solidFill>
                    <a:srgbClr val="640000"/>
                  </a:solidFill>
                </a:ln>
                <a:solidFill>
                  <a:srgbClr val="FFFF8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200" dirty="0">
                <a:ln w="22225">
                  <a:solidFill>
                    <a:srgbClr val="640000"/>
                  </a:solidFill>
                </a:ln>
                <a:solidFill>
                  <a:srgbClr val="FFFF81"/>
                </a:solidFill>
                <a:latin typeface="BlizzardD" panose="03060702030305070604" pitchFamily="66" charset="0"/>
                <a:ea typeface="Times New Roman" panose="02020603050405020304" pitchFamily="18" charset="0"/>
              </a:rPr>
              <a:t>Worship is a theme which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5200" dirty="0">
                <a:ln w="22225">
                  <a:solidFill>
                    <a:srgbClr val="640000"/>
                  </a:solidFill>
                </a:ln>
                <a:solidFill>
                  <a:srgbClr val="FFFF81"/>
                </a:solidFill>
                <a:latin typeface="BlizzardD" panose="03060702030305070604" pitchFamily="66" charset="0"/>
                <a:ea typeface="Times New Roman" panose="02020603050405020304" pitchFamily="18" charset="0"/>
              </a:rPr>
              <a:t>       flows from Genesis through 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5200" dirty="0">
                <a:ln w="22225">
                  <a:solidFill>
                    <a:srgbClr val="640000"/>
                  </a:solidFill>
                </a:ln>
                <a:solidFill>
                  <a:srgbClr val="FFFF81"/>
                </a:solidFill>
                <a:latin typeface="BlizzardD" panose="03060702030305070604" pitchFamily="66" charset="0"/>
                <a:ea typeface="Times New Roman" panose="02020603050405020304" pitchFamily="18" charset="0"/>
              </a:rPr>
              <a:t>       the end of the Revelation.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">
            <a:extLst>
              <a:ext uri="{FF2B5EF4-FFF2-40B4-BE49-F238E27FC236}">
                <a16:creationId xmlns:a16="http://schemas.microsoft.com/office/drawing/2014/main" id="{4A0D31E6-29DD-4234-A137-318A89B9F5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3DA2F83-CC55-4593-9B77-BF065D0AE48E}"/>
              </a:ext>
            </a:extLst>
          </p:cNvPr>
          <p:cNvSpPr/>
          <p:nvPr/>
        </p:nvSpPr>
        <p:spPr>
          <a:xfrm>
            <a:off x="990600" y="525463"/>
            <a:ext cx="7162800" cy="40925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Exodus 23: 14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hree times a year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you shall celebrate a feast to Me.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15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"You shall observe the Feast of Unleavened Bread; … And none shall appear before Me empty-handed.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16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"Also you shall observe the Feast of the Harvest of the first fruits of your labors from what you sow in the field; also the Feast of the Ingathering at the end of the year when you gather in the fruit of your labors from the field.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17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Three times a year all your males shall appear before the Lord God.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">
            <a:extLst>
              <a:ext uri="{FF2B5EF4-FFF2-40B4-BE49-F238E27FC236}">
                <a16:creationId xmlns:a16="http://schemas.microsoft.com/office/drawing/2014/main" id="{B6A8C8FA-0EDC-4CBB-B3FD-D01E7CEEE8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9144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3858E1B-152A-4C2C-B4EC-A46709E5BAC8}"/>
              </a:ext>
            </a:extLst>
          </p:cNvPr>
          <p:cNvSpPr/>
          <p:nvPr/>
        </p:nvSpPr>
        <p:spPr>
          <a:xfrm>
            <a:off x="1638300" y="1420813"/>
            <a:ext cx="5867400" cy="22780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Psalms 122: 1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30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30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I was glad</a:t>
            </a:r>
            <a:r>
              <a:rPr lang="en-US" sz="30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when they said to me,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30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"Let us go to the house of the Lord." 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(</a:t>
            </a:r>
            <a:r>
              <a:rPr lang="en-US" sz="2600" b="1" i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Sorry, I can’t go; I </a:t>
            </a:r>
            <a:r>
              <a:rPr lang="en-US" sz="2600" b="1" i="1" dirty="0" err="1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gotta</a:t>
            </a:r>
            <a:r>
              <a:rPr lang="en-US" sz="2600" b="1" i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go to church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 )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>
            <a:extLst>
              <a:ext uri="{FF2B5EF4-FFF2-40B4-BE49-F238E27FC236}">
                <a16:creationId xmlns:a16="http://schemas.microsoft.com/office/drawing/2014/main" id="{A9E7FF30-32AC-450C-8499-6B1571B68E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6"/>
          <a:stretch>
            <a:fillRect/>
          </a:stretch>
        </p:blipFill>
        <p:spPr bwMode="auto">
          <a:xfrm>
            <a:off x="0" y="0"/>
            <a:ext cx="9144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BA592EC-5C43-4E72-9A35-7A40D5467369}"/>
              </a:ext>
            </a:extLst>
          </p:cNvPr>
          <p:cNvSpPr/>
          <p:nvPr/>
        </p:nvSpPr>
        <p:spPr>
          <a:xfrm>
            <a:off x="1676400" y="1276350"/>
            <a:ext cx="5372100" cy="169277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4400" b="1" dirty="0">
                <a:ln w="22225">
                  <a:solidFill>
                    <a:srgbClr val="640000"/>
                  </a:solidFill>
                </a:ln>
                <a:solidFill>
                  <a:srgbClr val="FFFF8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5200" b="1" dirty="0">
                <a:ln w="22225">
                  <a:solidFill>
                    <a:srgbClr val="640000"/>
                  </a:solidFill>
                </a:ln>
                <a:solidFill>
                  <a:srgbClr val="FFFF8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5200" dirty="0">
                <a:ln w="22225">
                  <a:solidFill>
                    <a:srgbClr val="640000"/>
                  </a:solidFill>
                </a:ln>
                <a:solidFill>
                  <a:srgbClr val="FFFF81"/>
                </a:solidFill>
                <a:latin typeface="BlizzardD" panose="03060702030305070604" pitchFamily="66" charset="0"/>
                <a:ea typeface="Times New Roman" panose="02020603050405020304" pitchFamily="18" charset="0"/>
              </a:rPr>
              <a:t>Not all worship is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5200" dirty="0">
                <a:ln w="22225">
                  <a:solidFill>
                    <a:srgbClr val="640000"/>
                  </a:solidFill>
                </a:ln>
                <a:solidFill>
                  <a:srgbClr val="FFFF81"/>
                </a:solidFill>
                <a:latin typeface="BlizzardD" panose="03060702030305070604" pitchFamily="66" charset="0"/>
                <a:ea typeface="Times New Roman" panose="02020603050405020304" pitchFamily="18" charset="0"/>
              </a:rPr>
              <a:t>          acceptable to God.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">
            <a:extLst>
              <a:ext uri="{FF2B5EF4-FFF2-40B4-BE49-F238E27FC236}">
                <a16:creationId xmlns:a16="http://schemas.microsoft.com/office/drawing/2014/main" id="{756CF74E-F55E-4700-9E0F-F5269DD7E3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E528444-37D3-480B-9900-EA0FDE170CBA}"/>
              </a:ext>
            </a:extLst>
          </p:cNvPr>
          <p:cNvSpPr/>
          <p:nvPr/>
        </p:nvSpPr>
        <p:spPr>
          <a:xfrm>
            <a:off x="1257300" y="1123950"/>
            <a:ext cx="6629400" cy="24923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Genesis 4: 4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Abel, on his part also brought of the firstlings of his flock and  of their fat portions. And the Lord had regard for Abel and for his offering;</a:t>
            </a:r>
            <a:r>
              <a:rPr lang="en-US" sz="20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5</a:t>
            </a:r>
            <a:r>
              <a:rPr lang="en-US" sz="20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but for Cain and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for his offering He had no regard.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So Cain became very angry and his countenance fell.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">
            <a:extLst>
              <a:ext uri="{FF2B5EF4-FFF2-40B4-BE49-F238E27FC236}">
                <a16:creationId xmlns:a16="http://schemas.microsoft.com/office/drawing/2014/main" id="{4C07F657-BC2F-4DD4-BD14-B74546FBB3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73A4D2B-4AA3-47B1-A1FD-3A643D8D8709}"/>
              </a:ext>
            </a:extLst>
          </p:cNvPr>
          <p:cNvSpPr/>
          <p:nvPr/>
        </p:nvSpPr>
        <p:spPr>
          <a:xfrm>
            <a:off x="1143000" y="1047750"/>
            <a:ext cx="6934200" cy="28924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Leviticus  10: 1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Now Nadab and Abihu, the sons of Aaron, took their respective </a:t>
            </a:r>
            <a:r>
              <a:rPr lang="en-US" sz="2600" b="1" dirty="0" err="1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firepans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and after putting fire in them, placed incense on it and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offered strange fire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before the Lord, which He had not commanded them.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fire came out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from the presence of the Lord and consumed them, and they died before the Lord.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">
            <a:extLst>
              <a:ext uri="{FF2B5EF4-FFF2-40B4-BE49-F238E27FC236}">
                <a16:creationId xmlns:a16="http://schemas.microsoft.com/office/drawing/2014/main" id="{E8B523B9-4B32-485F-A73D-B8C787CDEB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DB104E0-F845-4BEC-9A65-03E9C8C761CB}"/>
              </a:ext>
            </a:extLst>
          </p:cNvPr>
          <p:cNvSpPr/>
          <p:nvPr/>
        </p:nvSpPr>
        <p:spPr>
          <a:xfrm>
            <a:off x="1066800" y="1047750"/>
            <a:ext cx="7010400" cy="28924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11455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Isaiah 1: 13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–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114550" algn="l"/>
              </a:tabLst>
              <a:defRPr/>
            </a:pP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Bring your worthless offerings no longer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incense is an abomination to Me.  New moon and sabbath, the calling of assemblies — I cannot endure iniquity and the solemn assembly. 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14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I hate your new moon festivals and your appointed feasts,  They have become a burden to Me; I am weary of bearing them.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>
            <a:extLst>
              <a:ext uri="{FF2B5EF4-FFF2-40B4-BE49-F238E27FC236}">
                <a16:creationId xmlns:a16="http://schemas.microsoft.com/office/drawing/2014/main" id="{1F686843-1EE2-4C83-BE73-8BCCE47D41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B021294-0873-495B-A60C-F86FC49C4410}"/>
              </a:ext>
            </a:extLst>
          </p:cNvPr>
          <p:cNvSpPr/>
          <p:nvPr/>
        </p:nvSpPr>
        <p:spPr>
          <a:xfrm>
            <a:off x="1371600" y="514350"/>
            <a:ext cx="6400800" cy="28924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Malachi 1: 7</a:t>
            </a:r>
            <a:r>
              <a:rPr lang="en-US" sz="2600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You are presenting defiled food upon My altar. But you say, 'How have we defiled You?' In that you say, 'The table of the Lord is to be despised.' </a:t>
            </a:r>
            <a:r>
              <a:rPr lang="en-US" sz="2000" b="1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8</a:t>
            </a:r>
            <a:r>
              <a:rPr lang="en-US" sz="2600" b="1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But when you present the blind for sacrifice, is it not evil? And when you </a:t>
            </a:r>
            <a:r>
              <a:rPr lang="en-US" sz="2600" b="1" u="dbl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present the lame and sick, is it not evil</a:t>
            </a:r>
            <a:r>
              <a:rPr lang="en-US" sz="2600" b="1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?   …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1748" name="Rectangle 2">
            <a:extLst>
              <a:ext uri="{FF2B5EF4-FFF2-40B4-BE49-F238E27FC236}">
                <a16:creationId xmlns:a16="http://schemas.microsoft.com/office/drawing/2014/main" id="{C3788BA6-D7C3-4179-AF7E-1DE94ED750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3562350"/>
            <a:ext cx="69342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2C17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A.W. Tozer commented</a:t>
            </a:r>
            <a:r>
              <a:rPr lang="en-US" altLang="en-US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altLang="en-US" sz="2800" i="1">
                <a:solidFill>
                  <a:srgbClr val="000058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Worship is the missing jewel in modern Christianity</a:t>
            </a:r>
            <a:endParaRPr lang="en-US" altLang="en-US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">
            <a:extLst>
              <a:ext uri="{FF2B5EF4-FFF2-40B4-BE49-F238E27FC236}">
                <a16:creationId xmlns:a16="http://schemas.microsoft.com/office/drawing/2014/main" id="{B4854128-A99A-4D9B-BFF3-2D20A07B7F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38756CF-C1EB-4186-9E2A-58EC8332D85A}"/>
              </a:ext>
            </a:extLst>
          </p:cNvPr>
          <p:cNvSpPr/>
          <p:nvPr/>
        </p:nvSpPr>
        <p:spPr>
          <a:xfrm>
            <a:off x="1600200" y="1200150"/>
            <a:ext cx="6172200" cy="24923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Matthew 15: 7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You hypocrites, rightly did Isaiah prophesy of you: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8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'This people honors Me with their lips, but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their heart is far away from Me.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9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'but in vain do they worship Me, teaching as doctrines the precepts of men.'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">
            <a:extLst>
              <a:ext uri="{FF2B5EF4-FFF2-40B4-BE49-F238E27FC236}">
                <a16:creationId xmlns:a16="http://schemas.microsoft.com/office/drawing/2014/main" id="{7E8D935D-3EB2-425B-830B-4C879A608D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6"/>
          <a:stretch>
            <a:fillRect/>
          </a:stretch>
        </p:blipFill>
        <p:spPr bwMode="auto">
          <a:xfrm>
            <a:off x="0" y="0"/>
            <a:ext cx="9144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5577208-879F-4A2F-94DD-4CBB9EAFEA68}"/>
              </a:ext>
            </a:extLst>
          </p:cNvPr>
          <p:cNvSpPr/>
          <p:nvPr/>
        </p:nvSpPr>
        <p:spPr>
          <a:xfrm>
            <a:off x="1219200" y="1200150"/>
            <a:ext cx="6134100" cy="169277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4400" b="1" dirty="0">
                <a:ln w="22225">
                  <a:solidFill>
                    <a:srgbClr val="640000"/>
                  </a:solidFill>
                </a:ln>
                <a:solidFill>
                  <a:srgbClr val="FFFF8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IV.   </a:t>
            </a:r>
            <a:r>
              <a:rPr lang="en-US" sz="5200" dirty="0">
                <a:ln w="22225">
                  <a:solidFill>
                    <a:srgbClr val="640000"/>
                  </a:solidFill>
                </a:ln>
                <a:solidFill>
                  <a:srgbClr val="FFFF81"/>
                </a:solidFill>
                <a:latin typeface="BlizzardD" panose="03060702030305070604" pitchFamily="66" charset="0"/>
                <a:ea typeface="Times New Roman" panose="02020603050405020304" pitchFamily="18" charset="0"/>
              </a:rPr>
              <a:t>Worship is a forgotten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5200" dirty="0">
                <a:ln w="22225">
                  <a:solidFill>
                    <a:srgbClr val="640000"/>
                  </a:solidFill>
                </a:ln>
                <a:solidFill>
                  <a:srgbClr val="FFFF81"/>
                </a:solidFill>
                <a:latin typeface="BlizzardD" panose="03060702030305070604" pitchFamily="66" charset="0"/>
                <a:ea typeface="Times New Roman" panose="02020603050405020304" pitchFamily="18" charset="0"/>
              </a:rPr>
              <a:t>        virtue in today’s society.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 descr="Image result for dead church">
            <a:extLst>
              <a:ext uri="{FF2B5EF4-FFF2-40B4-BE49-F238E27FC236}">
                <a16:creationId xmlns:a16="http://schemas.microsoft.com/office/drawing/2014/main" id="{14125CDD-75B2-452E-80A4-A1A5C20E09B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pic>
        <p:nvPicPr>
          <p:cNvPr id="6147" name="Picture 3">
            <a:extLst>
              <a:ext uri="{FF2B5EF4-FFF2-40B4-BE49-F238E27FC236}">
                <a16:creationId xmlns:a16="http://schemas.microsoft.com/office/drawing/2014/main" id="{33AB81CC-6BCE-4019-ABDD-F0B515CFF1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73C8B6B-781C-458C-AC15-63C1B128CF03}"/>
              </a:ext>
            </a:extLst>
          </p:cNvPr>
          <p:cNvSpPr/>
          <p:nvPr/>
        </p:nvSpPr>
        <p:spPr>
          <a:xfrm>
            <a:off x="1981200" y="1276350"/>
            <a:ext cx="5490606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Worship is something </a:t>
            </a:r>
          </a:p>
          <a:p>
            <a:pPr>
              <a:defRPr/>
            </a:pPr>
            <a:r>
              <a:rPr lang="en-US" sz="4000" b="1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that everyone does, but </a:t>
            </a:r>
          </a:p>
          <a:p>
            <a:pPr>
              <a:defRPr/>
            </a:pPr>
            <a:r>
              <a:rPr lang="en-US" sz="4000" b="1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many don’t realize it.</a:t>
            </a:r>
            <a:endParaRPr lang="en-US" sz="4000" dirty="0">
              <a:ln w="15875">
                <a:solidFill>
                  <a:schemeClr val="tx1"/>
                </a:solidFill>
              </a:ln>
              <a:solidFill>
                <a:srgbClr val="000099"/>
              </a:solidFill>
              <a:latin typeface="Calisto MT" panose="020406030505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3">
            <a:extLst>
              <a:ext uri="{FF2B5EF4-FFF2-40B4-BE49-F238E27FC236}">
                <a16:creationId xmlns:a16="http://schemas.microsoft.com/office/drawing/2014/main" id="{79E5D9C1-916C-4CFA-A46B-B663004112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67" b="33704"/>
          <a:stretch>
            <a:fillRect/>
          </a:stretch>
        </p:blipFill>
        <p:spPr bwMode="auto">
          <a:xfrm>
            <a:off x="0" y="-11113"/>
            <a:ext cx="9144000" cy="518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04ADBD9-DAFA-4871-8CEB-599A4EB24C24}"/>
              </a:ext>
            </a:extLst>
          </p:cNvPr>
          <p:cNvSpPr/>
          <p:nvPr/>
        </p:nvSpPr>
        <p:spPr>
          <a:xfrm>
            <a:off x="609600" y="735408"/>
            <a:ext cx="83058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5200" b="1" dirty="0">
                <a:ln w="19050">
                  <a:solidFill>
                    <a:schemeClr val="tx1"/>
                  </a:solidFill>
                </a:ln>
                <a:solidFill>
                  <a:srgbClr val="000099"/>
                </a:solidFill>
                <a:latin typeface="Calisto MT" panose="02040603050505030304" pitchFamily="18" charset="0"/>
                <a:ea typeface="Times New Roman" panose="02020603050405020304" pitchFamily="18" charset="0"/>
              </a:rPr>
              <a:t>Worship is to unashamedly acknowledge God for what He is.</a:t>
            </a:r>
            <a:endParaRPr lang="en-US" sz="5200" dirty="0">
              <a:ln w="19050">
                <a:solidFill>
                  <a:schemeClr val="tx1"/>
                </a:solidFill>
              </a:ln>
              <a:solidFill>
                <a:srgbClr val="000099"/>
              </a:solidFill>
              <a:latin typeface="Calisto MT" panose="0204060305050503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1">
            <a:extLst>
              <a:ext uri="{FF2B5EF4-FFF2-40B4-BE49-F238E27FC236}">
                <a16:creationId xmlns:a16="http://schemas.microsoft.com/office/drawing/2014/main" id="{AE8C9134-1B98-479E-A67C-A99C58D629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22297A0-82CB-41BE-A7C2-17A4D29A5C4A}"/>
              </a:ext>
            </a:extLst>
          </p:cNvPr>
          <p:cNvSpPr/>
          <p:nvPr/>
        </p:nvSpPr>
        <p:spPr>
          <a:xfrm>
            <a:off x="647700" y="590550"/>
            <a:ext cx="7848600" cy="36941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John 20: 28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Thomas answered and said to Him, "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My Lord and my God!"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endParaRPr lang="en-US" sz="26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Revelation 1: 17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When I saw Him,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I fell at His feet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like a dead man. And He placed His right hand on me, saying, "Do not be afraid; I am the first and the last, 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18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the living One; and I was dead, and behold, I am alive forevermore, and I have the keys of death and of Hades.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1">
            <a:extLst>
              <a:ext uri="{FF2B5EF4-FFF2-40B4-BE49-F238E27FC236}">
                <a16:creationId xmlns:a16="http://schemas.microsoft.com/office/drawing/2014/main" id="{169EF133-8A95-4DBF-B6D9-EC5B3F037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22C0B50-E087-43C9-9E58-F44BA45AE788}"/>
              </a:ext>
            </a:extLst>
          </p:cNvPr>
          <p:cNvSpPr/>
          <p:nvPr/>
        </p:nvSpPr>
        <p:spPr>
          <a:xfrm>
            <a:off x="1371600" y="971550"/>
            <a:ext cx="6781800" cy="32004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4000" b="1" dirty="0">
                <a:solidFill>
                  <a:srgbClr val="000000"/>
                </a:solidFill>
                <a:latin typeface="Britannic Bold" panose="020B0903060703020204" pitchFamily="34" charset="0"/>
                <a:ea typeface="Times New Roman" panose="02020603050405020304" pitchFamily="18" charset="0"/>
              </a:rPr>
              <a:t>Satan seeks your worship :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endParaRPr lang="en-US" sz="26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Luke 4: 7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“Therefore if You worship before me ( Satan ), it shall all be Yours.“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8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Jesus answered him, "It is written,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'You shall worship the Lord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your God and serve Him only.'"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3">
            <a:extLst>
              <a:ext uri="{FF2B5EF4-FFF2-40B4-BE49-F238E27FC236}">
                <a16:creationId xmlns:a16="http://schemas.microsoft.com/office/drawing/2014/main" id="{1C5966CC-A8FC-4B49-8F30-25791D4971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67" b="33704"/>
          <a:stretch>
            <a:fillRect/>
          </a:stretch>
        </p:blipFill>
        <p:spPr bwMode="auto">
          <a:xfrm>
            <a:off x="0" y="-11113"/>
            <a:ext cx="9144000" cy="518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1">
            <a:extLst>
              <a:ext uri="{FF2B5EF4-FFF2-40B4-BE49-F238E27FC236}">
                <a16:creationId xmlns:a16="http://schemas.microsoft.com/office/drawing/2014/main" id="{A8C41CC5-B2B1-4F70-B4D4-4EB33BDC4E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7463"/>
            <a:ext cx="2771775" cy="277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EC976DE-60B6-4DB3-BDAD-1DA90DB0B33E}"/>
              </a:ext>
            </a:extLst>
          </p:cNvPr>
          <p:cNvSpPr/>
          <p:nvPr/>
        </p:nvSpPr>
        <p:spPr>
          <a:xfrm>
            <a:off x="3581400" y="1885950"/>
            <a:ext cx="48006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5400" b="1" dirty="0">
                <a:ln w="19050">
                  <a:solidFill>
                    <a:schemeClr val="tx1"/>
                  </a:solidFill>
                </a:ln>
                <a:solidFill>
                  <a:srgbClr val="FF3300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Worship is a heart to heart experience with God. </a:t>
            </a:r>
            <a:endParaRPr lang="en-US" sz="5400" dirty="0">
              <a:ln w="19050">
                <a:solidFill>
                  <a:schemeClr val="tx1"/>
                </a:solidFill>
              </a:ln>
              <a:solidFill>
                <a:srgbClr val="FF3300"/>
              </a:solidFill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1">
            <a:extLst>
              <a:ext uri="{FF2B5EF4-FFF2-40B4-BE49-F238E27FC236}">
                <a16:creationId xmlns:a16="http://schemas.microsoft.com/office/drawing/2014/main" id="{C13F5C69-3F28-4AD7-8E4A-0EEDB22CC2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6"/>
          <a:stretch>
            <a:fillRect/>
          </a:stretch>
        </p:blipFill>
        <p:spPr bwMode="auto">
          <a:xfrm>
            <a:off x="0" y="6350"/>
            <a:ext cx="9144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829C535-7A5C-42E4-9741-3FE561061FF7}"/>
              </a:ext>
            </a:extLst>
          </p:cNvPr>
          <p:cNvSpPr/>
          <p:nvPr/>
        </p:nvSpPr>
        <p:spPr>
          <a:xfrm>
            <a:off x="1977379" y="1143764"/>
            <a:ext cx="5189241" cy="28623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6000" b="1" dirty="0">
                <a:ln w="19050">
                  <a:solidFill>
                    <a:schemeClr val="tx1"/>
                  </a:solidFill>
                </a:ln>
                <a:solidFill>
                  <a:srgbClr val="FF3300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It is an experience</a:t>
            </a:r>
          </a:p>
          <a:p>
            <a:pPr algn="ctr">
              <a:defRPr/>
            </a:pPr>
            <a:r>
              <a:rPr lang="en-US" sz="6000" b="1" dirty="0">
                <a:ln w="19050">
                  <a:solidFill>
                    <a:schemeClr val="tx1"/>
                  </a:solidFill>
                </a:ln>
                <a:solidFill>
                  <a:srgbClr val="FF3300"/>
                </a:solidFill>
                <a:latin typeface="Monotype Corsiva" panose="03010101010201010101" pitchFamily="66" charset="0"/>
              </a:rPr>
              <a:t>which I urge you</a:t>
            </a:r>
          </a:p>
          <a:p>
            <a:pPr algn="ctr">
              <a:defRPr/>
            </a:pPr>
            <a:r>
              <a:rPr lang="en-US" sz="6000" b="1" dirty="0">
                <a:ln w="19050">
                  <a:solidFill>
                    <a:schemeClr val="tx1"/>
                  </a:solidFill>
                </a:ln>
                <a:solidFill>
                  <a:srgbClr val="FF3300"/>
                </a:solidFill>
                <a:latin typeface="Monotype Corsiva" panose="03010101010201010101" pitchFamily="66" charset="0"/>
              </a:rPr>
              <a:t>to enjoy every day.</a:t>
            </a:r>
            <a:endParaRPr lang="en-US" sz="6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>
            <a:extLst>
              <a:ext uri="{FF2B5EF4-FFF2-40B4-BE49-F238E27FC236}">
                <a16:creationId xmlns:a16="http://schemas.microsoft.com/office/drawing/2014/main" id="{C23172AA-40FC-43C7-A482-532FC32A69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21385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1">
            <a:extLst>
              <a:ext uri="{FF2B5EF4-FFF2-40B4-BE49-F238E27FC236}">
                <a16:creationId xmlns:a16="http://schemas.microsoft.com/office/drawing/2014/main" id="{75DA44DE-4BF4-4396-A29D-161D79FDEB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57175"/>
            <a:ext cx="4010025" cy="231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06F479A-70FB-4F4F-99F5-EC0EC3ACA595}"/>
              </a:ext>
            </a:extLst>
          </p:cNvPr>
          <p:cNvSpPr/>
          <p:nvPr/>
        </p:nvSpPr>
        <p:spPr>
          <a:xfrm>
            <a:off x="949325" y="2571750"/>
            <a:ext cx="73152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b="1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latin typeface="Calisto MT" panose="02040603050505030304" pitchFamily="18" charset="0"/>
                <a:ea typeface="Times New Roman" panose="02020603050405020304" pitchFamily="18" charset="0"/>
              </a:rPr>
              <a:t>Archeologists have never unearthed a civilization that didn’t worship something.</a:t>
            </a:r>
            <a:endParaRPr lang="en-US" sz="4000" dirty="0">
              <a:ln w="15875">
                <a:solidFill>
                  <a:schemeClr val="tx1"/>
                </a:solidFill>
              </a:ln>
              <a:solidFill>
                <a:srgbClr val="000099"/>
              </a:solidFill>
              <a:latin typeface="Calisto MT" panose="0204060305050503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>
            <a:extLst>
              <a:ext uri="{FF2B5EF4-FFF2-40B4-BE49-F238E27FC236}">
                <a16:creationId xmlns:a16="http://schemas.microsoft.com/office/drawing/2014/main" id="{C2F69044-A87C-4F35-A6FF-91D4A12C2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A324B97-C053-45C0-8A79-3624AD0BAA53}"/>
              </a:ext>
            </a:extLst>
          </p:cNvPr>
          <p:cNvSpPr/>
          <p:nvPr/>
        </p:nvSpPr>
        <p:spPr>
          <a:xfrm>
            <a:off x="762000" y="1139825"/>
            <a:ext cx="7543800" cy="32940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Acts 17: 22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So Paul stood in the midst of the </a:t>
            </a:r>
            <a:r>
              <a:rPr lang="en-US" sz="2600" b="1" dirty="0" err="1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Areopagus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said, " Men of Athens, I observe that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you are very religious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in all respects.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23</a:t>
            </a:r>
            <a:r>
              <a:rPr lang="en-US" sz="26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</a:t>
            </a:r>
            <a:r>
              <a:rPr lang="en-US" sz="2600" b="1" dirty="0" err="1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Forwhile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I was passing through and examining the objects of your worship, I also found an altar with this inscription,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'TO AN UNKNOWN GOD.'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Therefore what you worship in ignorance, this I proclaim to you.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>
            <a:extLst>
              <a:ext uri="{FF2B5EF4-FFF2-40B4-BE49-F238E27FC236}">
                <a16:creationId xmlns:a16="http://schemas.microsoft.com/office/drawing/2014/main" id="{97C7E3A6-B69F-4421-9DF1-B2F625B78D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67" b="33704"/>
          <a:stretch>
            <a:fillRect/>
          </a:stretch>
        </p:blipFill>
        <p:spPr bwMode="auto">
          <a:xfrm>
            <a:off x="-9525" y="0"/>
            <a:ext cx="9144000" cy="518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EA6C7F6-2C46-4E76-91CF-6A6E88F57852}"/>
              </a:ext>
            </a:extLst>
          </p:cNvPr>
          <p:cNvSpPr/>
          <p:nvPr/>
        </p:nvSpPr>
        <p:spPr>
          <a:xfrm>
            <a:off x="1066800" y="819150"/>
            <a:ext cx="7543800" cy="33239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Fredric Robertson wrote 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 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3600" b="1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ea typeface="Times New Roman" panose="02020603050405020304" pitchFamily="18" charset="0"/>
              </a:rPr>
              <a:t>It is not a thing which man can decide </a:t>
            </a:r>
            <a:r>
              <a:rPr lang="en-US" sz="3600" b="1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.. </a:t>
            </a:r>
            <a:r>
              <a:rPr lang="en-US" sz="3600" b="1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ea typeface="Times New Roman" panose="02020603050405020304" pitchFamily="18" charset="0"/>
              </a:rPr>
              <a:t>whether he will be a worshipper or not, but a worshipper he will be.  The only question is what he will worship.</a:t>
            </a:r>
            <a:endParaRPr lang="en-US" sz="3600" b="1" dirty="0">
              <a:ln w="15875">
                <a:solidFill>
                  <a:schemeClr val="tx1"/>
                </a:solidFill>
              </a:ln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>
            <a:extLst>
              <a:ext uri="{FF2B5EF4-FFF2-40B4-BE49-F238E27FC236}">
                <a16:creationId xmlns:a16="http://schemas.microsoft.com/office/drawing/2014/main" id="{931363E6-955F-473A-82BE-6177621089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67" b="33704"/>
          <a:stretch>
            <a:fillRect/>
          </a:stretch>
        </p:blipFill>
        <p:spPr bwMode="auto">
          <a:xfrm>
            <a:off x="-9525" y="0"/>
            <a:ext cx="9144000" cy="518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13B6856-DF75-49EB-ACAC-8563473AD336}"/>
              </a:ext>
            </a:extLst>
          </p:cNvPr>
          <p:cNvSpPr/>
          <p:nvPr/>
        </p:nvSpPr>
        <p:spPr>
          <a:xfrm>
            <a:off x="1066800" y="819150"/>
            <a:ext cx="7543800" cy="33239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Fredric Robertson wrote 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 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3600" b="1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ea typeface="Times New Roman" panose="02020603050405020304" pitchFamily="18" charset="0"/>
              </a:rPr>
              <a:t>It is not a thing which man can decide </a:t>
            </a:r>
            <a:r>
              <a:rPr lang="en-US" sz="3600" b="1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.. </a:t>
            </a:r>
            <a:r>
              <a:rPr lang="en-US" sz="3600" b="1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ea typeface="Times New Roman" panose="02020603050405020304" pitchFamily="18" charset="0"/>
              </a:rPr>
              <a:t>whether he will be a worshipper or not, but a worshipper he will be.  The only question is what he will worship.</a:t>
            </a:r>
            <a:endParaRPr lang="en-US" sz="3600" b="1" dirty="0">
              <a:ln w="15875">
                <a:solidFill>
                  <a:schemeClr val="tx1"/>
                </a:solidFill>
              </a:ln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>
            <a:extLst>
              <a:ext uri="{FF2B5EF4-FFF2-40B4-BE49-F238E27FC236}">
                <a16:creationId xmlns:a16="http://schemas.microsoft.com/office/drawing/2014/main" id="{3CB98719-17F5-41DE-B718-5CFF640A9B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67" b="33704"/>
          <a:stretch>
            <a:fillRect/>
          </a:stretch>
        </p:blipFill>
        <p:spPr bwMode="auto">
          <a:xfrm>
            <a:off x="-20638" y="-42863"/>
            <a:ext cx="9144001" cy="518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AF5A775-03E5-41CC-95F9-E82A3A90CB72}"/>
              </a:ext>
            </a:extLst>
          </p:cNvPr>
          <p:cNvSpPr/>
          <p:nvPr/>
        </p:nvSpPr>
        <p:spPr>
          <a:xfrm>
            <a:off x="1143000" y="318938"/>
            <a:ext cx="7543800" cy="406265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3800" b="1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We were created to worship.  Worship is the normal employment of moral  beings.  It is normal, not something stuck on or added like listening to a concert or admiring flowers.  It is something built into human nature.               </a:t>
            </a:r>
          </a:p>
          <a:p>
            <a:pPr algn="r"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3000" b="1" dirty="0">
                <a:ln w="15875">
                  <a:solidFill>
                    <a:schemeClr val="tx1"/>
                  </a:solidFill>
                </a:ln>
                <a:solidFill>
                  <a:srgbClr val="000000"/>
                </a:solidFill>
                <a:latin typeface="Arial Narrow" panose="020B0606020202030204" pitchFamily="34" charset="0"/>
              </a:rPr>
              <a:t>A.W. </a:t>
            </a:r>
            <a:r>
              <a:rPr lang="en-US" sz="3000" b="1" dirty="0" err="1">
                <a:ln w="15875">
                  <a:solidFill>
                    <a:schemeClr val="tx1"/>
                  </a:solidFill>
                </a:ln>
                <a:solidFill>
                  <a:srgbClr val="000000"/>
                </a:solidFill>
                <a:latin typeface="Arial Narrow" panose="020B0606020202030204" pitchFamily="34" charset="0"/>
              </a:rPr>
              <a:t>Tozer</a:t>
            </a:r>
            <a:r>
              <a:rPr lang="en-US" sz="3000" b="1" dirty="0">
                <a:ln w="15875">
                  <a:solidFill>
                    <a:schemeClr val="tx1"/>
                  </a:solidFill>
                </a:ln>
                <a:solidFill>
                  <a:srgbClr val="000000"/>
                </a:solidFill>
                <a:latin typeface="Arial Narrow" panose="020B0606020202030204" pitchFamily="34" charset="0"/>
              </a:rPr>
              <a:t> </a:t>
            </a:r>
            <a:endParaRPr lang="en-US" sz="3000" dirty="0">
              <a:ln w="15875">
                <a:solidFill>
                  <a:schemeClr val="tx1"/>
                </a:solidFill>
              </a:ln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>
            <a:extLst>
              <a:ext uri="{FF2B5EF4-FFF2-40B4-BE49-F238E27FC236}">
                <a16:creationId xmlns:a16="http://schemas.microsoft.com/office/drawing/2014/main" id="{BE0A7737-8D29-450F-A5B6-2E7D4DEFF4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6"/>
          <a:stretch>
            <a:fillRect/>
          </a:stretch>
        </p:blipFill>
        <p:spPr bwMode="auto">
          <a:xfrm>
            <a:off x="0" y="0"/>
            <a:ext cx="9144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F00542C-FB67-4736-91E8-34EFA8134247}"/>
              </a:ext>
            </a:extLst>
          </p:cNvPr>
          <p:cNvSpPr/>
          <p:nvPr/>
        </p:nvSpPr>
        <p:spPr>
          <a:xfrm>
            <a:off x="1638300" y="1504950"/>
            <a:ext cx="6134100" cy="169277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4400" b="1" dirty="0">
                <a:ln w="22225">
                  <a:solidFill>
                    <a:srgbClr val="640000"/>
                  </a:solidFill>
                </a:ln>
                <a:solidFill>
                  <a:srgbClr val="FFFF8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   </a:t>
            </a:r>
            <a:r>
              <a:rPr lang="en-US" sz="5200" dirty="0">
                <a:ln w="22225">
                  <a:solidFill>
                    <a:srgbClr val="640000"/>
                  </a:solidFill>
                </a:ln>
                <a:solidFill>
                  <a:srgbClr val="FFFF81"/>
                </a:solidFill>
                <a:latin typeface="BlizzardD" panose="03060702030305070604" pitchFamily="66" charset="0"/>
                <a:ea typeface="Times New Roman" panose="02020603050405020304" pitchFamily="18" charset="0"/>
              </a:rPr>
              <a:t>The dictionary definitions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5200" dirty="0">
                <a:ln w="22225">
                  <a:solidFill>
                    <a:srgbClr val="640000"/>
                  </a:solidFill>
                </a:ln>
                <a:solidFill>
                  <a:srgbClr val="FFFF81"/>
                </a:solidFill>
                <a:latin typeface="BlizzardD" panose="03060702030305070604" pitchFamily="66" charset="0"/>
                <a:ea typeface="Times New Roman" panose="02020603050405020304" pitchFamily="18" charset="0"/>
              </a:rPr>
              <a:t>      of worship are :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AFFFAF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9252</TotalTime>
  <Words>1427</Words>
  <Application>Microsoft Office PowerPoint</Application>
  <PresentationFormat>On-screen Show (16:9)</PresentationFormat>
  <Paragraphs>101</Paragraphs>
  <Slides>34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Arial</vt:lpstr>
      <vt:lpstr>Calibri</vt:lpstr>
      <vt:lpstr>Times New Roman</vt:lpstr>
      <vt:lpstr>Arial Narrow</vt:lpstr>
      <vt:lpstr>Tahoma</vt:lpstr>
      <vt:lpstr>Britannic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Wayne</dc:creator>
  <cp:lastModifiedBy>John</cp:lastModifiedBy>
  <cp:revision>409</cp:revision>
  <dcterms:created xsi:type="dcterms:W3CDTF">2013-07-27T15:59:10Z</dcterms:created>
  <dcterms:modified xsi:type="dcterms:W3CDTF">2020-09-16T01:21:08Z</dcterms:modified>
</cp:coreProperties>
</file>