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sldIdLst>
    <p:sldId id="667" r:id="rId2"/>
    <p:sldId id="686" r:id="rId3"/>
    <p:sldId id="637" r:id="rId4"/>
    <p:sldId id="685" r:id="rId5"/>
    <p:sldId id="679" r:id="rId6"/>
    <p:sldId id="680" r:id="rId7"/>
    <p:sldId id="681" r:id="rId8"/>
    <p:sldId id="692" r:id="rId9"/>
    <p:sldId id="691" r:id="rId10"/>
    <p:sldId id="694" r:id="rId11"/>
    <p:sldId id="698" r:id="rId12"/>
    <p:sldId id="699" r:id="rId13"/>
    <p:sldId id="697" r:id="rId14"/>
    <p:sldId id="695" r:id="rId15"/>
    <p:sldId id="696" r:id="rId16"/>
    <p:sldId id="702" r:id="rId17"/>
    <p:sldId id="690" r:id="rId18"/>
    <p:sldId id="701" r:id="rId19"/>
    <p:sldId id="703" r:id="rId20"/>
    <p:sldId id="700" r:id="rId21"/>
    <p:sldId id="693" r:id="rId22"/>
    <p:sldId id="673" r:id="rId23"/>
    <p:sldId id="704" r:id="rId24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60"/>
  </p:normalViewPr>
  <p:slideViewPr>
    <p:cSldViewPr>
      <p:cViewPr varScale="1">
        <p:scale>
          <a:sx n="118" d="100"/>
          <a:sy n="118" d="100"/>
        </p:scale>
        <p:origin x="1232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03F008-B3DD-CC42-AD20-CA4006893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7350C-88D6-1E42-A5F1-C1B840F7380A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0F94F2-9A9E-AF49-9ACE-C2DC61BD0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C1F7A-CCF6-464F-B4E2-069613CA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91B8B-886F-684A-BD68-96C53BC971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8065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4D616-F147-5847-B470-FEBAE4E8D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38D7B-0054-7F42-BBB9-07627D7CF7FE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834C9-DE83-5946-A62C-553F7D6FF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9BD59-A2F8-5249-B937-D30641E2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E3F42-8E53-EF42-A843-50EAAC400C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037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4E6BE1-2FBE-5C4A-9076-CC0E2116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F669-6F2B-B140-9B80-238046574E5A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A2F042-F6A8-A343-BC7A-CF2C5D2C5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31220E-0DD9-C443-986A-FFAB37F51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947AB-B0C6-1F45-A44A-F0F2899793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152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71587-8B35-0D41-87E9-FD705AE0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3751D-D678-C44C-9D40-9AD2D789F937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805FE-BA4D-B740-ADA0-0F341261F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32949-1B03-FB46-B69F-747938262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79156-8390-114A-8400-F7D7FC711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266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8D1C8-F654-A344-BCCD-632969486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7C8B8-A648-4B46-83A3-A11960660CCF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6A6211-C95F-9846-B5FB-330851F14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8B3A5-F719-1346-9FCF-FF58C627D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CA71B-CC7F-6549-B757-AFF91D77D8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398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3F81A2-5590-7343-A929-FA7699711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8FEFF-4A6A-674C-9CA6-E20C7503A07E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9C13F1C-573D-C449-BE94-CA1DB2E0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1F69D4-580A-6E40-9D73-9DB60E0C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FE217-B00C-D04A-AA23-D820DD86D2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200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A7BAA68-E434-9042-9BAC-4B9A465DF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A6478-94F5-EB40-9612-85C56B3F48E6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D9A5211-CD6A-D548-A41F-94826572A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66D11A-B984-B34A-A0D1-7D96A929C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780A9-595C-6247-92CB-10343CC42B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19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F72F340-3E6F-6F44-89FC-699304AA2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602A1-D407-5F49-AA77-BEFC6DC2D269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455FBF-72C6-634C-A0FB-596162F7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7BCA5C2-E441-5140-A40F-735F4669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62E9E-41B3-4D47-960F-96AD7E0891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1624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A82A6D6-0C35-084F-8ECC-8E36BDE7D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8C57-E855-AF48-ABA0-93DB3CBCC295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550B3D-85C0-5545-BC49-B42D76AB7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14E23D2-E08F-124C-96AE-40EF1DCA2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98EAE-A758-D14E-BE23-28167556D0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83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70A1A9F-B25F-7842-ADC1-563CBCF20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BA8E0-AF25-1544-B474-0DC07E49AAD1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AC0FDC0-8146-0B46-AC69-CFBB1539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177298-C2E7-954E-80C3-FD73C2475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C3305-70F5-DD49-AAAB-B7E5B93148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7004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69FC1A-8925-C44B-8F93-85BD3612D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CC6AF-ABAC-9F4D-84A0-E51183827253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FECACB-4862-3541-8A67-3C5F66561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A87B57-7C22-B648-8E12-C44289312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5D0DF-241D-364D-9E7C-2D304E78D0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4593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7DB0726-525B-4B41-A362-05DD3AD459A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47E087F-8A5F-FF49-BB29-94A75FC195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3FB67-2E8A-234C-B1DF-2697DE32F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241A0A2-F338-9E4D-BE54-5AE4A7B487B6}" type="datetimeFigureOut">
              <a:rPr lang="en-US"/>
              <a:pPr>
                <a:defRPr/>
              </a:pPr>
              <a:t>5/31/20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067D41-4B48-0C42-B3A3-6A56ED9C9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CB128F-DCE3-9A4F-B0BB-49E35D118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043D730-2094-4549-9293-D42935D3AB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B4EB1CD6-9038-F04D-803D-4E3E26C06F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">
            <a:extLst>
              <a:ext uri="{FF2B5EF4-FFF2-40B4-BE49-F238E27FC236}">
                <a16:creationId xmlns:a16="http://schemas.microsoft.com/office/drawing/2014/main" id="{5C73F6F9-F798-B34F-9EAA-42F7A342AB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0" y="819150"/>
            <a:ext cx="6694488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004200"/>
                </a:solidFill>
                <a:latin typeface="ArabBruD" pitchFamily="66" charset="0"/>
                <a:cs typeface="Times New Roman" panose="02020603050405020304" pitchFamily="18" charset="0"/>
              </a:rPr>
              <a:t>God is Always Aware</a:t>
            </a:r>
            <a:endParaRPr lang="en-US" altLang="en-US" sz="6000">
              <a:solidFill>
                <a:srgbClr val="004200"/>
              </a:solidFill>
              <a:latin typeface="ArabBruD" pitchFamily="66" charset="0"/>
            </a:endParaRPr>
          </a:p>
        </p:txBody>
      </p:sp>
      <p:sp>
        <p:nvSpPr>
          <p:cNvPr id="2052" name="Rectangle 2">
            <a:extLst>
              <a:ext uri="{FF2B5EF4-FFF2-40B4-BE49-F238E27FC236}">
                <a16:creationId xmlns:a16="http://schemas.microsoft.com/office/drawing/2014/main" id="{174362F1-BEBC-E34E-B502-A7CACBB75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8" y="2952750"/>
            <a:ext cx="30384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rgbClr val="004200"/>
                </a:solidFill>
                <a:latin typeface="ArabBruD" pitchFamily="66" charset="0"/>
                <a:cs typeface="Times New Roman" panose="02020603050405020304" pitchFamily="18" charset="0"/>
              </a:rPr>
              <a:t>Omniscience</a:t>
            </a:r>
            <a:endParaRPr lang="en-US" altLang="en-US" sz="4400">
              <a:latin typeface="Arial" panose="020B0604020202020204" pitchFamily="34" charset="0"/>
            </a:endParaRPr>
          </a:p>
        </p:txBody>
      </p:sp>
      <p:pic>
        <p:nvPicPr>
          <p:cNvPr id="2053" name="Picture 1">
            <a:extLst>
              <a:ext uri="{FF2B5EF4-FFF2-40B4-BE49-F238E27FC236}">
                <a16:creationId xmlns:a16="http://schemas.microsoft.com/office/drawing/2014/main" id="{0215BBA5-B512-1C43-B1E8-E151480956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171950"/>
            <a:ext cx="1404938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>
            <a:extLst>
              <a:ext uri="{FF2B5EF4-FFF2-40B4-BE49-F238E27FC236}">
                <a16:creationId xmlns:a16="http://schemas.microsoft.com/office/drawing/2014/main" id="{4E21D5C7-7843-8145-B1DC-5EC3A20942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4164013"/>
            <a:ext cx="14033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3E305B51-6FB2-614D-90B2-C74E44929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0BAF54F-B82B-564A-BCF0-D7F12038E12A}"/>
              </a:ext>
            </a:extLst>
          </p:cNvPr>
          <p:cNvSpPr/>
          <p:nvPr/>
        </p:nvSpPr>
        <p:spPr>
          <a:xfrm>
            <a:off x="1295400" y="209550"/>
            <a:ext cx="5943600" cy="38068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church was foreknown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Ephesians 1: 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Blessed be the God and Father of our Lord Jesus Christ, who has blessed us with every spiritual blessing in the heavenly places in Christ,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just as He chose us </a:t>
            </a:r>
            <a:r>
              <a:rPr lang="en-US" sz="2600" b="1" u="sng" dirty="0">
                <a:solidFill>
                  <a:srgbClr val="00008E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in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before the foundation of the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64006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world,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that we would be holy and blameless before Him.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D9D2C309-99F1-D147-AB58-505B8FB4E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9AEEF7A-39AA-C849-BB04-73522F33FBD8}"/>
              </a:ext>
            </a:extLst>
          </p:cNvPr>
          <p:cNvSpPr/>
          <p:nvPr/>
        </p:nvSpPr>
        <p:spPr>
          <a:xfrm>
            <a:off x="1330325" y="598488"/>
            <a:ext cx="6483350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this reason I endure all things for the sake of those who are chosen, so that they also may obtain the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salvation which is IN Christ Jesus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with it  eternal glory. 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4:12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there is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salvation IN no one else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; for there is no other name under heaven that has been given among men by which we must be saved."   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>
            <a:extLst>
              <a:ext uri="{FF2B5EF4-FFF2-40B4-BE49-F238E27FC236}">
                <a16:creationId xmlns:a16="http://schemas.microsoft.com/office/drawing/2014/main" id="{7CBE3663-41D1-C848-AECD-45B4F5C9B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7824F59-EED9-5F4D-994D-09841584371D}"/>
              </a:ext>
            </a:extLst>
          </p:cNvPr>
          <p:cNvSpPr/>
          <p:nvPr/>
        </p:nvSpPr>
        <p:spPr>
          <a:xfrm>
            <a:off x="1295400" y="742950"/>
            <a:ext cx="6105525" cy="31702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0042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 </a:t>
            </a: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Thus, the hidden plan of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</a:rPr>
              <a:t>       salvation was brought to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</a:rPr>
              <a:t>       fruition on the first Day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</a:rPr>
              <a:t>       of Pentecost after the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</a:rPr>
              <a:t>       ascension of Jesus</a:t>
            </a:r>
            <a:r>
              <a:rPr lang="en-US" sz="4000" b="1" dirty="0">
                <a:solidFill>
                  <a:srgbClr val="004200"/>
                </a:solidFill>
                <a:latin typeface="ArabBruD" panose="03060802060502020204" pitchFamily="66" charset="0"/>
              </a:rPr>
              <a:t>.</a:t>
            </a:r>
            <a:endParaRPr lang="en-US" sz="4000" dirty="0">
              <a:solidFill>
                <a:srgbClr val="004200"/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632B627E-9F30-F045-BCC5-8E47A867D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37AD099-06A9-BB46-8917-D25ADD786095}"/>
              </a:ext>
            </a:extLst>
          </p:cNvPr>
          <p:cNvSpPr/>
          <p:nvPr/>
        </p:nvSpPr>
        <p:spPr>
          <a:xfrm>
            <a:off x="1104900" y="590550"/>
            <a:ext cx="69342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Not established by Jesus preaching</a:t>
            </a:r>
            <a:r>
              <a:rPr lang="en-US" sz="3600" b="1" dirty="0">
                <a:solidFill>
                  <a:srgbClr val="00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.          </a:t>
            </a:r>
            <a:endParaRPr lang="en-US" sz="3600" b="1" dirty="0">
              <a:solidFill>
                <a:srgbClr val="000000"/>
              </a:solidFill>
              <a:highlight>
                <a:srgbClr val="00FFFF"/>
              </a:highlight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b="1" dirty="0">
              <a:solidFill>
                <a:srgbClr val="000000"/>
              </a:solidFill>
              <a:highlight>
                <a:srgbClr val="00FFFF"/>
              </a:highligh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16:18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also say to you that you are Peter, and upon this rock I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will build My church;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the gates of Hades will not overpower it.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5: 11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great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fear came over the whole church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and over all who heard of these things.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1639DDAD-335A-BC42-A966-6068ED7E1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63E31F4-F672-6C4B-9E37-5D9F65C820C5}"/>
              </a:ext>
            </a:extLst>
          </p:cNvPr>
          <p:cNvSpPr/>
          <p:nvPr/>
        </p:nvSpPr>
        <p:spPr>
          <a:xfrm>
            <a:off x="1333500" y="661988"/>
            <a:ext cx="6477000" cy="37846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After His resurrection Jesus spent time teaching His disciples.</a:t>
            </a:r>
            <a:endParaRPr lang="en-US" sz="3600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1: 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To these He also presented Himself alive after His suffering, by many convincing proofs,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appearing to them over a period of forty days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speaking of the things concerning the kingdom of God.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AAFB161A-0EEA-E143-9166-45C8549DC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014281-12D4-564A-83AC-2E1E3CBB31B8}"/>
              </a:ext>
            </a:extLst>
          </p:cNvPr>
          <p:cNvSpPr/>
          <p:nvPr/>
        </p:nvSpPr>
        <p:spPr>
          <a:xfrm>
            <a:off x="1257300" y="133350"/>
            <a:ext cx="6629400" cy="46132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Jesus ascended while still teaching</a:t>
            </a:r>
            <a:endParaRPr lang="en-US" sz="3600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9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1: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So when they had come together, they were asking Him, saying, "Lord, is it at this time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are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restoring the kingdom to Israel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?"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1:9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And after He had said these things, He was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lifted up while they were looking on, and a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cloud received Him out of their sight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DBB9DB61-A87B-3F4A-B7E1-D6EEC8F58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C229F19-CEC3-D248-ABD9-8852358C3ADC}"/>
              </a:ext>
            </a:extLst>
          </p:cNvPr>
          <p:cNvSpPr/>
          <p:nvPr/>
        </p:nvSpPr>
        <p:spPr>
          <a:xfrm>
            <a:off x="1143000" y="647700"/>
            <a:ext cx="7315200" cy="37687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Acts 2 records the birth of the church.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900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1: 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Gathering them together, He commanded them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not to leave Jerusalem,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but to wait for what the Father had promised,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"Which," He said, "you heard of from Me; 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Acts 2:47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praising God and having favor with all the people. And the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Lord was adding to their number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day by day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2334AAB9-6B43-544A-A7A6-9349A745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DB3409C-513A-754E-AC80-FA272FA7B008}"/>
              </a:ext>
            </a:extLst>
          </p:cNvPr>
          <p:cNvSpPr/>
          <p:nvPr/>
        </p:nvSpPr>
        <p:spPr>
          <a:xfrm>
            <a:off x="914400" y="1200150"/>
            <a:ext cx="6877050" cy="1938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0042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III.  </a:t>
            </a: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God’s foreknowledge of this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       event has far-reaching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       implications.</a:t>
            </a:r>
            <a:endParaRPr lang="en-US" sz="4000" dirty="0">
              <a:solidFill>
                <a:srgbClr val="004200"/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C39E005F-BAB2-3A47-BA49-6DE7B903F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A6E2777-3966-004B-8DFD-DF1D0C0B73BA}"/>
              </a:ext>
            </a:extLst>
          </p:cNvPr>
          <p:cNvSpPr/>
          <p:nvPr/>
        </p:nvSpPr>
        <p:spPr>
          <a:xfrm>
            <a:off x="1600200" y="627063"/>
            <a:ext cx="5943600" cy="3810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Established biblical principle … </a:t>
            </a: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is aware </a:t>
            </a: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3600" dirty="0">
              <a:solidFill>
                <a:schemeClr val="bg1">
                  <a:lumMod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Psalms 139: 3-4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 scrutinize my path and my lying down, And are intimately acquainted with all my ways.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4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Even </a:t>
            </a:r>
            <a:r>
              <a:rPr lang="en-US" sz="2600" b="1" u="sng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before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there is a word on my tongue, Behold, O Lord, You know it all.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A81D501F-8070-7947-9BE9-066C46118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B968690-BACC-5F49-9298-9250CB4DCE6E}"/>
              </a:ext>
            </a:extLst>
          </p:cNvPr>
          <p:cNvSpPr/>
          <p:nvPr/>
        </p:nvSpPr>
        <p:spPr>
          <a:xfrm>
            <a:off x="838200" y="1809750"/>
            <a:ext cx="63246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5400" b="1" dirty="0">
                <a:ln w="19050">
                  <a:solidFill>
                    <a:srgbClr val="000000"/>
                  </a:solidFill>
                </a:ln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Why did God allow </a:t>
            </a:r>
          </a:p>
          <a:p>
            <a:pPr>
              <a:defRPr/>
            </a:pPr>
            <a:r>
              <a:rPr lang="en-US" sz="5400" b="1" dirty="0">
                <a:ln w="19050">
                  <a:solidFill>
                    <a:srgbClr val="000000"/>
                  </a:solidFill>
                </a:ln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these terrible events </a:t>
            </a:r>
            <a:r>
              <a:rPr lang="en-US" sz="5400" b="1" dirty="0">
                <a:solidFill>
                  <a:srgbClr val="000000"/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? </a:t>
            </a:r>
            <a:endParaRPr lang="en-US" sz="5400" dirty="0"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BE22B4B6-160C-9F45-A728-CEEF247B6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">
            <a:extLst>
              <a:ext uri="{FF2B5EF4-FFF2-40B4-BE49-F238E27FC236}">
                <a16:creationId xmlns:a16="http://schemas.microsoft.com/office/drawing/2014/main" id="{91B270FB-0A36-9A4E-8428-749893A61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601788"/>
            <a:ext cx="609600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000" b="1">
                <a:solidFill>
                  <a:srgbClr val="004200"/>
                </a:solidFill>
                <a:latin typeface="ArabBruD" pitchFamily="66" charset="0"/>
                <a:cs typeface="Times New Roman" panose="02020603050405020304" pitchFamily="18" charset="0"/>
              </a:rPr>
              <a:t>Welcome to the celebration.</a:t>
            </a:r>
          </a:p>
          <a:p>
            <a:r>
              <a:rPr lang="en-US" altLang="en-US" sz="4000" b="1">
                <a:solidFill>
                  <a:srgbClr val="004200"/>
                </a:solidFill>
                <a:latin typeface="ArabBruD" pitchFamily="66" charset="0"/>
                <a:cs typeface="Times New Roman" panose="02020603050405020304" pitchFamily="18" charset="0"/>
              </a:rPr>
              <a:t>   </a:t>
            </a:r>
          </a:p>
          <a:p>
            <a:r>
              <a:rPr lang="en-US" altLang="en-US" sz="4000" b="1">
                <a:solidFill>
                  <a:srgbClr val="004200"/>
                </a:solidFill>
                <a:latin typeface="ArabBruD" pitchFamily="66" charset="0"/>
                <a:cs typeface="Times New Roman" panose="02020603050405020304" pitchFamily="18" charset="0"/>
              </a:rPr>
              <a:t>This is the Day of Pentecost.</a:t>
            </a:r>
            <a:endParaRPr lang="en-US" altLang="en-US" sz="4000">
              <a:solidFill>
                <a:srgbClr val="004200"/>
              </a:solidFill>
              <a:latin typeface="ArabBruD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53A3BD17-1258-BE47-82D7-0005025D8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2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1">
            <a:extLst>
              <a:ext uri="{FF2B5EF4-FFF2-40B4-BE49-F238E27FC236}">
                <a16:creationId xmlns:a16="http://schemas.microsoft.com/office/drawing/2014/main" id="{65F3209C-D15B-2C4A-A380-ED6F6A080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504950"/>
            <a:ext cx="242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4000">
              <a:latin typeface="ArabBruD" pitchFamily="66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FE94FF-60C9-B04D-A3E3-130C79053B07}"/>
              </a:ext>
            </a:extLst>
          </p:cNvPr>
          <p:cNvSpPr/>
          <p:nvPr/>
        </p:nvSpPr>
        <p:spPr>
          <a:xfrm>
            <a:off x="1485900" y="1166813"/>
            <a:ext cx="61722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Sin causes human suffering.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Roman 6:23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wages of sin is death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but the free gift of God is eternal life in Christ Jesus our Lord.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EA18CE22-E90A-384D-A4F8-2BFD988C2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-101600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89994F-FA61-E244-B580-CE2B0F11C5DD}"/>
              </a:ext>
            </a:extLst>
          </p:cNvPr>
          <p:cNvSpPr/>
          <p:nvPr/>
        </p:nvSpPr>
        <p:spPr>
          <a:xfrm>
            <a:off x="1143000" y="463550"/>
            <a:ext cx="7315200" cy="40925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Numbers 32: 23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But if you will not do so, behold, you have sinned against the Lord, and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be sure your sin will find you out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. 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Hebrews 4:12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the word of God is living and active and sharper than any two-edged sword, and piercing as far as the division of soul and spirit, of both joints and marrow, and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able to judge the thoughts and intentions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the heart.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6BA2630D-ED13-FB46-8405-BA2C07EE0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144000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504A39C-4E4D-A944-BF7C-17D21AAD079A}"/>
              </a:ext>
            </a:extLst>
          </p:cNvPr>
          <p:cNvSpPr/>
          <p:nvPr/>
        </p:nvSpPr>
        <p:spPr>
          <a:xfrm>
            <a:off x="1676400" y="712083"/>
            <a:ext cx="6324600" cy="372409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4800" b="1" dirty="0">
                <a:ln w="19050">
                  <a:solidFill>
                    <a:srgbClr val="000000"/>
                  </a:solidFill>
                </a:ln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Don’t let sin separate you from God.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 Timothy 2:10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this reason I endure all things for the sake of those who are chosen, so that they also may obtain the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salvation which is in Christ Jesus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with it  eternal glory.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>
            <a:extLst>
              <a:ext uri="{FF2B5EF4-FFF2-40B4-BE49-F238E27FC236}">
                <a16:creationId xmlns:a16="http://schemas.microsoft.com/office/drawing/2014/main" id="{95D85B70-3378-F548-A6E8-03D347BA8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8" y="95250"/>
            <a:ext cx="454342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3A8C4F68-77B9-5247-B960-16BC47D349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B5583A9-473C-F144-837B-6202358B2307}"/>
              </a:ext>
            </a:extLst>
          </p:cNvPr>
          <p:cNvSpPr/>
          <p:nvPr/>
        </p:nvSpPr>
        <p:spPr>
          <a:xfrm>
            <a:off x="838200" y="885825"/>
            <a:ext cx="7467600" cy="3292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Deuteronomy 16: 16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Three times in a year all your males shall </a:t>
            </a:r>
            <a:r>
              <a:rPr lang="en-US" sz="2600" b="1" u="sng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appear before the Lord</a:t>
            </a:r>
            <a:r>
              <a:rPr lang="en-US" sz="2600" b="1" u="sng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your God in the place which He chooses, at the Feast of Unleavened Bread and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at the Feast of Weeks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at the Feast of Booths, and they shall not appear before the Lord empty-handed.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Every man shall give as he is able, according to the blessing of the Lord your God which He has given you.       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 said to be </a:t>
            </a:r>
            <a:r>
              <a:rPr lang="en-US" sz="2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35%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F43A5020-E5E4-7849-9184-A967A5569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9064508-ACEC-B447-8DB1-D90C1B5C34AB}"/>
              </a:ext>
            </a:extLst>
          </p:cNvPr>
          <p:cNvSpPr/>
          <p:nvPr/>
        </p:nvSpPr>
        <p:spPr>
          <a:xfrm>
            <a:off x="1330325" y="1123950"/>
            <a:ext cx="6483350" cy="19383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dirty="0">
                <a:solidFill>
                  <a:srgbClr val="0042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 </a:t>
            </a: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The church was in the mind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</a:rPr>
              <a:t>     of Christ before He created</a:t>
            </a:r>
          </a:p>
          <a:p>
            <a:pPr>
              <a:defRPr/>
            </a:pPr>
            <a:r>
              <a:rPr lang="en-US" sz="4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</a:rPr>
              <a:t>     the world</a:t>
            </a:r>
            <a:r>
              <a:rPr lang="en-US" sz="4000" b="1" dirty="0">
                <a:solidFill>
                  <a:srgbClr val="004200"/>
                </a:solidFill>
                <a:latin typeface="ArabBruD" panose="03060802060502020204" pitchFamily="66" charset="0"/>
              </a:rPr>
              <a:t>.</a:t>
            </a:r>
            <a:endParaRPr lang="en-US" sz="4000" dirty="0">
              <a:solidFill>
                <a:srgbClr val="004200"/>
              </a:solidFill>
              <a:latin typeface="ArabBruD" panose="03060802060502020204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D5A46F5-1C63-A64D-BC88-6D14AC823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AB9CB0-A139-0048-A4A2-F4638013ECB0}"/>
              </a:ext>
            </a:extLst>
          </p:cNvPr>
          <p:cNvSpPr/>
          <p:nvPr/>
        </p:nvSpPr>
        <p:spPr>
          <a:xfrm>
            <a:off x="990600" y="590550"/>
            <a:ext cx="7391400" cy="3770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0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Remember:  God is Father, Son and Holy Spirit</a:t>
            </a:r>
            <a:endParaRPr lang="en-US" sz="3000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Colossians 1: 16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 by Him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8E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600" b="1" i="1" u="dbl" dirty="0">
                <a:solidFill>
                  <a:srgbClr val="681900"/>
                </a:solidFill>
                <a:uFill>
                  <a:solidFill>
                    <a:srgbClr val="00008E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Jesus</a:t>
            </a:r>
            <a:r>
              <a:rPr lang="en-US" sz="2600" b="1" i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8E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600" b="1" u="dbl" dirty="0">
                <a:solidFill>
                  <a:srgbClr val="000000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 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things were created</a:t>
            </a:r>
            <a:r>
              <a:rPr lang="en-US" sz="2600" b="1" dirty="0">
                <a:solidFill>
                  <a:srgbClr val="64006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both in the heavens and on earth, visible and invisible, whether thrones or dominions or rulers or authorities —  all things have been created through Him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and for Him.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17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He is before all things, and in Him all things hold together.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38189AF2-A779-1745-B8AB-60840CB1F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E6A6570-DC3E-404E-99FB-C210DEE59CB0}"/>
              </a:ext>
            </a:extLst>
          </p:cNvPr>
          <p:cNvSpPr/>
          <p:nvPr/>
        </p:nvSpPr>
        <p:spPr>
          <a:xfrm>
            <a:off x="1600200" y="971550"/>
            <a:ext cx="6324600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John 1: 1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In the beginning was the Word, and the Word was with God, and  the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Word was God.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 He was in the beginning with God.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3</a:t>
            </a:r>
            <a:r>
              <a:rPr lang="en-US" sz="20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n-US" sz="2600" b="1" u="sng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All things came into being through Him</a:t>
            </a:r>
            <a:r>
              <a:rPr lang="en-US" sz="2600" b="1" u="sng" dirty="0">
                <a:solidFill>
                  <a:srgbClr val="000000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,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and apart from Him nothing came into being that has come into being.  </a:t>
            </a:r>
            <a:r>
              <a:rPr lang="en-US" sz="2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 </a:t>
            </a:r>
            <a:r>
              <a:rPr lang="en-US" sz="2100" b="1" dirty="0">
                <a:solidFill>
                  <a:srgbClr val="6819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Rom. 11: 36,  I Cor. 8:6,  Heb. 1: 2</a:t>
            </a:r>
            <a:r>
              <a:rPr lang="en-US" sz="2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)</a:t>
            </a:r>
            <a:r>
              <a:rPr lang="en-US" sz="21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21DE8921-014E-1B45-858B-23CAD63A2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75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EA57E72-BA4F-4940-8902-9C4E955150FF}"/>
              </a:ext>
            </a:extLst>
          </p:cNvPr>
          <p:cNvSpPr/>
          <p:nvPr/>
        </p:nvSpPr>
        <p:spPr>
          <a:xfrm>
            <a:off x="1600200" y="819150"/>
            <a:ext cx="6019800" cy="2832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God always had a plan to save</a:t>
            </a:r>
            <a:r>
              <a:rPr lang="en-US" sz="3600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      </a:t>
            </a:r>
            <a:endParaRPr lang="en-US" sz="3600" b="1" dirty="0">
              <a:solidFill>
                <a:schemeClr val="bg1">
                  <a:lumMod val="25000"/>
                </a:schemeClr>
              </a:solidFill>
              <a:latin typeface="ArabBruD" panose="03060802060502020204" pitchFamily="66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25: 34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Then the King will say to those on His right, 'Come, you who are blessed of My Father, inherit the kingdom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prepared for you from the foundation of the world. 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6C9D4C4F-5370-5A42-A8EF-1B16ADA29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900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594CF8-A356-C64C-90A0-34557F3E7F74}"/>
              </a:ext>
            </a:extLst>
          </p:cNvPr>
          <p:cNvSpPr/>
          <p:nvPr/>
        </p:nvSpPr>
        <p:spPr>
          <a:xfrm>
            <a:off x="1219200" y="971550"/>
            <a:ext cx="5638800" cy="2092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Matthew 13: 35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This was to fulfill what was spoken through the prophet: " I will open My mouth in parables;</a:t>
            </a:r>
            <a:r>
              <a:rPr lang="en-US" sz="2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 will utter things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hidden since the foundation of the world."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220" name="Picture 2">
            <a:extLst>
              <a:ext uri="{FF2B5EF4-FFF2-40B4-BE49-F238E27FC236}">
                <a16:creationId xmlns:a16="http://schemas.microsoft.com/office/drawing/2014/main" id="{20BEBBAB-0C42-2D42-B7A6-55A2D9EA2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2647950"/>
            <a:ext cx="4259262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C573C44E-632A-1542-A570-3F759E6DA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92A3EE-0D4A-DA4F-B84B-7D880D715758}"/>
              </a:ext>
            </a:extLst>
          </p:cNvPr>
          <p:cNvSpPr/>
          <p:nvPr/>
        </p:nvSpPr>
        <p:spPr>
          <a:xfrm>
            <a:off x="1752600" y="1047750"/>
            <a:ext cx="5867400" cy="2832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  <a:tab pos="228600" algn="l"/>
              </a:tabLst>
              <a:defRPr/>
            </a:pPr>
            <a:r>
              <a:rPr lang="en-US" sz="3600" b="1" dirty="0">
                <a:solidFill>
                  <a:schemeClr val="bg1">
                    <a:lumMod val="25000"/>
                  </a:schemeClr>
                </a:solidFill>
                <a:latin typeface="ArabBruD" panose="03060802060502020204" pitchFamily="66" charset="0"/>
                <a:ea typeface="Times New Roman" panose="02020603050405020304" pitchFamily="18" charset="0"/>
              </a:rPr>
              <a:t>Redemption was foreknown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endParaRPr lang="en-US" sz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 Peter 1: 20</a:t>
            </a:r>
            <a:r>
              <a:rPr lang="en-US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b="1" dirty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182880" algn="l"/>
              </a:tabLst>
              <a:defRPr/>
            </a:pP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For He was </a:t>
            </a:r>
            <a:r>
              <a:rPr lang="en-US" sz="2600" b="1" u="dbl" dirty="0">
                <a:solidFill>
                  <a:srgbClr val="640064"/>
                </a:solidFill>
                <a:uFill>
                  <a:solidFill>
                    <a:srgbClr val="00008E"/>
                  </a:solidFill>
                </a:uFill>
                <a:latin typeface="Arial Narrow" panose="020B0606020202030204" pitchFamily="34" charset="0"/>
                <a:ea typeface="Times New Roman" panose="02020603050405020304" pitchFamily="18" charset="0"/>
              </a:rPr>
              <a:t>foreknown before the foundation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of the world, but has appeared in these last times for the sake of you  </a:t>
            </a:r>
            <a:r>
              <a:rPr lang="en-US" sz="2000" b="1" dirty="0">
                <a:solidFill>
                  <a:srgbClr val="C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21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who </a:t>
            </a:r>
            <a:r>
              <a:rPr lang="en-US" sz="2600" b="1" u="sng" dirty="0">
                <a:solidFill>
                  <a:srgbClr val="00008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through Him</a:t>
            </a:r>
            <a:r>
              <a:rPr lang="en-US" sz="2600" b="1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are believers in God, … 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AFFFAF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6441</TotalTime>
  <Words>1030</Words>
  <Application>Microsoft Macintosh PowerPoint</Application>
  <PresentationFormat>On-screen Show (16:9)</PresentationFormat>
  <Paragraphs>92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ArabBruD</vt:lpstr>
      <vt:lpstr>Times New Roman</vt:lpstr>
      <vt:lpstr>Arial Narrow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Wayne</dc:creator>
  <cp:lastModifiedBy>ivan</cp:lastModifiedBy>
  <cp:revision>364</cp:revision>
  <dcterms:created xsi:type="dcterms:W3CDTF">2013-07-27T15:59:10Z</dcterms:created>
  <dcterms:modified xsi:type="dcterms:W3CDTF">2020-05-31T21:11:03Z</dcterms:modified>
</cp:coreProperties>
</file>