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768" r:id="rId2"/>
    <p:sldId id="769" r:id="rId3"/>
    <p:sldId id="949" r:id="rId4"/>
    <p:sldId id="904" r:id="rId5"/>
    <p:sldId id="936" r:id="rId6"/>
    <p:sldId id="984" r:id="rId7"/>
    <p:sldId id="948" r:id="rId8"/>
    <p:sldId id="983" r:id="rId9"/>
    <p:sldId id="987" r:id="rId10"/>
    <p:sldId id="982" r:id="rId11"/>
    <p:sldId id="986" r:id="rId12"/>
    <p:sldId id="959" r:id="rId13"/>
    <p:sldId id="961" r:id="rId14"/>
    <p:sldId id="988" r:id="rId15"/>
    <p:sldId id="978" r:id="rId16"/>
    <p:sldId id="985" r:id="rId17"/>
    <p:sldId id="981" r:id="rId18"/>
    <p:sldId id="980" r:id="rId19"/>
    <p:sldId id="962" r:id="rId20"/>
    <p:sldId id="979" r:id="rId21"/>
    <p:sldId id="993" r:id="rId22"/>
    <p:sldId id="992" r:id="rId23"/>
    <p:sldId id="991" r:id="rId24"/>
    <p:sldId id="994" r:id="rId25"/>
    <p:sldId id="960" r:id="rId26"/>
    <p:sldId id="996" r:id="rId27"/>
    <p:sldId id="995" r:id="rId28"/>
    <p:sldId id="998" r:id="rId29"/>
    <p:sldId id="997" r:id="rId30"/>
    <p:sldId id="990" r:id="rId31"/>
    <p:sldId id="1004" r:id="rId32"/>
    <p:sldId id="1007" r:id="rId33"/>
    <p:sldId id="1009" r:id="rId34"/>
    <p:sldId id="1006" r:id="rId35"/>
    <p:sldId id="1005" r:id="rId36"/>
    <p:sldId id="1003" r:id="rId37"/>
    <p:sldId id="976" r:id="rId38"/>
    <p:sldId id="1001" r:id="rId39"/>
    <p:sldId id="1002" r:id="rId40"/>
    <p:sldId id="977" r:id="rId41"/>
    <p:sldId id="1000" r:id="rId42"/>
    <p:sldId id="1010" r:id="rId43"/>
    <p:sldId id="975" r:id="rId44"/>
    <p:sldId id="816" r:id="rId45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0000"/>
    <a:srgbClr val="000092"/>
    <a:srgbClr val="800000"/>
    <a:srgbClr val="000000"/>
    <a:srgbClr val="7E3F00"/>
    <a:srgbClr val="0000C0"/>
    <a:srgbClr val="760076"/>
    <a:srgbClr val="626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03" autoAdjust="0"/>
  </p:normalViewPr>
  <p:slideViewPr>
    <p:cSldViewPr>
      <p:cViewPr varScale="1">
        <p:scale>
          <a:sx n="76" d="100"/>
          <a:sy n="76" d="100"/>
        </p:scale>
        <p:origin x="1152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74A3B3-1889-49C8-BCD5-E6735E1917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DC4021-4815-4B26-9070-471DA05ADC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4C5C17F-437F-4E4D-8050-2F70F07DFDD6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0C1309-A5CC-4654-B8EC-ED06ADF9B5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BE752C7-A231-45CA-AE9E-87E12E99D7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E483E-AC41-4768-959A-C614E72CFB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F3539-1253-4212-A917-96C9DBA870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EFEE70-916D-4BE9-9FC9-3B0B0BBE9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BEDC19F2-63E2-4AA8-8D32-28436A5241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AA507ED0-97D1-4F1D-B352-F9820F21A0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      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457E2508-DF62-4DAF-9CF0-EAB3465FB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A19DD5-74C4-435E-8D69-5A08A24413B7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0F61737A-7563-473E-8221-82AAB05061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783B2929-8B28-4415-8FA5-8D1712AB66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ED56D628-C64A-46A6-96BA-EDB50FD29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B8A7C6-B9B1-48E2-B6FA-9BC1092AE861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3ED16CD7-91A5-4AAE-A922-7ED7DFC631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812764AF-F2AB-4ABA-8FE5-A67CDD787F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66082E7A-A256-4CFE-B922-321D2D66D9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407617E-252C-4DDF-83D4-5D8769414219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CC8399BA-1DC4-44D3-8518-DB1E2323B0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CCE0E77F-EE4F-488C-8E2C-9AE5F8BE38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AC07847A-E24D-44B1-B43E-AC2337122B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876AC83-05C9-4EBF-8FA0-82961720CE91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7A055ACF-AD64-4924-B258-A77FE875AD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AB0FA2CC-377F-4E6F-8AE9-DC4D7CC59B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924917B1-CF93-4091-A856-42EAABF62E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4D2863-BAE3-4CD0-BE60-E7A6892CC874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1F90182A-1114-4725-BBC3-262F60EBAF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0C3378BE-99A8-4647-BE18-D8DC6838DE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7D371F1E-FE23-4933-9118-09F84D5A5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5B0864E-B06E-4665-A156-9EAE5EBA5E55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94C62EB7-9CF4-47F6-AC37-A2CEC71CF0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1C89154A-AAE2-427B-9BA2-CBDE580896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994486D1-CBB3-495C-A9D3-1785DC581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FAC733B-E6B7-461E-B00A-19BD9CA0052C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C215AF0F-9DBE-42E8-B92E-4E39EBCAFE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0CE9C3B2-FE03-47B0-94AC-65224C27F8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B2DC6C36-EDBE-4F1B-95F2-03D3FD479E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B415636-5CE3-441B-ABF9-EEEAEC67FA3B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B8E1045C-7109-4935-85B6-81FBC2DED8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FA248168-6248-495A-8DE5-5CE83A259C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BFA46D21-0E4F-444C-ACB1-8948DE4C73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E89BBC-8926-4655-AF62-CEF30D6AC294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20188E82-69CB-44E8-8AC2-E6BD32FA77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6106998F-16AC-4A21-A83E-B4846F635B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C97D6118-2073-46A3-91F8-0CDEFBF16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1E585C-2214-4E37-88A0-C78465C1B821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C411CA89-F432-42D3-A9D1-D68DD32CDD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4B15A240-751B-462B-814A-72CFBC1F5F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2EDB15AF-2A30-4058-BEAC-E8CECDF345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623D2C3-F0E0-4FDE-A5EA-1ACD5FEF9BDA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3EEA553F-147A-494B-A89B-5AE30FA8B8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1857EFEF-628B-4645-9B15-78871A82D5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7EDC8847-B2B6-4EAD-9A4D-41A682B43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7DBE87-DE09-42CD-9993-FFCA09A13EFB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B62FB0B3-149C-4CD7-96CB-3293277779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CFC97F9A-CC49-4A18-8F98-0FC351C29D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015F280F-5C10-4EAE-8436-97C369D51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A777957-4558-4231-BAC0-182721E2AF02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7C032A66-9224-4C20-91FC-D22BBE8E19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2F8BAA49-3A5E-44AA-ADE4-DAC5070B4F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B743AC98-24CA-4751-9933-D62DFABDFB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A09C71-07B3-42ED-843F-6F5D1FD7546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4FD92761-D1E7-4979-BDBC-603F7A2D5F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7A5B61D5-7868-46EB-BB3B-4E38F01B6A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C7BBF2C0-EF55-47C6-8516-4B3170E5D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43ECEF-E046-45C5-A62A-3DD68F8325E6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245803A6-5688-4054-9778-471AB078AF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18FC23C1-68C0-4ABD-9691-42CE142292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02E8398B-926B-4720-A7BB-661FE885E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E7D4983-622D-491C-AB9E-26812312123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456D9F7C-16DE-44A6-9A07-226985235D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0FA8918F-B9B8-40E3-96C3-F927C27648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9A2CD5FB-697A-46D7-82E5-8F8F2F74A1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86FED9C-1291-4621-8B77-3CBAEEBB1286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222FA0C2-881F-43EF-99A8-A0D6A03211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F65E519E-738A-4483-8571-FD4FD0B869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B8334FD2-6E3F-445C-9858-003C1F87FB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193507D-8EED-46AE-9F1E-7B5B46909767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98D3A71E-C4DD-4D45-BE38-ADA86FA551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4C8CE31A-AEC7-4276-BBDA-AD716FEC7D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25CF8FBB-1C1C-41CF-A3F2-751B39E69E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77B9588-B066-4ABD-AD2A-802AF1397B43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873F6907-205A-4292-B676-2AD14CCDDF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BD09DA53-87F8-4018-B180-F379EFAF29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D31A955D-5995-4503-AFD6-869F2D16D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53494C-2CC6-43CD-9273-C72341E9CC51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EB2ECFB8-0E06-4BD6-B741-3BD5BDD1CA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4F3FBB0A-E90F-4ABE-9874-994A45288B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0C1FE04F-D842-4D63-862A-77AF8D1FC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9C0D3C-01A9-41CE-A89B-296E7E13E81F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A3BE8070-8443-4FE6-8007-14D17E1FC9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70CC9037-A6FB-4740-AC84-27E97F2499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29B72C8D-A4CD-4D70-A13C-AAFAE2C61D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0EDEB8-67A9-4AF1-B693-7F902B27FCC2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4E8C7B03-8CE1-41F0-BB88-55749F497D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F5A4B276-36D4-45DF-8FC5-38D4382B7C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C92061C7-BDEE-47D6-B37D-343ED841E6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C540B50-D8E6-4196-BA0F-7A098649764F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BF5D8B6-EFE2-4E7B-B1DD-3CF85C211E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2B9F33C5-8D53-40ED-88A7-2D2C1793A0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2CC0A929-E7D7-486E-BD57-3EC6531DE3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353A55-D562-4209-8B62-1E94AEB56057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C693B972-B417-4082-9777-4BEA7CF252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5F9E7C55-0B48-4869-8504-456616EADB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0CECC31F-F4C5-40F4-9960-57C7BD263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662CF56-C87D-4F30-B2B1-9B389C5BF38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8C0ED55-2202-496B-8C54-50D3114E9F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5EE99257-C7BE-4DD1-8334-65858069AA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71A23782-72A4-481E-8467-4C7F238C3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37D5D48-E9DE-4903-A809-CD43A9B7DB7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310CA09E-E0FE-46FF-85FC-369270D1B8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1336CADB-E177-4DF1-9C13-CE7A59C2FD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EEC3C228-2452-420B-BE16-AE7B15901E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91475B-E4BD-4CF6-9B71-431C3AA5A6AB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7375BE98-50D2-4306-8A87-B8FA302CA7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9238890-2049-4F33-853F-FAB3847929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0EE6E44E-B0DD-46FD-9C9B-89F9B2E7F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98F2D08-072F-4C63-B43F-EBB766C17AD7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7B0DA154-2A95-413D-B0E5-F8E2D0099B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83586926-CB40-4388-ADCA-D1699B1B5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F894EC91-E7A5-4A09-92C9-221D0115E4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1CAD9E5-553E-41C7-81C2-A933FA088DD0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91D51-D3BD-485D-9DEF-D616D48EE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CBBF0-907A-449F-BCE5-CBFA8B7CE177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FF974-3C24-4D11-800C-F4AB09A4F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6215A-D079-4AD3-ACAB-8F10BEDFD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1EC0B-873A-4525-8F9E-B6A8BC2E29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6051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3D052-A338-466E-84DB-F2E942558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383D2-6A51-4FA8-B1EA-B1547F28B350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AA7E8-4D0D-441A-9221-774005358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398D6-80F9-48B9-B229-151F9DEF0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88AB7-117B-42F3-9791-86E687FACB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12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6A250-8A71-4E3B-973E-0F8E83F46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5A91E-235F-420A-BADE-C5CCFE53F77A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E107E-2294-4ABF-AC10-067DDAB49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2CDDE-2402-45B0-97DF-A3D8876E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30B4A-0D77-4B84-B46B-A45B319B5C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58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CB70C-C069-4B86-AEEE-F15678FE5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C5BE5-ABF2-4902-AD5B-F1473EA6F6B2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EE741-77EF-40B6-BE5F-A1658144A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71D71-6816-4A2B-BCB3-FFF17BDCE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92DC6-4E47-45E5-BAAA-2789EEDB1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5849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23952-2B37-4C72-9698-4855D3F29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B44EC-003C-483E-ADDC-7E4823827E9A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46BB6-B8E2-4DE3-A1E5-BA564365A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B3C95-E152-4427-B7EE-0AC02BA15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65472-5FE5-45C6-879C-1BB48B7D90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021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42D19E7-3852-4808-B0B9-4AD7AB7CC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1F982-BBBE-49FE-AB5D-0170FEE4F586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622CE1-2D01-48B5-A55E-6C8C13D70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2A88742-E2A4-4880-9C01-471E942F3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D74E-A1B5-418B-9D19-D2390399E1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3891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B3F44E0-78C6-45DD-9BA7-1F3DA44FE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4A6B6-07B8-4218-AF78-65188899915F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9609F7E-18E5-46A2-8E52-C6975030B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D913A1-8772-468F-B5C4-A30C8317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5CCE5-CE94-4AC1-BAAB-C344A2D098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FE5085A-7B6D-4797-A64A-0AF03F951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AE730-63BC-4141-A3B4-011A09BB4221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D4B272E-2351-4B13-8FB3-88B0EA1E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3F58B87-CC17-4287-A0B8-C3F8800E5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50F9D-2578-452D-982E-1EA891BD4E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071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48565F1-4BC7-461E-9281-75CE813D5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06244-E83D-4C6D-B4CB-E5C87E2EB0F8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BBFF61F-7C8C-4DC3-92B1-E0A2CC79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7B748F8-413E-45ED-A9B9-897B7A00A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0C058-90E1-45EE-A9D7-BA9A14C06C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595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5C1AE5-EBD7-4850-982B-A4D330496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872B1-8F25-4100-8362-E8FDFDE1931D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9C676A-1F24-40B5-BE74-0B93627B0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5AF83E-33E6-4902-877A-50CF9D1B8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B5ED5-6102-4598-85F2-9A42BC2C6B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183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413F91-DAF6-40E8-9C52-063D5273B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5ADA5-BD56-4EF2-9D3C-BB6B1B530D96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7B8E59-9B7B-40FF-95E5-DF91D8752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2CDCD3-5E90-4189-8D04-A70B3FA5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68D7-8DD0-436D-8C6B-20D542D0F7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433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35D4083-0FDE-4140-A8A7-73FCFF51C40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CD503D1-1232-441A-81AA-530BDCCECA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735AB-AE97-4EFF-9E5F-86E8603A6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92B377-F3FF-4A61-ADD3-3B17CA103989}" type="datetimeFigureOut">
              <a:rPr lang="en-US"/>
              <a:pPr>
                <a:defRPr/>
              </a:pPr>
              <a:t>2/5/2020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1D1FF-348C-4AB3-BEB7-433822223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38AD5-F30C-47B7-BF91-5F64BEF6D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5BB2F1-6EE8-4DCC-9E66-F25ADFD1AA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cad=rja&amp;uact=8&amp;ved=0CAcQjRw&amp;url=http%3A%2F%2Ffreeclothesdesign.com%2Ffree-christian-powerpoint-templates&amp;ei=y2xFVZnKIoaFyQSB64D4Cg&amp;bvm=bv.92291466,d.cGU&amp;psig=AFQjCNHdv_oBtnWXs8SaBb-gJma-byxVFg&amp;ust=1430699571446197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rct=j&amp;q=&amp;esrc=s&amp;frm=1&amp;source=images&amp;cd=&amp;cad=rja&amp;uact=8&amp;ved=0CAcQjRw&amp;url=http%3A%2F%2Fwww.crystalgraphics.com%2Fpowerpoint%2Ftemplates.search.details.asp%3Fproduct%3DBible_co_22&amp;ei=eW9FVd-sCtKDyQTbw4CIBg&amp;bvm=bv.92291466,d.cGU&amp;psig=AFQjCNGwuJ5JEhVguGiNCQqBlvRO4wKpBg&amp;ust=1430700240449346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0.wp.com/www.freeppt.net/template/Bible_with_Cross_christian_ppt_templates.jpg">
            <a:hlinkClick r:id="rId2"/>
            <a:extLst>
              <a:ext uri="{FF2B5EF4-FFF2-40B4-BE49-F238E27FC236}">
                <a16:creationId xmlns:a16="http://schemas.microsoft.com/office/drawing/2014/main" id="{8E49459C-CED9-4F07-B59D-8386A1AE1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2"/>
          <a:stretch>
            <a:fillRect/>
          </a:stretch>
        </p:blipFill>
        <p:spPr bwMode="auto">
          <a:xfrm>
            <a:off x="11113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4B7721-004E-4B7D-BBCE-CE5F28066946}"/>
              </a:ext>
            </a:extLst>
          </p:cNvPr>
          <p:cNvSpPr/>
          <p:nvPr/>
        </p:nvSpPr>
        <p:spPr>
          <a:xfrm>
            <a:off x="2286000" y="59055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12700">
                  <a:solidFill>
                    <a:srgbClr val="FF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2700">
                  <a:solidFill>
                    <a:srgbClr val="FF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2700">
                  <a:solidFill>
                    <a:srgbClr val="FF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2700">
                <a:solidFill>
                  <a:srgbClr val="FF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3BDC8078-8100-4B3C-905A-43486D9D6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E112AAC-A36E-4002-ACF8-F989A470A4CA}"/>
              </a:ext>
            </a:extLst>
          </p:cNvPr>
          <p:cNvSpPr/>
          <p:nvPr/>
        </p:nvSpPr>
        <p:spPr>
          <a:xfrm>
            <a:off x="685800" y="666750"/>
            <a:ext cx="77724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</a:rPr>
              <a:t>Apostle Paul preached repentance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D57D47-BCA1-4987-80A6-34B58353DB68}"/>
              </a:ext>
            </a:extLst>
          </p:cNvPr>
          <p:cNvSpPr/>
          <p:nvPr/>
        </p:nvSpPr>
        <p:spPr>
          <a:xfrm>
            <a:off x="990600" y="1614488"/>
            <a:ext cx="70866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20: 21-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how I did not shrink from declaring to you anything that was profitable, and teaching you publicly and from house to house,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solemnly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testifying to both Jews and Greeks of repentance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toward God and faith in our Lord Jesus Christ.   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5530F188-0590-48F0-8310-8ED5A462D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9743B6-C0E3-4E3C-A0C9-4D6B653D2E5C}"/>
              </a:ext>
            </a:extLst>
          </p:cNvPr>
          <p:cNvSpPr/>
          <p:nvPr/>
        </p:nvSpPr>
        <p:spPr>
          <a:xfrm>
            <a:off x="1219200" y="895350"/>
            <a:ext cx="69342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26: 19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So, King Agrippa, I did not prove disobedient to the heavenly vision,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kept declaring both to those of Damascus first, and also at </a:t>
            </a:r>
            <a:r>
              <a:rPr lang="en-US" sz="2600" b="1" u="sng" dirty="0">
                <a:solidFill>
                  <a:srgbClr val="00005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Jerusalem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then throughout all the region of </a:t>
            </a:r>
            <a:r>
              <a:rPr lang="en-US" sz="2600" b="1" u="sng" dirty="0">
                <a:solidFill>
                  <a:srgbClr val="00005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Judea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and even  to the </a:t>
            </a:r>
            <a:r>
              <a:rPr lang="en-US" sz="2600" b="1" u="sng" dirty="0">
                <a:solidFill>
                  <a:srgbClr val="00005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Gentiles,</a:t>
            </a:r>
            <a:r>
              <a:rPr lang="en-US" sz="2600" b="1" u="sng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that they should repent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turn to God, performing deeds appropriate to repentance.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2D2D8879-BAAD-488B-B5FE-6E4DD3BFE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1DC770-4063-4D37-A4C7-D7B56324CAA4}"/>
              </a:ext>
            </a:extLst>
          </p:cNvPr>
          <p:cNvSpPr/>
          <p:nvPr/>
        </p:nvSpPr>
        <p:spPr>
          <a:xfrm>
            <a:off x="2057400" y="1209839"/>
            <a:ext cx="531908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If Jesus and all His disciple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preached  repentance, what 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should we be telling people 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393728E3-889F-47B6-8FBE-9083274E9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"/>
          <a:stretch>
            <a:fillRect/>
          </a:stretch>
        </p:blipFill>
        <p:spPr bwMode="auto">
          <a:xfrm>
            <a:off x="0" y="-41275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B5E861E-CFD5-4F06-9F35-8693908FD5AF}"/>
              </a:ext>
            </a:extLst>
          </p:cNvPr>
          <p:cNvSpPr/>
          <p:nvPr/>
        </p:nvSpPr>
        <p:spPr>
          <a:xfrm>
            <a:off x="1409699" y="1428750"/>
            <a:ext cx="6324601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200" b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What does it mean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to repent ?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04848319-671F-451E-BAB1-CE586E52E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8F2246A-06E8-4EAC-A985-B039E2214D6A}"/>
              </a:ext>
            </a:extLst>
          </p:cNvPr>
          <p:cNvSpPr/>
          <p:nvPr/>
        </p:nvSpPr>
        <p:spPr>
          <a:xfrm>
            <a:off x="2057400" y="666750"/>
            <a:ext cx="49984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The English word repent : </a:t>
            </a:r>
            <a:endParaRPr lang="en-US" sz="4000" dirty="0"/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3FE04739-A890-4F39-A8BE-8F8EAEEE2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581150"/>
            <a:ext cx="56388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3600">
                <a:solidFill>
                  <a:srgbClr val="000092"/>
                </a:solidFill>
                <a:latin typeface="TimelessTLig" pitchFamily="18" charset="0"/>
                <a:cs typeface="Times New Roman" panose="02020603050405020304" pitchFamily="18" charset="0"/>
              </a:rPr>
              <a:t>feel or express sincere regret or remorse about one's wrongdoing or sin</a:t>
            </a:r>
            <a:r>
              <a:rPr lang="en-US" altLang="en-US" sz="2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CF1F91B4-88E5-43C0-A2C2-EEA1D46CA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371A4A8-A8F6-42A9-A2F1-89FC888D9CA2}"/>
              </a:ext>
            </a:extLst>
          </p:cNvPr>
          <p:cNvSpPr/>
          <p:nvPr/>
        </p:nvSpPr>
        <p:spPr>
          <a:xfrm>
            <a:off x="1600200" y="389901"/>
            <a:ext cx="609974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In the New Testament “repent”  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translates the word  </a:t>
            </a:r>
          </a:p>
          <a:p>
            <a:pPr>
              <a:defRPr/>
            </a:pPr>
            <a:r>
              <a:rPr lang="en-US" sz="3600" b="1" dirty="0" err="1">
                <a:solidFill>
                  <a:srgbClr val="7E3F00"/>
                </a:solidFill>
              </a:rPr>
              <a:t>μετ</a:t>
            </a:r>
            <a:r>
              <a:rPr lang="en-US" sz="3600" b="1" dirty="0">
                <a:solidFill>
                  <a:srgbClr val="7E3F00"/>
                </a:solidFill>
              </a:rPr>
              <a:t>ανοέω ( metanoeó )</a:t>
            </a:r>
            <a:r>
              <a:rPr lang="en-US" sz="4000" b="1" dirty="0"/>
              <a:t> </a:t>
            </a:r>
            <a:endParaRPr lang="en-US" sz="4000" b="1" i="1" dirty="0">
              <a:ln w="25400">
                <a:solidFill>
                  <a:srgbClr val="642100"/>
                </a:solidFill>
              </a:ln>
              <a:latin typeface="Monotype Corsiva" panose="03010101010201010101" pitchFamily="66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580" name="Rectangle 1">
            <a:extLst>
              <a:ext uri="{FF2B5EF4-FFF2-40B4-BE49-F238E27FC236}">
                <a16:creationId xmlns:a16="http://schemas.microsoft.com/office/drawing/2014/main" id="{F0D4CF40-F76A-4929-8A72-4C5F1F9EB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571750"/>
            <a:ext cx="4572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000" b="1">
                <a:solidFill>
                  <a:srgbClr val="000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common definition is :  A change of mind resulted in a change of actions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A46F5FC1-F060-4E61-90B4-4FD6A795A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94EFF7-0718-461C-87FF-7EEC1885519F}"/>
              </a:ext>
            </a:extLst>
          </p:cNvPr>
          <p:cNvSpPr/>
          <p:nvPr/>
        </p:nvSpPr>
        <p:spPr>
          <a:xfrm>
            <a:off x="685800" y="971550"/>
            <a:ext cx="77724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God also understands it this way.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EF2507-3468-46F4-BCD5-1C4B052901BF}"/>
              </a:ext>
            </a:extLst>
          </p:cNvPr>
          <p:cNvSpPr/>
          <p:nvPr/>
        </p:nvSpPr>
        <p:spPr>
          <a:xfrm>
            <a:off x="1028700" y="1809750"/>
            <a:ext cx="70866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King 7:14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My people who are called by My name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humble themselves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pray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seek My face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turn from their wicked ways,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then I will hear from heaven, will forgive their sin and will heal their land.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098158B1-CDB4-42D4-A266-55E01378A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EE4E507-7072-4467-8BBF-852B2D3FA57E}"/>
              </a:ext>
            </a:extLst>
          </p:cNvPr>
          <p:cNvSpPr/>
          <p:nvPr/>
        </p:nvSpPr>
        <p:spPr>
          <a:xfrm>
            <a:off x="609600" y="133350"/>
            <a:ext cx="77724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AE5122-84E7-4D67-8B54-DBF52033AABF}"/>
              </a:ext>
            </a:extLst>
          </p:cNvPr>
          <p:cNvSpPr/>
          <p:nvPr/>
        </p:nvSpPr>
        <p:spPr>
          <a:xfrm>
            <a:off x="762000" y="512763"/>
            <a:ext cx="8001000" cy="4310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600000"/>
                </a:solidFill>
              </a:rPr>
              <a:t>Repentance is a spiritual medicine made up of six special ingredients.</a:t>
            </a:r>
          </a:p>
          <a:p>
            <a:pPr>
              <a:tabLst>
                <a:tab pos="182880" algn="l"/>
              </a:tabLst>
              <a:defRPr/>
            </a:pPr>
            <a:endParaRPr lang="en-US" sz="1400" dirty="0">
              <a:solidFill>
                <a:srgbClr val="000092"/>
              </a:solidFill>
            </a:endParaRPr>
          </a:p>
          <a:p>
            <a:pPr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92"/>
                </a:solidFill>
                <a:latin typeface="+mn-lt"/>
              </a:rPr>
              <a:t>        1.   </a:t>
            </a:r>
            <a:r>
              <a:rPr lang="en-US" sz="2800" dirty="0">
                <a:solidFill>
                  <a:srgbClr val="000092"/>
                </a:solidFill>
                <a:latin typeface="+mn-lt"/>
              </a:rPr>
              <a:t>Sight for sin</a:t>
            </a:r>
            <a:r>
              <a:rPr lang="en-US" sz="2800" b="1" dirty="0">
                <a:solidFill>
                  <a:srgbClr val="000092"/>
                </a:solidFill>
                <a:latin typeface="+mn-lt"/>
              </a:rPr>
              <a:t> </a:t>
            </a:r>
          </a:p>
          <a:p>
            <a:pPr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92"/>
                </a:solidFill>
                <a:latin typeface="+mn-lt"/>
              </a:rPr>
              <a:t>        2.   </a:t>
            </a:r>
            <a:r>
              <a:rPr lang="en-US" sz="2800" dirty="0">
                <a:solidFill>
                  <a:srgbClr val="000092"/>
                </a:solidFill>
                <a:latin typeface="+mn-lt"/>
              </a:rPr>
              <a:t>Sorrow for sin</a:t>
            </a:r>
            <a:r>
              <a:rPr lang="en-US" sz="2800" b="1" dirty="0">
                <a:solidFill>
                  <a:srgbClr val="000092"/>
                </a:solidFill>
                <a:latin typeface="+mn-lt"/>
              </a:rPr>
              <a:t> </a:t>
            </a:r>
            <a:endParaRPr lang="en-US" sz="2800" dirty="0">
              <a:solidFill>
                <a:srgbClr val="000092"/>
              </a:solidFill>
              <a:latin typeface="+mn-lt"/>
            </a:endParaRPr>
          </a:p>
          <a:p>
            <a:pPr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92"/>
                </a:solidFill>
                <a:latin typeface="+mn-lt"/>
              </a:rPr>
              <a:t>        3.   </a:t>
            </a:r>
            <a:r>
              <a:rPr lang="en-US" sz="2800" dirty="0">
                <a:solidFill>
                  <a:srgbClr val="000092"/>
                </a:solidFill>
                <a:latin typeface="+mn-lt"/>
              </a:rPr>
              <a:t>Confession of sin</a:t>
            </a:r>
            <a:r>
              <a:rPr lang="en-US" sz="2800" b="1" dirty="0">
                <a:solidFill>
                  <a:srgbClr val="000092"/>
                </a:solidFill>
                <a:latin typeface="+mn-lt"/>
              </a:rPr>
              <a:t> </a:t>
            </a:r>
          </a:p>
          <a:p>
            <a:pPr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92"/>
                </a:solidFill>
                <a:latin typeface="+mn-lt"/>
              </a:rPr>
              <a:t>        4.   </a:t>
            </a:r>
            <a:r>
              <a:rPr lang="en-US" sz="2800" dirty="0">
                <a:solidFill>
                  <a:srgbClr val="000092"/>
                </a:solidFill>
                <a:latin typeface="+mn-lt"/>
              </a:rPr>
              <a:t>Shame for sin</a:t>
            </a:r>
          </a:p>
          <a:p>
            <a:pPr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92"/>
                </a:solidFill>
                <a:latin typeface="+mn-lt"/>
              </a:rPr>
              <a:t>        5.   </a:t>
            </a:r>
            <a:r>
              <a:rPr lang="en-US" sz="2800" dirty="0">
                <a:solidFill>
                  <a:srgbClr val="000092"/>
                </a:solidFill>
                <a:latin typeface="+mn-lt"/>
              </a:rPr>
              <a:t>Hatred for sin</a:t>
            </a:r>
            <a:r>
              <a:rPr lang="en-US" sz="2800" b="1" dirty="0">
                <a:solidFill>
                  <a:srgbClr val="000092"/>
                </a:solidFill>
                <a:latin typeface="+mn-lt"/>
              </a:rPr>
              <a:t> </a:t>
            </a:r>
          </a:p>
          <a:p>
            <a:pPr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92"/>
                </a:solidFill>
                <a:latin typeface="+mn-lt"/>
              </a:rPr>
              <a:t>        6.   </a:t>
            </a:r>
            <a:r>
              <a:rPr lang="en-US" sz="2800" dirty="0">
                <a:solidFill>
                  <a:srgbClr val="000092"/>
                </a:solidFill>
                <a:latin typeface="+mn-lt"/>
              </a:rPr>
              <a:t>Turning from sin  </a:t>
            </a:r>
          </a:p>
          <a:p>
            <a:pPr>
              <a:tabLst>
                <a:tab pos="182880" algn="l"/>
              </a:tabLst>
              <a:defRPr/>
            </a:pPr>
            <a:r>
              <a:rPr lang="en-US" sz="1200" dirty="0">
                <a:solidFill>
                  <a:srgbClr val="000092"/>
                </a:solidFill>
              </a:rPr>
              <a:t> </a:t>
            </a:r>
          </a:p>
          <a:p>
            <a:pPr>
              <a:tabLst>
                <a:tab pos="182880" algn="l"/>
              </a:tabLst>
              <a:defRPr/>
            </a:pPr>
            <a:r>
              <a:rPr lang="en-US" b="1" dirty="0"/>
              <a:t>   </a:t>
            </a:r>
            <a:r>
              <a:rPr lang="en-US" sz="2400" b="1" dirty="0">
                <a:solidFill>
                  <a:srgbClr val="000092"/>
                </a:solidFill>
              </a:rPr>
              <a:t>*</a:t>
            </a:r>
            <a:r>
              <a:rPr lang="en-US" sz="2400" b="1" dirty="0"/>
              <a:t> </a:t>
            </a:r>
            <a:r>
              <a:rPr lang="en-US" sz="2400" b="1" i="1" dirty="0">
                <a:solidFill>
                  <a:srgbClr val="000058"/>
                </a:solidFill>
              </a:rPr>
              <a:t>If any ingredient is left out, it loses its virtue</a:t>
            </a:r>
            <a:r>
              <a:rPr lang="en-US" sz="2400" b="1" dirty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485E6E44-C099-409A-8B3E-89D842F82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D70C660-0F10-493A-8540-DCA2CAFE4AAE}"/>
              </a:ext>
            </a:extLst>
          </p:cNvPr>
          <p:cNvSpPr/>
          <p:nvPr/>
        </p:nvSpPr>
        <p:spPr>
          <a:xfrm>
            <a:off x="1447800" y="666750"/>
            <a:ext cx="62484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Repentance is foundational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14664E-D6A7-4E8E-A63F-7462B7B0DB7B}"/>
              </a:ext>
            </a:extLst>
          </p:cNvPr>
          <p:cNvSpPr/>
          <p:nvPr/>
        </p:nvSpPr>
        <p:spPr>
          <a:xfrm>
            <a:off x="1676400" y="1555750"/>
            <a:ext cx="5791200" cy="2493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6: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leaving the elementary teaching about the Christ, let us press on to maturity, not laying again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 foundation of repentance from dead works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of faith toward God,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of instruction about …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03291A06-B286-43B5-9BE3-5361B7AB4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"/>
          <a:stretch>
            <a:fillRect/>
          </a:stretch>
        </p:blipFill>
        <p:spPr bwMode="auto">
          <a:xfrm>
            <a:off x="0" y="-41275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CC68CF-06B2-491E-9CD1-F2A5E403B3DA}"/>
              </a:ext>
            </a:extLst>
          </p:cNvPr>
          <p:cNvSpPr/>
          <p:nvPr/>
        </p:nvSpPr>
        <p:spPr>
          <a:xfrm>
            <a:off x="1143000" y="666750"/>
            <a:ext cx="73152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200" b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III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Repentance is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 essential in establish-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 </a:t>
            </a:r>
            <a:r>
              <a:rPr lang="en-US" sz="5400" b="1" i="1" dirty="0" err="1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ing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a relationship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 with God.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pt-lt.crystalgraphics.com/lt_bible_co_22_powerpoint_templates_title_slide.jpg">
            <a:hlinkClick r:id="rId2"/>
            <a:extLst>
              <a:ext uri="{FF2B5EF4-FFF2-40B4-BE49-F238E27FC236}">
                <a16:creationId xmlns:a16="http://schemas.microsoft.com/office/drawing/2014/main" id="{67301BEA-F984-4951-9F0A-199281ED7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01496F6-EC99-4B53-9E02-AA12F2523AEF}"/>
              </a:ext>
            </a:extLst>
          </p:cNvPr>
          <p:cNvSpPr/>
          <p:nvPr/>
        </p:nvSpPr>
        <p:spPr>
          <a:xfrm>
            <a:off x="1169918" y="2387084"/>
            <a:ext cx="6804171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 i="1" dirty="0">
                <a:ln w="9525">
                  <a:solidFill>
                    <a:srgbClr val="00FF00"/>
                  </a:solidFill>
                </a:ln>
                <a:solidFill>
                  <a:srgbClr val="9FFF9F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The Christian Lifestyle #7</a:t>
            </a:r>
          </a:p>
          <a:p>
            <a:pPr algn="ctr">
              <a:defRPr/>
            </a:pPr>
            <a:endParaRPr lang="en-US" sz="1400" b="1" i="1" dirty="0">
              <a:ln w="9525">
                <a:solidFill>
                  <a:srgbClr val="00FF00"/>
                </a:solidFill>
              </a:ln>
              <a:solidFill>
                <a:srgbClr val="9FFF9F"/>
              </a:solidFill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5000" b="1" i="1" dirty="0">
                <a:ln w="9525">
                  <a:solidFill>
                    <a:srgbClr val="00FF00"/>
                  </a:solidFill>
                </a:ln>
                <a:solidFill>
                  <a:srgbClr val="9FFF9F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Continual Repentance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6986F93D-B8F8-4B6F-A194-C42F5E4EF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41D47C-57E2-4B0A-87E9-C3BF6B187192}"/>
              </a:ext>
            </a:extLst>
          </p:cNvPr>
          <p:cNvSpPr/>
          <p:nvPr/>
        </p:nvSpPr>
        <p:spPr>
          <a:xfrm>
            <a:off x="685800" y="819150"/>
            <a:ext cx="77724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God will save us FROM our sins</a:t>
            </a:r>
          </a:p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</a:rPr>
              <a:t>but not IN our sins.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427078-52DD-44DF-9BB4-6F0C5BDC8C69}"/>
              </a:ext>
            </a:extLst>
          </p:cNvPr>
          <p:cNvSpPr/>
          <p:nvPr/>
        </p:nvSpPr>
        <p:spPr>
          <a:xfrm>
            <a:off x="1295400" y="2343150"/>
            <a:ext cx="6858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3: 19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repent and return, </a:t>
            </a:r>
            <a:r>
              <a:rPr lang="en-US" sz="2600" b="1" u="dbl" dirty="0">
                <a:solidFill>
                  <a:srgbClr val="C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so that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your sins may be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wiped away,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in order that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times of refreshing may come from the presence of the Lord;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8A16BA6F-8395-40F2-A1D7-5E6C806D3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DDA91C9-9A3D-4E66-B8B1-F0DABDE6D507}"/>
              </a:ext>
            </a:extLst>
          </p:cNvPr>
          <p:cNvSpPr/>
          <p:nvPr/>
        </p:nvSpPr>
        <p:spPr>
          <a:xfrm>
            <a:off x="1524000" y="971550"/>
            <a:ext cx="63246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17:30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having overlooked the times of ignorance, God is now declaring to men that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all people everywhere should repent,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31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because He has fixed a day in which He will judge the world in righteousness through a Man whom He has appointed, </a:t>
            </a:r>
            <a:endParaRPr lang="en-US" sz="2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9C56E96C-A86F-450A-947F-860CF4663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105DBF-0614-4655-BF33-86CA5B9079CF}"/>
              </a:ext>
            </a:extLst>
          </p:cNvPr>
          <p:cNvSpPr/>
          <p:nvPr/>
        </p:nvSpPr>
        <p:spPr>
          <a:xfrm>
            <a:off x="723900" y="819150"/>
            <a:ext cx="77724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Repentance alone does not save,</a:t>
            </a:r>
          </a:p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</a:rPr>
              <a:t>but it is essential to salvation.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6292EF-C7B6-4F9A-B996-503140E99D58}"/>
              </a:ext>
            </a:extLst>
          </p:cNvPr>
          <p:cNvSpPr/>
          <p:nvPr/>
        </p:nvSpPr>
        <p:spPr>
          <a:xfrm>
            <a:off x="1524000" y="2190750"/>
            <a:ext cx="6172200" cy="20939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11: 18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they heard this, they quieted down and glorified God, saying, "Well then, God has granted to the Gentiles also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repentance that leads to life."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>
            <a:extLst>
              <a:ext uri="{FF2B5EF4-FFF2-40B4-BE49-F238E27FC236}">
                <a16:creationId xmlns:a16="http://schemas.microsoft.com/office/drawing/2014/main" id="{DA12476A-20FF-45BE-96FD-EA0FA07A8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-1588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21540A-EAC5-417D-A5ED-DD1243ACD0C5}"/>
              </a:ext>
            </a:extLst>
          </p:cNvPr>
          <p:cNvSpPr/>
          <p:nvPr/>
        </p:nvSpPr>
        <p:spPr>
          <a:xfrm>
            <a:off x="952500" y="742950"/>
            <a:ext cx="72390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2: 24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Lord's bond-servant must not be quarrelsome, but be kind to all, able to teach, patient when wronged,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25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with gentleness correcting those who are in opposition, if perhaps God may grant them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repentance leading to the knowledge of the truth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they may come to their senses and escape from the snare of the devil, having been held captive by him to do his will.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>
            <a:extLst>
              <a:ext uri="{FF2B5EF4-FFF2-40B4-BE49-F238E27FC236}">
                <a16:creationId xmlns:a16="http://schemas.microsoft.com/office/drawing/2014/main" id="{21BC0F80-5DA6-4275-88EB-0C45B56F2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1">
            <a:extLst>
              <a:ext uri="{FF2B5EF4-FFF2-40B4-BE49-F238E27FC236}">
                <a16:creationId xmlns:a16="http://schemas.microsoft.com/office/drawing/2014/main" id="{976A6E57-B31A-4A61-8A9D-F635B6F4E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276350"/>
            <a:ext cx="5410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 i="1">
                <a:solidFill>
                  <a:srgbClr val="000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will only seek a cure for a disease they are convinced they have. </a:t>
            </a:r>
            <a:endParaRPr lang="en-US" altLang="en-US" sz="4000" i="1">
              <a:solidFill>
                <a:srgbClr val="00009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>
            <a:extLst>
              <a:ext uri="{FF2B5EF4-FFF2-40B4-BE49-F238E27FC236}">
                <a16:creationId xmlns:a16="http://schemas.microsoft.com/office/drawing/2014/main" id="{508A0562-917A-4CEF-9E1A-6733EB44A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"/>
          <a:stretch>
            <a:fillRect/>
          </a:stretch>
        </p:blipFill>
        <p:spPr bwMode="auto">
          <a:xfrm>
            <a:off x="0" y="-28575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C366B4-88F7-4730-BB2A-84BA6B840BF1}"/>
              </a:ext>
            </a:extLst>
          </p:cNvPr>
          <p:cNvSpPr/>
          <p:nvPr/>
        </p:nvSpPr>
        <p:spPr>
          <a:xfrm>
            <a:off x="457200" y="742950"/>
            <a:ext cx="805815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200" b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IV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Repentance is essential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 for the Christian to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 maintain his relationship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 with God.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>
            <a:extLst>
              <a:ext uri="{FF2B5EF4-FFF2-40B4-BE49-F238E27FC236}">
                <a16:creationId xmlns:a16="http://schemas.microsoft.com/office/drawing/2014/main" id="{6B019299-A45E-45B7-83C2-AB871D567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0FE76F-A6F8-489B-BBB9-05FD185377D2}"/>
              </a:ext>
            </a:extLst>
          </p:cNvPr>
          <p:cNvSpPr/>
          <p:nvPr/>
        </p:nvSpPr>
        <p:spPr>
          <a:xfrm>
            <a:off x="990600" y="285750"/>
            <a:ext cx="7467600" cy="4494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7: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though I caused you sorrow by my letter, I do not regret it; though I did regret it — for I see that that letter caused you sorrow, though only for a while —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9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now rejoice, not that you were made sorrowful, but that you were made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sorrowful to the point of repentance;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you were made sorrowful according to the will of God, so that you might not suffer loss in anything through us.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the sorrow that is according to the will of God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produces a repentance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without regret, leading to salvation, but the sorrow of the world produces death</a:t>
            </a:r>
            <a:endParaRPr lang="en-US" sz="2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>
            <a:extLst>
              <a:ext uri="{FF2B5EF4-FFF2-40B4-BE49-F238E27FC236}">
                <a16:creationId xmlns:a16="http://schemas.microsoft.com/office/drawing/2014/main" id="{20417B3D-7D5C-4A30-BB6D-79BF63E30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2D9D3F-848A-4B43-8348-6D95FCEBDE68}"/>
              </a:ext>
            </a:extLst>
          </p:cNvPr>
          <p:cNvSpPr/>
          <p:nvPr/>
        </p:nvSpPr>
        <p:spPr>
          <a:xfrm>
            <a:off x="1447800" y="1200150"/>
            <a:ext cx="65532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12: 21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am afraid that when I come again my God may humiliate me before you, and I may mourn over many of those who have sinned in the past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not repented of the impurity, immorality and sensuality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which they have practiced.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>
            <a:extLst>
              <a:ext uri="{FF2B5EF4-FFF2-40B4-BE49-F238E27FC236}">
                <a16:creationId xmlns:a16="http://schemas.microsoft.com/office/drawing/2014/main" id="{F741E9F2-38BE-4818-9B9F-8290F0E22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616A64-85B8-464C-898D-BB53BE985105}"/>
              </a:ext>
            </a:extLst>
          </p:cNvPr>
          <p:cNvSpPr/>
          <p:nvPr/>
        </p:nvSpPr>
        <p:spPr>
          <a:xfrm>
            <a:off x="1257300" y="895350"/>
            <a:ext cx="66294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Ezekiel 36: 31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will multiply the fruit of the tree and the produce of the field, so that you will not receive again the disgrace of famine among the nations.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31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Then you will remember your evil ways and your deeds that were not good,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 will loathe yourselves in your own sight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your iniquities and your abominations.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>
            <a:extLst>
              <a:ext uri="{FF2B5EF4-FFF2-40B4-BE49-F238E27FC236}">
                <a16:creationId xmlns:a16="http://schemas.microsoft.com/office/drawing/2014/main" id="{DB1F11A5-078A-481E-9C9B-FAF76B5F7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7690E2-A0F5-4E6A-BEDE-6BC805393A36}"/>
              </a:ext>
            </a:extLst>
          </p:cNvPr>
          <p:cNvSpPr/>
          <p:nvPr/>
        </p:nvSpPr>
        <p:spPr>
          <a:xfrm>
            <a:off x="304800" y="819150"/>
            <a:ext cx="82677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When</a:t>
            </a:r>
            <a:r>
              <a:rPr lang="en-US" sz="40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 Christians sin, their</a:t>
            </a:r>
          </a:p>
          <a:p>
            <a:pPr algn="ctr">
              <a:defRPr/>
            </a:pPr>
            <a:r>
              <a:rPr lang="en-US" sz="40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</a:rPr>
              <a:t>conscious drives them to repent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F14479-C78B-48FA-9A7B-199BE3607033}"/>
              </a:ext>
            </a:extLst>
          </p:cNvPr>
          <p:cNvSpPr/>
          <p:nvPr/>
        </p:nvSpPr>
        <p:spPr>
          <a:xfrm>
            <a:off x="1371600" y="2343150"/>
            <a:ext cx="67056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1: 15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It is a trustworthy statement, deserving full acceptance, that Christ Jesus came into the world to save sinners,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among whom I am foremost of all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63A630C5-6EC2-4773-89E1-C98E42D00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158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01FA522-43B7-4516-80C9-9C2B7BD3F988}"/>
              </a:ext>
            </a:extLst>
          </p:cNvPr>
          <p:cNvSpPr/>
          <p:nvPr/>
        </p:nvSpPr>
        <p:spPr>
          <a:xfrm>
            <a:off x="1295400" y="589482"/>
            <a:ext cx="6705599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The Christians lifestyle is : </a:t>
            </a:r>
            <a:endParaRPr lang="en-US" sz="4800" dirty="0"/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A6219653-E2D7-4A77-91DC-72A220D14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436688"/>
            <a:ext cx="604837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 i="1">
                <a:solidFill>
                  <a:srgbClr val="00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source of social pressure</a:t>
            </a:r>
          </a:p>
          <a:p>
            <a:r>
              <a:rPr lang="en-US" altLang="en-US" sz="3200" b="1" i="1">
                <a:solidFill>
                  <a:srgbClr val="00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quest for personal holiness </a:t>
            </a:r>
          </a:p>
          <a:p>
            <a:r>
              <a:rPr lang="en-US" altLang="en-US" sz="3200" b="1" i="1">
                <a:solidFill>
                  <a:srgbClr val="00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life of lifting up the poor</a:t>
            </a:r>
          </a:p>
          <a:p>
            <a:r>
              <a:rPr lang="en-US" altLang="en-US" sz="3200" b="1" i="1">
                <a:solidFill>
                  <a:srgbClr val="00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life characterized by compassion</a:t>
            </a:r>
          </a:p>
          <a:p>
            <a:r>
              <a:rPr lang="en-US" altLang="en-US" sz="3200" b="1" i="1">
                <a:solidFill>
                  <a:srgbClr val="00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life dedicated to glorifying God</a:t>
            </a:r>
          </a:p>
          <a:p>
            <a:r>
              <a:rPr lang="en-US" altLang="en-US" sz="3200" b="1" i="1">
                <a:solidFill>
                  <a:srgbClr val="000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life that is under control</a:t>
            </a:r>
            <a:endParaRPr lang="en-US" altLang="en-US" sz="3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>
            <a:extLst>
              <a:ext uri="{FF2B5EF4-FFF2-40B4-BE49-F238E27FC236}">
                <a16:creationId xmlns:a16="http://schemas.microsoft.com/office/drawing/2014/main" id="{25C0BCAB-CAA1-4278-A514-204DE94BD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33F11D-5E69-44D5-8E9F-4FBC6B87AB91}"/>
              </a:ext>
            </a:extLst>
          </p:cNvPr>
          <p:cNvSpPr/>
          <p:nvPr/>
        </p:nvSpPr>
        <p:spPr>
          <a:xfrm>
            <a:off x="1600200" y="1200150"/>
            <a:ext cx="6477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Samuel 24: 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David's heart troubled him after he had numbered the people. So David said to the Lord, "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have sinned greatly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what I have done. But now, O Lord, please take away the iniquity of Your servant, for I have acted very foolishly."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>
            <a:extLst>
              <a:ext uri="{FF2B5EF4-FFF2-40B4-BE49-F238E27FC236}">
                <a16:creationId xmlns:a16="http://schemas.microsoft.com/office/drawing/2014/main" id="{1875FFDC-FFC2-48D9-9112-CD15B4105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0D856C0-3E5B-4F54-A82B-D2D456C705EE}"/>
              </a:ext>
            </a:extLst>
          </p:cNvPr>
          <p:cNvSpPr/>
          <p:nvPr/>
        </p:nvSpPr>
        <p:spPr>
          <a:xfrm>
            <a:off x="1181100" y="895350"/>
            <a:ext cx="67818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#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51: 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Wash me thoroughly from my iniquity and cleanse me from my sin.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I know my transgressions, and my sin is ever before me.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Against You, You only, I have sinned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done what is evil in Your sight, so that You are justified when You speak and blameless when You judge.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">
            <a:extLst>
              <a:ext uri="{FF2B5EF4-FFF2-40B4-BE49-F238E27FC236}">
                <a16:creationId xmlns:a16="http://schemas.microsoft.com/office/drawing/2014/main" id="{E16FB166-DEA0-4986-8C19-3ACDC0AC5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1">
            <a:extLst>
              <a:ext uri="{FF2B5EF4-FFF2-40B4-BE49-F238E27FC236}">
                <a16:creationId xmlns:a16="http://schemas.microsoft.com/office/drawing/2014/main" id="{F372526E-6F76-4D2D-A6CF-0E87A1DC9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525463"/>
            <a:ext cx="7010400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John 5: 13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These things I have written to you who believe in the name of the Son of God, so that you may know that you have eternal life.    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John 1: 8</a:t>
            </a:r>
            <a:r>
              <a:rPr lang="en-US" altLang="en-US" sz="2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If we say that we have no sin, we are deceiving ourselves and the truth is not in us.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</a:t>
            </a:r>
            <a:r>
              <a:rPr lang="en-US" altLang="en-US" sz="26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If we confess our sins, He is faithful and righteous to forgive us our sins and to cleanse us from all unrighteousness.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1">
            <a:extLst>
              <a:ext uri="{FF2B5EF4-FFF2-40B4-BE49-F238E27FC236}">
                <a16:creationId xmlns:a16="http://schemas.microsoft.com/office/drawing/2014/main" id="{3DAFD7AD-9838-4BDF-9659-E9DAF0C09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"/>
          <a:stretch>
            <a:fillRect/>
          </a:stretch>
        </p:blipFill>
        <p:spPr bwMode="auto">
          <a:xfrm>
            <a:off x="-14288" y="0"/>
            <a:ext cx="9144001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CCE4E3-8A2E-444E-BD6B-105C6DB31BCB}"/>
              </a:ext>
            </a:extLst>
          </p:cNvPr>
          <p:cNvSpPr/>
          <p:nvPr/>
        </p:nvSpPr>
        <p:spPr>
          <a:xfrm>
            <a:off x="609600" y="1123950"/>
            <a:ext cx="838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200" b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Even consecrated  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Christians will always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 struggle to overcome sin.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">
            <a:extLst>
              <a:ext uri="{FF2B5EF4-FFF2-40B4-BE49-F238E27FC236}">
                <a16:creationId xmlns:a16="http://schemas.microsoft.com/office/drawing/2014/main" id="{18491C46-F2CA-48AD-8F45-4A8F2C87E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-11113" y="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42E87A-6466-4846-97B8-514A91B5E4C5}"/>
              </a:ext>
            </a:extLst>
          </p:cNvPr>
          <p:cNvSpPr/>
          <p:nvPr/>
        </p:nvSpPr>
        <p:spPr>
          <a:xfrm>
            <a:off x="685800" y="819150"/>
            <a:ext cx="77724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When we are born again we</a:t>
            </a:r>
          </a:p>
          <a:p>
            <a:pPr algn="ctr">
              <a:defRPr/>
            </a:pPr>
            <a:r>
              <a:rPr lang="en-US" sz="40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</a:rPr>
              <a:t>remain in our fleshly bodies.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1D45F2-45B5-4621-8892-3CDF59A15E9F}"/>
              </a:ext>
            </a:extLst>
          </p:cNvPr>
          <p:cNvSpPr/>
          <p:nvPr/>
        </p:nvSpPr>
        <p:spPr>
          <a:xfrm>
            <a:off x="1143000" y="2514600"/>
            <a:ext cx="73152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26: 41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Keep watching and praying that you may not enter into temptation;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spirit is willing, but the flesh is weak.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>
            <a:extLst>
              <a:ext uri="{FF2B5EF4-FFF2-40B4-BE49-F238E27FC236}">
                <a16:creationId xmlns:a16="http://schemas.microsoft.com/office/drawing/2014/main" id="{98C355F8-73C1-4533-8D9D-D6ACFC3CC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2099F0-97C3-48DB-B90C-F7664D22B625}"/>
              </a:ext>
            </a:extLst>
          </p:cNvPr>
          <p:cNvSpPr/>
          <p:nvPr/>
        </p:nvSpPr>
        <p:spPr>
          <a:xfrm>
            <a:off x="1562100" y="971550"/>
            <a:ext cx="60198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Galatians 5: 16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I say, walk by the Spirit, and you will not carry out the desire of the flesh.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the flesh sets its desire against the Spirit,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the Spirit against the flesh; for these are in opposition to one another, so that you may not do the things that you please.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">
            <a:extLst>
              <a:ext uri="{FF2B5EF4-FFF2-40B4-BE49-F238E27FC236}">
                <a16:creationId xmlns:a16="http://schemas.microsoft.com/office/drawing/2014/main" id="{B42BDD0E-F9F6-4920-A412-E44855F4F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AA4B4E-05D2-4922-8EBE-6D3388FB25C3}"/>
              </a:ext>
            </a:extLst>
          </p:cNvPr>
          <p:cNvSpPr/>
          <p:nvPr/>
        </p:nvSpPr>
        <p:spPr>
          <a:xfrm>
            <a:off x="342900" y="133350"/>
            <a:ext cx="8458200" cy="4894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7: 14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we know that the Law is spiritual, but I am of flesh, sold into bondage to sin.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15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what I am doing, I do not understand; for I am not practicing what I would like to do, but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am doing the very thing I hate.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But if I do the very thing I do not want to do, I agree with the Law, confessing that the Law is good.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So now, no longer am I the one doing it, but sin which dwells in me.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I know that nothing good dwells in me, that is, in my flesh; for the willing is present in me, but the doing of the good is not.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19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the good that I want, I do not do, but I practice the very evil that I do not want.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if I am doing the very thing I do not want, I am no longer the one doing it, but sin which dwells in me.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">
            <a:extLst>
              <a:ext uri="{FF2B5EF4-FFF2-40B4-BE49-F238E27FC236}">
                <a16:creationId xmlns:a16="http://schemas.microsoft.com/office/drawing/2014/main" id="{09C61238-6BA7-458E-8E77-602B795B8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D610BC-108C-466D-9458-1B278EEE925E}"/>
              </a:ext>
            </a:extLst>
          </p:cNvPr>
          <p:cNvSpPr/>
          <p:nvPr/>
        </p:nvSpPr>
        <p:spPr>
          <a:xfrm>
            <a:off x="1676400" y="1047750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You and I have the very same struggle that the Apostle wrestled with. </a:t>
            </a:r>
            <a:endParaRPr lang="en-US" sz="5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>
            <a:extLst>
              <a:ext uri="{FF2B5EF4-FFF2-40B4-BE49-F238E27FC236}">
                <a16:creationId xmlns:a16="http://schemas.microsoft.com/office/drawing/2014/main" id="{CE687060-A15C-4AD8-84E3-CCD7E254A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-3175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44E6B3E-1525-4C4A-9984-F29BCAF4B87D}"/>
              </a:ext>
            </a:extLst>
          </p:cNvPr>
          <p:cNvSpPr/>
          <p:nvPr/>
        </p:nvSpPr>
        <p:spPr>
          <a:xfrm>
            <a:off x="609600" y="523386"/>
            <a:ext cx="79248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All Sin is rebellion against God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97B080-96A0-412C-ABFA-AE7C7EF60058}"/>
              </a:ext>
            </a:extLst>
          </p:cNvPr>
          <p:cNvSpPr/>
          <p:nvPr/>
        </p:nvSpPr>
        <p:spPr>
          <a:xfrm>
            <a:off x="1447800" y="1346200"/>
            <a:ext cx="6324600" cy="3294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3: 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Everyone who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practices sin also practices lawlessness;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sin is lawlessness.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4:12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there is salvation in no one else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for there is no other name under heaven that has been given among men by which we must be saved.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">
            <a:extLst>
              <a:ext uri="{FF2B5EF4-FFF2-40B4-BE49-F238E27FC236}">
                <a16:creationId xmlns:a16="http://schemas.microsoft.com/office/drawing/2014/main" id="{2EDA8CAB-081B-40EE-A867-C70AD75A4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BE1AC7-972E-40B4-8504-814164BC7D28}"/>
              </a:ext>
            </a:extLst>
          </p:cNvPr>
          <p:cNvSpPr/>
          <p:nvPr/>
        </p:nvSpPr>
        <p:spPr>
          <a:xfrm>
            <a:off x="1219200" y="1200150"/>
            <a:ext cx="69342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2: 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remember that you were at that time separate from Christ, excluded from the commonwealth of Israel, and strangers to the covenants of promise, having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 hope and without God in the world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504E859F-0FA8-415B-BDD7-4655C462D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720257-810C-4547-AD21-D22A7C49A3D6}"/>
              </a:ext>
            </a:extLst>
          </p:cNvPr>
          <p:cNvSpPr/>
          <p:nvPr/>
        </p:nvSpPr>
        <p:spPr>
          <a:xfrm>
            <a:off x="762000" y="417142"/>
            <a:ext cx="45480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Today we will observe : </a:t>
            </a:r>
            <a:endParaRPr lang="en-US" sz="4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9AC033-5013-4B36-BA98-9B7720A07F8C}"/>
              </a:ext>
            </a:extLst>
          </p:cNvPr>
          <p:cNvSpPr/>
          <p:nvPr/>
        </p:nvSpPr>
        <p:spPr>
          <a:xfrm>
            <a:off x="304800" y="1127125"/>
            <a:ext cx="8229600" cy="3554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>
                <a:solidFill>
                  <a:srgbClr val="000092"/>
                </a:solidFill>
                <a:latin typeface="+mn-lt"/>
                <a:ea typeface="Times New Roman" panose="02020603050405020304" pitchFamily="18" charset="0"/>
              </a:rPr>
              <a:t>Repentance is a theme of N.T. preaching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>
                <a:solidFill>
                  <a:srgbClr val="000092"/>
                </a:solidFill>
                <a:latin typeface="+mn-lt"/>
                <a:ea typeface="Times New Roman" panose="02020603050405020304" pitchFamily="18" charset="0"/>
              </a:rPr>
              <a:t>What does it mean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800" dirty="0">
                <a:solidFill>
                  <a:srgbClr val="00009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 repent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?”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800" dirty="0">
                <a:solidFill>
                  <a:srgbClr val="000092"/>
                </a:solidFill>
                <a:latin typeface="+mj-lt"/>
                <a:ea typeface="Times New Roman" panose="02020603050405020304" pitchFamily="18" charset="0"/>
              </a:rPr>
              <a:t>Essential to establishing a relationship w/ God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800" dirty="0">
                <a:solidFill>
                  <a:srgbClr val="000092"/>
                </a:solidFill>
                <a:latin typeface="+mn-lt"/>
                <a:ea typeface="Times New Roman" panose="02020603050405020304" pitchFamily="18" charset="0"/>
              </a:rPr>
              <a:t>Essential to a</a:t>
            </a:r>
            <a:r>
              <a:rPr lang="en-US" sz="2800" b="1" dirty="0">
                <a:solidFill>
                  <a:srgbClr val="000092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92"/>
                </a:solidFill>
                <a:latin typeface="+mn-lt"/>
                <a:ea typeface="Times New Roman" panose="02020603050405020304" pitchFamily="18" charset="0"/>
              </a:rPr>
              <a:t>Christian’s relationship with God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800" dirty="0">
                <a:solidFill>
                  <a:srgbClr val="000092"/>
                </a:solidFill>
                <a:latin typeface="+mn-lt"/>
                <a:ea typeface="Times New Roman" panose="02020603050405020304" pitchFamily="18" charset="0"/>
              </a:rPr>
              <a:t>Even Christians struggle to overcome sin</a:t>
            </a:r>
            <a:r>
              <a:rPr lang="en-US" sz="2800" b="1" dirty="0">
                <a:solidFill>
                  <a:srgbClr val="000092"/>
                </a:solidFill>
                <a:latin typeface="+mn-lt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9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">
            <a:extLst>
              <a:ext uri="{FF2B5EF4-FFF2-40B4-BE49-F238E27FC236}">
                <a16:creationId xmlns:a16="http://schemas.microsoft.com/office/drawing/2014/main" id="{307A6207-42F4-4F46-B986-BEF516E07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-952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6F461EA-C9A0-4485-A6B1-DC80BF53E4D9}"/>
              </a:ext>
            </a:extLst>
          </p:cNvPr>
          <p:cNvSpPr/>
          <p:nvPr/>
        </p:nvSpPr>
        <p:spPr>
          <a:xfrm>
            <a:off x="1122979" y="285750"/>
            <a:ext cx="6898042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Those in Christ fight the same battles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and even lose some, but we have 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forgiveness in, thru and  because of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Jesus the Christ.</a:t>
            </a:r>
            <a:endParaRPr lang="en-US" sz="4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C326F8-FBF6-4B20-8803-E2DFD2DD1E1D}"/>
              </a:ext>
            </a:extLst>
          </p:cNvPr>
          <p:cNvSpPr/>
          <p:nvPr/>
        </p:nvSpPr>
        <p:spPr>
          <a:xfrm>
            <a:off x="1447800" y="2843213"/>
            <a:ext cx="62484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15: 31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affirm, brethren, by the boasting in you which I have in Christ Jesus our Lord,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die daily.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">
            <a:extLst>
              <a:ext uri="{FF2B5EF4-FFF2-40B4-BE49-F238E27FC236}">
                <a16:creationId xmlns:a16="http://schemas.microsoft.com/office/drawing/2014/main" id="{DE6E6B92-4A97-4A5E-BFA9-BEEEF5F01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CBB001-DE70-4D4B-A990-63E9B74D30BC}"/>
              </a:ext>
            </a:extLst>
          </p:cNvPr>
          <p:cNvSpPr/>
          <p:nvPr/>
        </p:nvSpPr>
        <p:spPr>
          <a:xfrm>
            <a:off x="685800" y="1276350"/>
            <a:ext cx="77724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We are beggars telling others where we found bread. </a:t>
            </a:r>
            <a:endParaRPr lang="en-US" sz="5400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>
            <a:extLst>
              <a:ext uri="{FF2B5EF4-FFF2-40B4-BE49-F238E27FC236}">
                <a16:creationId xmlns:a16="http://schemas.microsoft.com/office/drawing/2014/main" id="{9D99457C-F142-4892-9751-89AF81612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B6BE256-9D41-433D-B941-AA8F6584F097}"/>
              </a:ext>
            </a:extLst>
          </p:cNvPr>
          <p:cNvSpPr/>
          <p:nvPr/>
        </p:nvSpPr>
        <p:spPr>
          <a:xfrm>
            <a:off x="876300" y="819150"/>
            <a:ext cx="73914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i="1" dirty="0">
                <a:ln w="12700">
                  <a:solidFill>
                    <a:schemeClr val="tx1"/>
                  </a:solidFill>
                </a:ln>
                <a:solidFill>
                  <a:srgbClr val="60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When our Lord and Master Jesus Christ said “repent,”  He intended that the entire life of believers be repentance.</a:t>
            </a:r>
            <a:r>
              <a:rPr lang="en-US" sz="54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  <a:endParaRPr lang="en-US" sz="5400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1">
            <a:extLst>
              <a:ext uri="{FF2B5EF4-FFF2-40B4-BE49-F238E27FC236}">
                <a16:creationId xmlns:a16="http://schemas.microsoft.com/office/drawing/2014/main" id="{A6F645C5-2642-4C59-93B9-578EF548C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493C5C-D9FF-4F0C-BBE0-3C61770A9506}"/>
              </a:ext>
            </a:extLst>
          </p:cNvPr>
          <p:cNvSpPr/>
          <p:nvPr/>
        </p:nvSpPr>
        <p:spPr>
          <a:xfrm>
            <a:off x="1524000" y="971550"/>
            <a:ext cx="55626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b="1" i="1" dirty="0">
                <a:ln w="25400">
                  <a:solidFill>
                    <a:srgbClr val="642100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Have you repented of your past sins  and put on Christ?</a:t>
            </a:r>
            <a:endParaRPr lang="en-US" sz="6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1">
            <a:extLst>
              <a:ext uri="{FF2B5EF4-FFF2-40B4-BE49-F238E27FC236}">
                <a16:creationId xmlns:a16="http://schemas.microsoft.com/office/drawing/2014/main" id="{BA37BB89-E82D-4F84-B594-90FEDBB75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498274-D16B-43BC-B343-6FDEE49FFB32}"/>
              </a:ext>
            </a:extLst>
          </p:cNvPr>
          <p:cNvSpPr/>
          <p:nvPr/>
        </p:nvSpPr>
        <p:spPr>
          <a:xfrm>
            <a:off x="2286000" y="742950"/>
            <a:ext cx="5698996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i="1" dirty="0">
                <a:ln w="25400">
                  <a:solidFill>
                    <a:srgbClr val="0033CC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Remember that Jesus</a:t>
            </a:r>
          </a:p>
          <a:p>
            <a:pPr algn="ctr">
              <a:defRPr/>
            </a:pPr>
            <a:r>
              <a:rPr lang="en-US" sz="5400" b="1" i="1" dirty="0">
                <a:ln w="25400">
                  <a:solidFill>
                    <a:srgbClr val="0033CC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died to </a:t>
            </a:r>
            <a:r>
              <a:rPr lang="en-US" sz="5400" b="1" i="1" dirty="0" err="1">
                <a:ln w="25400">
                  <a:solidFill>
                    <a:srgbClr val="0033CC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attone</a:t>
            </a:r>
            <a:r>
              <a:rPr lang="en-US" sz="5400" b="1" i="1" dirty="0">
                <a:ln w="25400">
                  <a:solidFill>
                    <a:srgbClr val="0033CC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 for our</a:t>
            </a:r>
          </a:p>
          <a:p>
            <a:pPr algn="ctr">
              <a:defRPr/>
            </a:pPr>
            <a:r>
              <a:rPr lang="en-US" sz="5400" b="1" i="1" dirty="0">
                <a:ln w="25400">
                  <a:solidFill>
                    <a:srgbClr val="0033CC"/>
                  </a:solidFill>
                </a:ln>
                <a:latin typeface="Monotype Corsiva" panose="03010101010201010101" pitchFamily="66" charset="0"/>
                <a:ea typeface="SimSun" panose="02010600030101010101" pitchFamily="2" charset="-122"/>
                <a:cs typeface="Times New Roman" panose="02020603050405020304" pitchFamily="18" charset="0"/>
              </a:rPr>
              <a:t>sins, not His own sins.</a:t>
            </a:r>
            <a:endParaRPr lang="en-US" sz="5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A615D2BC-DEA8-4013-80B1-352827125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"/>
          <a:stretch>
            <a:fillRect/>
          </a:stretch>
        </p:blipFill>
        <p:spPr bwMode="auto">
          <a:xfrm>
            <a:off x="0" y="-41275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064D81-0538-480C-AADA-CEAB7853E096}"/>
              </a:ext>
            </a:extLst>
          </p:cNvPr>
          <p:cNvSpPr/>
          <p:nvPr/>
        </p:nvSpPr>
        <p:spPr>
          <a:xfrm>
            <a:off x="1676400" y="742950"/>
            <a:ext cx="6324601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200" b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Repentance is a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central theme of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New Testament </a:t>
            </a:r>
          </a:p>
          <a:p>
            <a:pPr>
              <a:defRPr/>
            </a:pPr>
            <a:r>
              <a:rPr lang="en-US" sz="5400" b="1" i="1" dirty="0">
                <a:ln w="19050">
                  <a:solidFill>
                    <a:srgbClr val="64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    preaching.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EA9DCF9D-E472-492C-9DB8-C1079E1E6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9BEE97-E2FB-416B-B64F-DDF8793DF297}"/>
              </a:ext>
            </a:extLst>
          </p:cNvPr>
          <p:cNvSpPr/>
          <p:nvPr/>
        </p:nvSpPr>
        <p:spPr>
          <a:xfrm>
            <a:off x="1295400" y="1123950"/>
            <a:ext cx="54864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John the Baptizer :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163CD0-650F-4BCC-A22F-D511FA05A9B3}"/>
              </a:ext>
            </a:extLst>
          </p:cNvPr>
          <p:cNvSpPr/>
          <p:nvPr/>
        </p:nvSpPr>
        <p:spPr>
          <a:xfrm>
            <a:off x="1447800" y="2038350"/>
            <a:ext cx="65532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3: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in those days John the Baptist came, preaching in the wilderness of Judea, saying,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"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Repent, for the kingdom of heaven is at hand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."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33D673AD-D9C8-4FD5-8B23-55E979D89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FB29082-061F-4F21-8B42-2CAE857676E4}"/>
              </a:ext>
            </a:extLst>
          </p:cNvPr>
          <p:cNvSpPr/>
          <p:nvPr/>
        </p:nvSpPr>
        <p:spPr>
          <a:xfrm>
            <a:off x="685800" y="971550"/>
            <a:ext cx="77724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Jesus preached repentance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2BF142-DE02-40CF-BFB8-442AE4B8A47B}"/>
              </a:ext>
            </a:extLst>
          </p:cNvPr>
          <p:cNvSpPr/>
          <p:nvPr/>
        </p:nvSpPr>
        <p:spPr>
          <a:xfrm>
            <a:off x="1295400" y="2005013"/>
            <a:ext cx="64008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4: 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From that time Jesus began to preach and say, 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"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Repent, for the kingdom of heaven is at hand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F0F8F309-2CBC-4309-BE69-57006F1F4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B11E57-0DC0-4713-894A-BDB0FD43C13B}"/>
              </a:ext>
            </a:extLst>
          </p:cNvPr>
          <p:cNvSpPr/>
          <p:nvPr/>
        </p:nvSpPr>
        <p:spPr>
          <a:xfrm>
            <a:off x="247650" y="636415"/>
            <a:ext cx="86487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Preaching repentance was prophesied 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98D371-E503-4CB0-A28F-1FFEF1C1A534}"/>
              </a:ext>
            </a:extLst>
          </p:cNvPr>
          <p:cNvSpPr/>
          <p:nvPr/>
        </p:nvSpPr>
        <p:spPr>
          <a:xfrm>
            <a:off x="1295400" y="1428750"/>
            <a:ext cx="70104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24: 46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Then He opened their minds to understand the Scriptures,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He said to them, "Thus it is written, that the Christ would suffer and rise again from the dead the third day,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and that repentance</a:t>
            </a:r>
            <a:r>
              <a:rPr lang="en-US" sz="2600" b="1" u="dbl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forgiveness of sins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would be proclaimed in His name to all the nations, beginning from Jerusalem</a:t>
            </a:r>
            <a:endParaRPr lang="en-US" sz="2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2E3EB44E-F9EE-4DE5-829B-56ABFC80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t="986" r="7008" b="3122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6EF958B-4EA9-4FE1-8B41-816DBFB53363}"/>
              </a:ext>
            </a:extLst>
          </p:cNvPr>
          <p:cNvSpPr/>
          <p:nvPr/>
        </p:nvSpPr>
        <p:spPr>
          <a:xfrm>
            <a:off x="381000" y="514350"/>
            <a:ext cx="81534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2700">
                  <a:solidFill>
                    <a:schemeClr val="tx1"/>
                  </a:solidFill>
                </a:ln>
                <a:solidFill>
                  <a:srgbClr val="000058"/>
                </a:solidFill>
                <a:latin typeface="Comic Sans MS" panose="030F0702030302020204" pitchFamily="66" charset="0"/>
              </a:rPr>
              <a:t>Apostle Peter preached repentance</a:t>
            </a:r>
            <a:endParaRPr lang="en-US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DD7F37-6598-4788-90B0-A2A0AF101212}"/>
              </a:ext>
            </a:extLst>
          </p:cNvPr>
          <p:cNvSpPr/>
          <p:nvPr/>
        </p:nvSpPr>
        <p:spPr>
          <a:xfrm>
            <a:off x="1219200" y="1504950"/>
            <a:ext cx="68580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2: 38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when they heard this, they were pierced to the heart, and said to Peter and the rest of the apostles, " Brethren, what shall we do?"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38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Peter said to them, "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Repent, and each of you be baptized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the name of Jesus Christ for the forgiveness of your sins; and you will receive the gift of the Holy Spirit.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9859</TotalTime>
  <Words>2019</Words>
  <Application>Microsoft Office PowerPoint</Application>
  <PresentationFormat>On-screen Show (16:9)</PresentationFormat>
  <Paragraphs>169</Paragraphs>
  <Slides>44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Times New Roman</vt:lpstr>
      <vt:lpstr>Arial Narrow</vt:lpstr>
      <vt:lpstr>TimelessTLig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979</cp:revision>
  <dcterms:created xsi:type="dcterms:W3CDTF">2013-07-27T15:59:10Z</dcterms:created>
  <dcterms:modified xsi:type="dcterms:W3CDTF">2020-02-05T13:31:07Z</dcterms:modified>
</cp:coreProperties>
</file>