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693" r:id="rId2"/>
    <p:sldId id="813" r:id="rId3"/>
    <p:sldId id="818" r:id="rId4"/>
    <p:sldId id="816" r:id="rId5"/>
    <p:sldId id="869" r:id="rId6"/>
    <p:sldId id="870" r:id="rId7"/>
    <p:sldId id="873" r:id="rId8"/>
    <p:sldId id="815" r:id="rId9"/>
    <p:sldId id="872" r:id="rId10"/>
    <p:sldId id="871" r:id="rId11"/>
    <p:sldId id="877" r:id="rId12"/>
    <p:sldId id="876" r:id="rId13"/>
    <p:sldId id="867" r:id="rId14"/>
    <p:sldId id="819" r:id="rId15"/>
    <p:sldId id="878" r:id="rId16"/>
    <p:sldId id="882" r:id="rId17"/>
    <p:sldId id="883" r:id="rId18"/>
    <p:sldId id="881" r:id="rId19"/>
    <p:sldId id="884" r:id="rId20"/>
    <p:sldId id="885" r:id="rId21"/>
    <p:sldId id="886" r:id="rId22"/>
    <p:sldId id="887" r:id="rId23"/>
    <p:sldId id="824" r:id="rId24"/>
    <p:sldId id="890" r:id="rId25"/>
    <p:sldId id="888" r:id="rId26"/>
    <p:sldId id="889" r:id="rId27"/>
    <p:sldId id="866" r:id="rId28"/>
    <p:sldId id="880" r:id="rId29"/>
    <p:sldId id="879" r:id="rId30"/>
    <p:sldId id="865" r:id="rId31"/>
    <p:sldId id="875" r:id="rId32"/>
    <p:sldId id="892" r:id="rId33"/>
    <p:sldId id="893" r:id="rId34"/>
    <p:sldId id="874" r:id="rId35"/>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A00"/>
    <a:srgbClr val="FF2D2D"/>
    <a:srgbClr val="F20000"/>
    <a:srgbClr val="000076"/>
    <a:srgbClr val="00009A"/>
    <a:srgbClr val="000000"/>
    <a:srgbClr val="93FF93"/>
    <a:srgbClr val="00D26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98" d="100"/>
          <a:sy n="98" d="100"/>
        </p:scale>
        <p:origin x="-576" y="-90"/>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DA48D2E2-445B-4B69-82E3-5DF766DEE838}" type="datetimeFigureOut">
              <a:rPr lang="en-US"/>
              <a:pPr>
                <a:defRPr/>
              </a:pPr>
              <a:t>4/22/2018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FCBAE8D-6B00-4136-AE21-407A56D46FCD}" type="slidenum">
              <a:rPr lang="en-US" altLang="en-US"/>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6738B0-EDE6-439D-91ED-0D67B7D09C0A}" type="datetimeFigureOut">
              <a:rPr lang="en-US"/>
              <a:pPr>
                <a:defRPr/>
              </a:pPr>
              <a:t>4/22/2018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2A9F873-992C-454D-85AE-4504129C6C21}" type="slidenum">
              <a:rPr lang="en-US" altLang="en-US"/>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6993321-4EA5-4581-94C2-D7C9DB67F619}" type="datetimeFigureOut">
              <a:rPr lang="en-US"/>
              <a:pPr>
                <a:defRPr/>
              </a:pPr>
              <a:t>4/22/2018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CCDBE6E-BFBF-48BC-A4E0-20AF02BBC68F}" type="slidenum">
              <a:rPr lang="en-US" altLang="en-US"/>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4A9896E-ADF4-4A76-9118-47E5F66970A7}" type="datetimeFigureOut">
              <a:rPr lang="en-US"/>
              <a:pPr>
                <a:defRPr/>
              </a:pPr>
              <a:t>4/22/2018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4B53E30-924A-4C36-A814-1A57BBA2A3AB}" type="slidenum">
              <a:rPr lang="en-US" altLang="en-US"/>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D598E0E-4250-463A-97FB-2F82DD37FA52}" type="datetimeFigureOut">
              <a:rPr lang="en-US"/>
              <a:pPr>
                <a:defRPr/>
              </a:pPr>
              <a:t>4/22/2018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8972AFB-C430-41E1-BFA9-F09CDE410A6E}" type="slidenum">
              <a:rPr lang="en-US" altLang="en-US"/>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E8357E0-93EB-4B2A-96D8-B8FB1C86BA32}" type="datetimeFigureOut">
              <a:rPr lang="en-US"/>
              <a:pPr>
                <a:defRPr/>
              </a:pPr>
              <a:t>4/22/2018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74980DF-4D3B-4892-AF93-F4AF17A1EEDD}" type="slidenum">
              <a:rPr lang="en-US" altLang="en-US"/>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AE2B0B9A-0E3E-4837-B53A-B6B817604BEE}" type="datetimeFigureOut">
              <a:rPr lang="en-US"/>
              <a:pPr>
                <a:defRPr/>
              </a:pPr>
              <a:t>4/22/2018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58F8147F-2C33-49AB-9CD2-3FCE4AF5A0CC}" type="slidenum">
              <a:rPr lang="en-US" altLang="en-US"/>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6A96795-B75B-45AF-9695-DF2A1F201CAB}" type="datetimeFigureOut">
              <a:rPr lang="en-US"/>
              <a:pPr>
                <a:defRPr/>
              </a:pPr>
              <a:t>4/22/2018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AA2E02EC-167A-4CC9-BC66-E9ABA69F5EB0}" type="slidenum">
              <a:rPr lang="en-US" altLang="en-US"/>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108FB45-7116-4484-A2E7-75BA5F04D2D7}" type="datetimeFigureOut">
              <a:rPr lang="en-US"/>
              <a:pPr>
                <a:defRPr/>
              </a:pPr>
              <a:t>4/22/2018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D4DF99CE-4A6F-49C4-AFFC-517C7F7E7A78}" type="slidenum">
              <a:rPr lang="en-US" altLang="en-US"/>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B12C105-F2E5-428E-9C94-9F0180380B4D}" type="datetimeFigureOut">
              <a:rPr lang="en-US"/>
              <a:pPr>
                <a:defRPr/>
              </a:pPr>
              <a:t>4/22/2018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261A7C2-539F-40A9-84D0-00A07A5FB61D}" type="slidenum">
              <a:rPr lang="en-US" altLang="en-US"/>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36B3266-8AD2-4CDA-95B8-8CF60AC4A36C}" type="datetimeFigureOut">
              <a:rPr lang="en-US"/>
              <a:pPr>
                <a:defRPr/>
              </a:pPr>
              <a:t>4/22/2018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787D1A3-4D85-4C20-BC74-A13FBE978E53}" type="slidenum">
              <a:rPr lang="en-US" altLang="en-US"/>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6375"/>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200150"/>
            <a:ext cx="8229600" cy="3394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58E4666-FCCD-429B-9031-B92ADAA1EC81}" type="datetimeFigureOut">
              <a:rPr lang="en-US"/>
              <a:pPr>
                <a:defRPr/>
              </a:pPr>
              <a:t>4/22/2018</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itchFamily="34" charset="0"/>
              </a:defRPr>
            </a:lvl1pPr>
          </a:lstStyle>
          <a:p>
            <a:fld id="{778C3234-DA31-4E98-BB35-E22F8015B307}"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p:cNvPicPr>
          <p:nvPr/>
        </p:nvPicPr>
        <p:blipFill>
          <a:blip r:embed="rId2" cstate="print"/>
          <a:srcRect b="9892"/>
          <a:stretch>
            <a:fillRect/>
          </a:stretch>
        </p:blipFill>
        <p:spPr bwMode="auto">
          <a:xfrm>
            <a:off x="2971800" y="2952750"/>
            <a:ext cx="3581400" cy="2011363"/>
          </a:xfrm>
          <a:prstGeom prst="rect">
            <a:avLst/>
          </a:prstGeom>
          <a:noFill/>
          <a:ln w="9525">
            <a:noFill/>
            <a:miter lim="800000"/>
            <a:headEnd/>
            <a:tailEnd/>
          </a:ln>
        </p:spPr>
      </p:pic>
      <p:pic>
        <p:nvPicPr>
          <p:cNvPr id="2051" name="Picture 3"/>
          <p:cNvPicPr>
            <a:picLocks noChangeAspect="1"/>
          </p:cNvPicPr>
          <p:nvPr/>
        </p:nvPicPr>
        <p:blipFill>
          <a:blip r:embed="rId3" cstate="print"/>
          <a:srcRect/>
          <a:stretch>
            <a:fillRect/>
          </a:stretch>
        </p:blipFill>
        <p:spPr bwMode="auto">
          <a:xfrm>
            <a:off x="5338763" y="666750"/>
            <a:ext cx="3038475" cy="3038475"/>
          </a:xfrm>
          <a:prstGeom prst="rect">
            <a:avLst/>
          </a:prstGeom>
          <a:noFill/>
          <a:ln w="9525">
            <a:noFill/>
            <a:miter lim="800000"/>
            <a:headEnd/>
            <a:tailEnd/>
          </a:ln>
        </p:spPr>
      </p:pic>
      <p:pic>
        <p:nvPicPr>
          <p:cNvPr id="2052" name="Picture 4"/>
          <p:cNvPicPr>
            <a:picLocks noChangeAspect="1"/>
          </p:cNvPicPr>
          <p:nvPr/>
        </p:nvPicPr>
        <p:blipFill>
          <a:blip r:embed="rId4" cstate="print"/>
          <a:srcRect/>
          <a:stretch>
            <a:fillRect/>
          </a:stretch>
        </p:blipFill>
        <p:spPr bwMode="auto">
          <a:xfrm>
            <a:off x="1066800" y="1120775"/>
            <a:ext cx="2597150" cy="22431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p:cNvPicPr>
            <a:picLocks noChangeAspect="1"/>
          </p:cNvPicPr>
          <p:nvPr/>
        </p:nvPicPr>
        <p:blipFill>
          <a:blip r:embed="rId2" cstate="print"/>
          <a:srcRect/>
          <a:stretch>
            <a:fillRect/>
          </a:stretch>
        </p:blipFill>
        <p:spPr bwMode="auto">
          <a:xfrm>
            <a:off x="1588" y="0"/>
            <a:ext cx="9144000" cy="5172075"/>
          </a:xfrm>
          <a:prstGeom prst="rect">
            <a:avLst/>
          </a:prstGeom>
          <a:noFill/>
          <a:ln w="9525">
            <a:noFill/>
            <a:miter lim="800000"/>
            <a:headEnd/>
            <a:tailEnd/>
          </a:ln>
        </p:spPr>
      </p:pic>
      <p:sp>
        <p:nvSpPr>
          <p:cNvPr id="2" name="Rectangle 1"/>
          <p:cNvSpPr/>
          <p:nvPr/>
        </p:nvSpPr>
        <p:spPr>
          <a:xfrm>
            <a:off x="1068388" y="742950"/>
            <a:ext cx="7010400" cy="3540125"/>
          </a:xfrm>
          <a:prstGeom prst="rect">
            <a:avLst/>
          </a:prstGeom>
        </p:spPr>
        <p:txBody>
          <a:bodyPr>
            <a:spAutoFit/>
          </a:bodyPr>
          <a:lstStyle/>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II Thessalonians 1: 11</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To this end also we pray for you always, that our God will count you </a:t>
            </a:r>
            <a:r>
              <a:rPr lang="en-US" sz="2800" b="1" u="sng"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worthy</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of your calling, and fulfill every desire for goodness and the </a:t>
            </a:r>
            <a:r>
              <a:rPr lang="en-US" sz="2800" b="1" u="dbl" dirty="0">
                <a:solidFill>
                  <a:srgbClr val="6C006C"/>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work of faith with power</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12</a:t>
            </a:r>
            <a:r>
              <a:rPr lang="en-US" sz="28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so that the name of our Lord </a:t>
            </a:r>
            <a:r>
              <a:rPr lang="en-US" sz="2800" b="1" u="dbl" dirty="0">
                <a:solidFill>
                  <a:srgbClr val="6C006C"/>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Jesus will be glorified in you</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and you in Him, according to the </a:t>
            </a:r>
            <a:r>
              <a:rPr lang="en-US" sz="2800" b="1" u="sng"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grace</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of our God and the Lord Jesus Christ.</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p:cNvPicPr>
            <a:picLocks noChangeAspect="1"/>
          </p:cNvPicPr>
          <p:nvPr/>
        </p:nvPicPr>
        <p:blipFill>
          <a:blip r:embed="rId2" cstate="print"/>
          <a:srcRect/>
          <a:stretch>
            <a:fillRect/>
          </a:stretch>
        </p:blipFill>
        <p:spPr bwMode="auto">
          <a:xfrm>
            <a:off x="1588" y="0"/>
            <a:ext cx="9144000" cy="5172075"/>
          </a:xfrm>
          <a:prstGeom prst="rect">
            <a:avLst/>
          </a:prstGeom>
          <a:noFill/>
          <a:ln w="9525">
            <a:noFill/>
            <a:miter lim="800000"/>
            <a:headEnd/>
            <a:tailEnd/>
          </a:ln>
        </p:spPr>
      </p:pic>
      <p:sp>
        <p:nvSpPr>
          <p:cNvPr id="2" name="Rectangle 1"/>
          <p:cNvSpPr/>
          <p:nvPr/>
        </p:nvSpPr>
        <p:spPr>
          <a:xfrm>
            <a:off x="1295400" y="1657350"/>
            <a:ext cx="6858000" cy="2738438"/>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 Peter 2: 9</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But you are A chosen </a:t>
            </a:r>
            <a:r>
              <a:rPr lang="en-US" sz="2800" b="1" u="dbl" dirty="0">
                <a:solidFill>
                  <a:srgbClr val="00000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race</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 royal </a:t>
            </a:r>
            <a:r>
              <a:rPr lang="en-US" sz="2800" b="1" u="dbl" dirty="0">
                <a:solidFill>
                  <a:srgbClr val="00000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priesthood</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 holy </a:t>
            </a:r>
            <a:r>
              <a:rPr lang="en-US" sz="2800" b="1" u="dbl" dirty="0">
                <a:solidFill>
                  <a:srgbClr val="00000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nation,</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a:t>
            </a:r>
            <a:r>
              <a:rPr lang="en-US" sz="2800" b="1" u="dbl" dirty="0">
                <a:solidFill>
                  <a:srgbClr val="00000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 people</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for God's own possession, </a:t>
            </a:r>
            <a:r>
              <a:rPr lang="en-US" sz="3200" b="1" u="heavy" dirty="0">
                <a:solidFill>
                  <a:srgbClr val="C00000"/>
                </a:solidFill>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so that</a:t>
            </a:r>
            <a:r>
              <a:rPr lang="en-US" sz="32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you may </a:t>
            </a:r>
            <a:r>
              <a:rPr lang="en-US" sz="28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proclaim</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the excellencies of Him who has called you out of darkness into His marvelous light;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
        <p:nvSpPr>
          <p:cNvPr id="4" name="Rectangle 3"/>
          <p:cNvSpPr/>
          <p:nvPr/>
        </p:nvSpPr>
        <p:spPr>
          <a:xfrm>
            <a:off x="1095842" y="674226"/>
            <a:ext cx="7257115" cy="646331"/>
          </a:xfrm>
          <a:prstGeom prst="rect">
            <a:avLst/>
          </a:prstGeom>
        </p:spPr>
        <p:txBody>
          <a:bodyPr wrap="none">
            <a:spAutoFit/>
          </a:bodyPr>
          <a:lstStyle/>
          <a:p>
            <a:pPr>
              <a:defRPr/>
            </a:pPr>
            <a:r>
              <a:rPr lang="en-US" sz="3600" b="1" dirty="0">
                <a:ln>
                  <a:solidFill>
                    <a:srgbClr val="000000"/>
                  </a:solidFill>
                </a:ln>
                <a:solidFill>
                  <a:srgbClr val="004600"/>
                </a:solidFill>
                <a:latin typeface="Microsoft Sans Serif" panose="020B0604020202020204" pitchFamily="34" charset="0"/>
                <a:cs typeface="Microsoft Sans Serif" panose="020B0604020202020204" pitchFamily="34" charset="0"/>
              </a:rPr>
              <a:t>Some specific actions are required</a:t>
            </a:r>
            <a:endParaRPr lang="en-US" sz="36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p:cNvPicPr>
            <a:picLocks noChangeAspect="1"/>
          </p:cNvPicPr>
          <p:nvPr/>
        </p:nvPicPr>
        <p:blipFill>
          <a:blip r:embed="rId2" cstate="print"/>
          <a:srcRect/>
          <a:stretch>
            <a:fillRect/>
          </a:stretch>
        </p:blipFill>
        <p:spPr bwMode="auto">
          <a:xfrm>
            <a:off x="23813" y="-28575"/>
            <a:ext cx="9144000" cy="5172075"/>
          </a:xfrm>
          <a:prstGeom prst="rect">
            <a:avLst/>
          </a:prstGeom>
          <a:noFill/>
          <a:ln w="9525">
            <a:noFill/>
            <a:miter lim="800000"/>
            <a:headEnd/>
            <a:tailEnd/>
          </a:ln>
        </p:spPr>
      </p:pic>
      <p:sp>
        <p:nvSpPr>
          <p:cNvPr id="2" name="Rectangle 1"/>
          <p:cNvSpPr/>
          <p:nvPr/>
        </p:nvSpPr>
        <p:spPr>
          <a:xfrm>
            <a:off x="1219200" y="971550"/>
            <a:ext cx="6858000" cy="3108325"/>
          </a:xfrm>
          <a:prstGeom prst="rect">
            <a:avLst/>
          </a:prstGeom>
        </p:spPr>
        <p:txBody>
          <a:bodyPr>
            <a:spAutoFit/>
          </a:bodyPr>
          <a:lstStyle/>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Matthew 28: 18</a:t>
            </a:r>
            <a:r>
              <a:rPr lang="en-US"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When they saw Him, they worshiped Him; but some were </a:t>
            </a:r>
            <a:r>
              <a:rPr lang="en-US" sz="2800" b="1" u="dbl" dirty="0">
                <a:solidFill>
                  <a:srgbClr val="6C006C"/>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doubtful</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18</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And Jesus came up and spoke to them, saying, " All authority has been given to Me in heaven and on earth.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19</a:t>
            </a:r>
            <a:r>
              <a:rPr lang="en-US" sz="28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a:t>
            </a:r>
            <a:r>
              <a:rPr lang="en-US" sz="2800" b="1" u="dbl" dirty="0">
                <a:solidFill>
                  <a:srgbClr val="6C006C"/>
                </a:solidFill>
                <a:latin typeface="Arial Narrow" panose="020B0606020202030204" pitchFamily="34" charset="0"/>
                <a:ea typeface="Times New Roman" panose="02020603050405020304" pitchFamily="18" charset="0"/>
                <a:cs typeface="Arial" panose="020B0604020202020204" pitchFamily="34" charset="0"/>
              </a:rPr>
              <a:t>Go therefore and make disciples of all the nations</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p:cNvPicPr>
          <p:nvPr/>
        </p:nvPicPr>
        <p:blipFill>
          <a:blip r:embed="rId2" cstate="print"/>
          <a:srcRect/>
          <a:stretch>
            <a:fillRect/>
          </a:stretch>
        </p:blipFill>
        <p:spPr bwMode="auto">
          <a:xfrm>
            <a:off x="0" y="0"/>
            <a:ext cx="9144000" cy="5222875"/>
          </a:xfrm>
          <a:prstGeom prst="rect">
            <a:avLst/>
          </a:prstGeom>
          <a:noFill/>
          <a:ln w="9525">
            <a:noFill/>
            <a:miter lim="800000"/>
            <a:headEnd/>
            <a:tailEnd/>
          </a:ln>
        </p:spPr>
      </p:pic>
      <p:sp>
        <p:nvSpPr>
          <p:cNvPr id="7171" name="Rectangle 1"/>
          <p:cNvSpPr>
            <a:spLocks noChangeArrowheads="1"/>
          </p:cNvSpPr>
          <p:nvPr/>
        </p:nvSpPr>
        <p:spPr bwMode="auto">
          <a:xfrm>
            <a:off x="762000" y="742950"/>
            <a:ext cx="7239000" cy="3945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9pPr>
          </a:lstStyle>
          <a:p>
            <a:pPr algn="ctr">
              <a:spcBef>
                <a:spcPct val="0"/>
              </a:spcBef>
              <a:buFontTx/>
              <a:buNone/>
              <a:defRPr/>
            </a:pPr>
            <a:r>
              <a:rPr lang="en-US" b="1" dirty="0" smtClean="0">
                <a:ln>
                  <a:solidFill>
                    <a:srgbClr val="000000"/>
                  </a:solidFill>
                </a:ln>
                <a:solidFill>
                  <a:srgbClr val="004600"/>
                </a:solidFill>
                <a:latin typeface="Microsoft Sans Serif" panose="020B0604020202020204" pitchFamily="34" charset="0"/>
                <a:cs typeface="Microsoft Sans Serif" panose="020B0604020202020204" pitchFamily="34" charset="0"/>
              </a:rPr>
              <a:t>Our final assignment from Jesus was to make disciples as we move about. </a:t>
            </a:r>
          </a:p>
          <a:p>
            <a:pPr algn="ctr">
              <a:spcBef>
                <a:spcPct val="0"/>
              </a:spcBef>
              <a:buFontTx/>
              <a:buNone/>
              <a:defRPr/>
            </a:pPr>
            <a:endParaRPr lang="en-US" sz="2000" b="1" dirty="0" smtClean="0">
              <a:ln>
                <a:solidFill>
                  <a:srgbClr val="000000"/>
                </a:solidFill>
              </a:ln>
              <a:solidFill>
                <a:srgbClr val="004600"/>
              </a:solidFill>
              <a:latin typeface="Microsoft Sans Serif" panose="020B0604020202020204" pitchFamily="34" charset="0"/>
              <a:cs typeface="Microsoft Sans Serif" panose="020B0604020202020204" pitchFamily="34" charset="0"/>
            </a:endParaRPr>
          </a:p>
          <a:p>
            <a:pPr algn="ctr">
              <a:spcBef>
                <a:spcPct val="0"/>
              </a:spcBef>
              <a:buFontTx/>
              <a:buNone/>
              <a:defRPr/>
            </a:pPr>
            <a:r>
              <a:rPr lang="en-US" sz="2800" b="1" dirty="0" smtClean="0">
                <a:ln>
                  <a:solidFill>
                    <a:srgbClr val="000000"/>
                  </a:solidFill>
                </a:ln>
                <a:solidFill>
                  <a:srgbClr val="004600"/>
                </a:solidFill>
                <a:latin typeface="Microsoft Sans Serif" panose="020B0604020202020204" pitchFamily="34" charset="0"/>
                <a:cs typeface="Microsoft Sans Serif" panose="020B0604020202020204" pitchFamily="34" charset="0"/>
              </a:rPr>
              <a:t>To accomplish this we must have :</a:t>
            </a:r>
          </a:p>
          <a:p>
            <a:pPr>
              <a:buFont typeface="Arial" panose="020B0604020202020204" pitchFamily="34" charset="0"/>
              <a:buNone/>
              <a:defRPr/>
            </a:pPr>
            <a:r>
              <a:rPr lang="en-US" sz="2400" dirty="0" smtClean="0">
                <a:solidFill>
                  <a:srgbClr val="000000"/>
                </a:solidFill>
                <a:cs typeface="Arial" panose="020B0604020202020204" pitchFamily="34" charset="0"/>
              </a:rPr>
              <a:t>                     </a:t>
            </a:r>
            <a:r>
              <a:rPr lang="en-US" sz="2400" b="1" dirty="0" smtClean="0">
                <a:solidFill>
                  <a:srgbClr val="000000"/>
                </a:solidFill>
                <a:cs typeface="Arial" panose="020B0604020202020204" pitchFamily="34" charset="0"/>
              </a:rPr>
              <a:t>1. </a:t>
            </a:r>
            <a:r>
              <a:rPr lang="en-US" sz="2400" dirty="0" smtClean="0">
                <a:solidFill>
                  <a:srgbClr val="000000"/>
                </a:solidFill>
                <a:cs typeface="Arial" panose="020B0604020202020204" pitchFamily="34" charset="0"/>
              </a:rPr>
              <a:t>  </a:t>
            </a:r>
            <a:r>
              <a:rPr lang="en-US" sz="2800" dirty="0" smtClean="0">
                <a:solidFill>
                  <a:srgbClr val="000000"/>
                </a:solidFill>
                <a:cs typeface="Arial" panose="020B0604020202020204" pitchFamily="34" charset="0"/>
              </a:rPr>
              <a:t>A message </a:t>
            </a:r>
          </a:p>
          <a:p>
            <a:pPr>
              <a:buFont typeface="Arial" panose="020B0604020202020204" pitchFamily="34" charset="0"/>
              <a:buNone/>
              <a:defRPr/>
            </a:pPr>
            <a:r>
              <a:rPr lang="en-US" sz="2400" dirty="0" smtClean="0">
                <a:solidFill>
                  <a:srgbClr val="000000"/>
                </a:solidFill>
                <a:cs typeface="Arial" panose="020B0604020202020204" pitchFamily="34" charset="0"/>
              </a:rPr>
              <a:t>                     </a:t>
            </a:r>
            <a:r>
              <a:rPr lang="en-US" sz="2400" b="1" dirty="0" smtClean="0">
                <a:solidFill>
                  <a:srgbClr val="000000"/>
                </a:solidFill>
                <a:cs typeface="Arial" panose="020B0604020202020204" pitchFamily="34" charset="0"/>
              </a:rPr>
              <a:t>2.</a:t>
            </a:r>
            <a:r>
              <a:rPr lang="en-US" sz="2400" dirty="0" smtClean="0">
                <a:solidFill>
                  <a:srgbClr val="000000"/>
                </a:solidFill>
                <a:cs typeface="Arial" panose="020B0604020202020204" pitchFamily="34" charset="0"/>
              </a:rPr>
              <a:t>   </a:t>
            </a:r>
            <a:r>
              <a:rPr lang="en-US" sz="2800" dirty="0" smtClean="0">
                <a:solidFill>
                  <a:srgbClr val="000000"/>
                </a:solidFill>
                <a:cs typeface="Arial" panose="020B0604020202020204" pitchFamily="34" charset="0"/>
              </a:rPr>
              <a:t>A messenger</a:t>
            </a:r>
            <a:r>
              <a:rPr lang="en-US" sz="2800" b="1" dirty="0" smtClean="0">
                <a:solidFill>
                  <a:srgbClr val="000000"/>
                </a:solidFill>
                <a:cs typeface="Arial" panose="020B0604020202020204" pitchFamily="34" charset="0"/>
              </a:rPr>
              <a:t> </a:t>
            </a:r>
            <a:r>
              <a:rPr lang="en-US" sz="2800" dirty="0" smtClean="0">
                <a:solidFill>
                  <a:srgbClr val="000000"/>
                </a:solidFill>
                <a:cs typeface="Arial" panose="020B0604020202020204" pitchFamily="34" charset="0"/>
              </a:rPr>
              <a:t> </a:t>
            </a:r>
          </a:p>
          <a:p>
            <a:pPr>
              <a:buFont typeface="Arial" panose="020B0604020202020204" pitchFamily="34" charset="0"/>
              <a:buNone/>
              <a:defRPr/>
            </a:pPr>
            <a:r>
              <a:rPr lang="en-US" sz="2400" dirty="0" smtClean="0">
                <a:solidFill>
                  <a:srgbClr val="000000"/>
                </a:solidFill>
                <a:cs typeface="Arial" panose="020B0604020202020204" pitchFamily="34" charset="0"/>
              </a:rPr>
              <a:t>                     </a:t>
            </a:r>
            <a:r>
              <a:rPr lang="en-US" sz="2400" b="1" dirty="0" smtClean="0">
                <a:solidFill>
                  <a:srgbClr val="000000"/>
                </a:solidFill>
                <a:cs typeface="Arial" panose="020B0604020202020204" pitchFamily="34" charset="0"/>
              </a:rPr>
              <a:t>3.</a:t>
            </a:r>
            <a:r>
              <a:rPr lang="en-US" sz="2400" dirty="0" smtClean="0">
                <a:solidFill>
                  <a:srgbClr val="000000"/>
                </a:solidFill>
                <a:cs typeface="Arial" panose="020B0604020202020204" pitchFamily="34" charset="0"/>
              </a:rPr>
              <a:t>   </a:t>
            </a:r>
            <a:r>
              <a:rPr lang="en-US" sz="2800" dirty="0" smtClean="0">
                <a:solidFill>
                  <a:srgbClr val="000000"/>
                </a:solidFill>
                <a:cs typeface="Arial" panose="020B0604020202020204" pitchFamily="34" charset="0"/>
              </a:rPr>
              <a:t>A mission field </a:t>
            </a:r>
          </a:p>
          <a:p>
            <a:pPr>
              <a:buFont typeface="Arial" panose="020B0604020202020204" pitchFamily="34" charset="0"/>
              <a:buNone/>
              <a:defRPr/>
            </a:pPr>
            <a:r>
              <a:rPr lang="en-US" sz="2400" dirty="0" smtClean="0">
                <a:solidFill>
                  <a:srgbClr val="000000"/>
                </a:solidFill>
                <a:cs typeface="Arial" panose="020B0604020202020204" pitchFamily="34" charset="0"/>
              </a:rPr>
              <a:t>                     </a:t>
            </a:r>
            <a:r>
              <a:rPr lang="en-US" sz="2400" b="1" dirty="0" smtClean="0">
                <a:solidFill>
                  <a:srgbClr val="000000"/>
                </a:solidFill>
                <a:cs typeface="Arial" panose="020B0604020202020204" pitchFamily="34" charset="0"/>
              </a:rPr>
              <a:t>4. </a:t>
            </a:r>
            <a:r>
              <a:rPr lang="en-US" sz="2400" dirty="0" smtClean="0">
                <a:solidFill>
                  <a:srgbClr val="000000"/>
                </a:solidFill>
                <a:cs typeface="Arial" panose="020B0604020202020204" pitchFamily="34" charset="0"/>
              </a:rPr>
              <a:t>  </a:t>
            </a:r>
            <a:r>
              <a:rPr lang="en-US" sz="2800" dirty="0" smtClean="0">
                <a:solidFill>
                  <a:srgbClr val="000000"/>
                </a:solidFill>
                <a:cs typeface="Arial" panose="020B0604020202020204" pitchFamily="34" charset="0"/>
              </a:rPr>
              <a:t>An organized strategy</a:t>
            </a:r>
            <a:endParaRPr lang="en-US" sz="2400" b="1" dirty="0" smtClean="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p:cNvPicPr>
          <p:nvPr/>
        </p:nvPicPr>
        <p:blipFill>
          <a:blip r:embed="rId2" cstate="print"/>
          <a:srcRect b="1112"/>
          <a:stretch>
            <a:fillRect/>
          </a:stretch>
        </p:blipFill>
        <p:spPr bwMode="auto">
          <a:xfrm>
            <a:off x="0" y="0"/>
            <a:ext cx="9144000" cy="5143500"/>
          </a:xfrm>
          <a:prstGeom prst="rect">
            <a:avLst/>
          </a:prstGeom>
          <a:noFill/>
          <a:ln w="9525">
            <a:noFill/>
            <a:miter lim="800000"/>
            <a:headEnd/>
            <a:tailEnd/>
          </a:ln>
        </p:spPr>
      </p:pic>
      <p:sp>
        <p:nvSpPr>
          <p:cNvPr id="12291" name="Rectangle 1"/>
          <p:cNvSpPr>
            <a:spLocks noChangeArrowheads="1"/>
          </p:cNvSpPr>
          <p:nvPr/>
        </p:nvSpPr>
        <p:spPr bwMode="auto">
          <a:xfrm>
            <a:off x="1676400" y="1276350"/>
            <a:ext cx="6096000" cy="23391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en-US" sz="3600" b="1" dirty="0" smtClean="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I</a:t>
            </a:r>
            <a:r>
              <a:rPr lang="en-US" sz="4000" b="1" dirty="0" smtClean="0">
                <a:solidFill>
                  <a:srgbClr val="000000"/>
                </a:solidFill>
                <a:latin typeface="Microsoft Sans Serif" panose="020B0604020202020204" pitchFamily="34" charset="0"/>
                <a:ea typeface="Microsoft Sans Serif" panose="020B0604020202020204" pitchFamily="34" charset="0"/>
                <a:cs typeface="Times New Roman" panose="02020603050405020304" pitchFamily="18" charset="0"/>
              </a:rPr>
              <a:t>.  </a:t>
            </a:r>
            <a:r>
              <a:rPr lang="en-US" sz="4000" b="1" dirty="0" smtClean="0">
                <a:ln>
                  <a:solidFill>
                    <a:srgbClr val="000000"/>
                  </a:solidFill>
                </a:ln>
                <a:solidFill>
                  <a:srgbClr val="000000"/>
                </a:solidFill>
                <a:latin typeface="Microsoft Sans Serif" panose="020B0604020202020204" pitchFamily="34" charset="0"/>
                <a:ea typeface="Microsoft Sans Serif" panose="020B0604020202020204" pitchFamily="34" charset="0"/>
                <a:cs typeface="Times New Roman" panose="02020603050405020304" pitchFamily="18" charset="0"/>
              </a:rPr>
              <a:t>What is the message</a:t>
            </a:r>
          </a:p>
          <a:p>
            <a:pPr>
              <a:spcBef>
                <a:spcPct val="0"/>
              </a:spcBef>
              <a:buFontTx/>
              <a:buNone/>
              <a:defRPr/>
            </a:pPr>
            <a:r>
              <a:rPr lang="en-US" sz="4000" b="1" dirty="0" smtClean="0">
                <a:ln>
                  <a:solidFill>
                    <a:srgbClr val="000000"/>
                  </a:solidFill>
                </a:ln>
                <a:solidFill>
                  <a:srgbClr val="000000"/>
                </a:solidFill>
                <a:latin typeface="Microsoft Sans Serif" panose="020B0604020202020204" pitchFamily="34" charset="0"/>
                <a:ea typeface="Microsoft Sans Serif" panose="020B0604020202020204" pitchFamily="34" charset="0"/>
                <a:cs typeface="Times New Roman" panose="02020603050405020304" pitchFamily="18" charset="0"/>
              </a:rPr>
              <a:t>     that makes disciples</a:t>
            </a:r>
          </a:p>
          <a:p>
            <a:pPr algn="ctr">
              <a:spcBef>
                <a:spcPct val="0"/>
              </a:spcBef>
              <a:buFontTx/>
              <a:buNone/>
              <a:defRPr/>
            </a:pPr>
            <a:r>
              <a:rPr lang="en-US" sz="6600" b="1" dirty="0" smtClean="0">
                <a:ln>
                  <a:solidFill>
                    <a:srgbClr val="000000"/>
                  </a:solidFill>
                </a:ln>
                <a:solidFill>
                  <a:srgbClr val="000000"/>
                </a:solidFill>
                <a:latin typeface="Microsoft Sans Serif" panose="020B0604020202020204" pitchFamily="34" charset="0"/>
                <a:ea typeface="Microsoft Sans Serif" panose="020B0604020202020204" pitchFamily="34" charset="0"/>
                <a:cs typeface="Times New Roman" panose="02020603050405020304" pitchFamily="18" charset="0"/>
              </a:rPr>
              <a:t>?</a:t>
            </a:r>
            <a:r>
              <a:rPr lang="en-US" sz="4000" b="1" dirty="0" smtClean="0">
                <a:ln>
                  <a:solidFill>
                    <a:srgbClr val="000000"/>
                  </a:solidFill>
                </a:ln>
                <a:solidFill>
                  <a:srgbClr val="000000"/>
                </a:solidFill>
                <a:latin typeface="Microsoft Sans Serif" panose="020B0604020202020204" pitchFamily="34" charset="0"/>
                <a:ea typeface="Microsoft Sans Serif" panose="020B0604020202020204" pitchFamily="34" charset="0"/>
                <a:cs typeface="Times New Roman" panose="02020603050405020304" pitchFamily="18" charset="0"/>
              </a:rPr>
              <a:t> </a:t>
            </a:r>
            <a:endParaRPr lang="en-US" sz="4000" dirty="0" smtClean="0">
              <a:ln>
                <a:solidFill>
                  <a:srgbClr val="000000"/>
                </a:solidFill>
              </a:ln>
              <a:latin typeface="Microsoft Sans Serif" panose="020B0604020202020204" pitchFamily="34" charset="0"/>
              <a:ea typeface="Microsoft Sans Serif" panose="020B0604020202020204" pitchFamily="34" charset="0"/>
              <a:cs typeface="Times New Roman" panose="02020603050405020304" pitchFamily="18" charset="0"/>
            </a:endParaRPr>
          </a:p>
        </p:txBody>
      </p:sp>
      <p:pic>
        <p:nvPicPr>
          <p:cNvPr id="15364" name="Picture 2"/>
          <p:cNvPicPr>
            <a:picLocks noChangeAspect="1"/>
          </p:cNvPicPr>
          <p:nvPr/>
        </p:nvPicPr>
        <p:blipFill>
          <a:blip r:embed="rId3" cstate="print"/>
          <a:srcRect/>
          <a:stretch>
            <a:fillRect/>
          </a:stretch>
        </p:blipFill>
        <p:spPr bwMode="auto">
          <a:xfrm>
            <a:off x="495300" y="3252788"/>
            <a:ext cx="1028700" cy="1543050"/>
          </a:xfrm>
          <a:prstGeom prst="rect">
            <a:avLst/>
          </a:prstGeom>
          <a:noFill/>
          <a:ln w="9525">
            <a:noFill/>
            <a:miter lim="800000"/>
            <a:headEnd/>
            <a:tailEnd/>
          </a:ln>
        </p:spPr>
      </p:pic>
      <p:pic>
        <p:nvPicPr>
          <p:cNvPr id="15365" name="Picture 4"/>
          <p:cNvPicPr>
            <a:picLocks noChangeAspect="1"/>
          </p:cNvPicPr>
          <p:nvPr/>
        </p:nvPicPr>
        <p:blipFill>
          <a:blip r:embed="rId4" cstate="print"/>
          <a:srcRect/>
          <a:stretch>
            <a:fillRect/>
          </a:stretch>
        </p:blipFill>
        <p:spPr bwMode="auto">
          <a:xfrm>
            <a:off x="6934200" y="3560763"/>
            <a:ext cx="1849438" cy="1235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p:cNvPicPr>
          <p:nvPr/>
        </p:nvPicPr>
        <p:blipFill>
          <a:blip r:embed="rId2" cstate="print"/>
          <a:srcRect/>
          <a:stretch>
            <a:fillRect/>
          </a:stretch>
        </p:blipFill>
        <p:spPr bwMode="auto">
          <a:xfrm>
            <a:off x="1588" y="0"/>
            <a:ext cx="9144000" cy="5172075"/>
          </a:xfrm>
          <a:prstGeom prst="rect">
            <a:avLst/>
          </a:prstGeom>
          <a:noFill/>
          <a:ln w="9525">
            <a:noFill/>
            <a:miter lim="800000"/>
            <a:headEnd/>
            <a:tailEnd/>
          </a:ln>
        </p:spPr>
      </p:pic>
      <p:sp>
        <p:nvSpPr>
          <p:cNvPr id="2" name="Rectangle 1"/>
          <p:cNvSpPr/>
          <p:nvPr/>
        </p:nvSpPr>
        <p:spPr>
          <a:xfrm>
            <a:off x="1411288" y="447675"/>
            <a:ext cx="6324600" cy="4276725"/>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John 17: 8</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for </a:t>
            </a:r>
            <a:r>
              <a:rPr lang="en-US" sz="2800" b="1" u="dbl" dirty="0">
                <a:solidFill>
                  <a:srgbClr val="70007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the words</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which You gave Me I have </a:t>
            </a:r>
            <a:r>
              <a:rPr lang="en-US" sz="2800" b="1" u="dbl" dirty="0">
                <a:solidFill>
                  <a:srgbClr val="70007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given to them</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and they </a:t>
            </a:r>
            <a:r>
              <a:rPr lang="en-US" sz="2800" b="1" u="dbl" dirty="0">
                <a:solidFill>
                  <a:srgbClr val="70007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received</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them and truly understood that I came forth from You, and they </a:t>
            </a:r>
            <a:r>
              <a:rPr lang="en-US" sz="2800" b="1" u="dbl" dirty="0">
                <a:solidFill>
                  <a:srgbClr val="70007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believed</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that You sent Me.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endParaRPr lang="en-US" sz="20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John 17: 20</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do not ask on behalf of these alone, but for those also who </a:t>
            </a:r>
            <a:r>
              <a:rPr lang="en-US" sz="2800" b="1" u="dbl" dirty="0">
                <a:solidFill>
                  <a:srgbClr val="70007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believe in Me through their word</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21</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that they may all be one;</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p:cNvPicPr>
          <p:nvPr/>
        </p:nvPicPr>
        <p:blipFill>
          <a:blip r:embed="rId2" cstate="print"/>
          <a:srcRect/>
          <a:stretch>
            <a:fillRect/>
          </a:stretch>
        </p:blipFill>
        <p:spPr bwMode="auto">
          <a:xfrm>
            <a:off x="0" y="0"/>
            <a:ext cx="9144000" cy="5222875"/>
          </a:xfrm>
          <a:prstGeom prst="rect">
            <a:avLst/>
          </a:prstGeom>
          <a:noFill/>
          <a:ln w="9525">
            <a:noFill/>
            <a:miter lim="800000"/>
            <a:headEnd/>
            <a:tailEnd/>
          </a:ln>
        </p:spPr>
      </p:pic>
      <p:sp>
        <p:nvSpPr>
          <p:cNvPr id="7171" name="Rectangle 1"/>
          <p:cNvSpPr>
            <a:spLocks noChangeArrowheads="1"/>
          </p:cNvSpPr>
          <p:nvPr/>
        </p:nvSpPr>
        <p:spPr bwMode="auto">
          <a:xfrm>
            <a:off x="838200" y="819150"/>
            <a:ext cx="7658100" cy="38225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9pPr>
          </a:lstStyle>
          <a:p>
            <a:pPr algn="ctr">
              <a:spcBef>
                <a:spcPct val="0"/>
              </a:spcBef>
              <a:buFontTx/>
              <a:buNone/>
              <a:defRPr/>
            </a:pPr>
            <a:r>
              <a:rPr lang="en-US" b="1" dirty="0" smtClean="0">
                <a:ln>
                  <a:solidFill>
                    <a:srgbClr val="000000"/>
                  </a:solidFill>
                </a:ln>
                <a:solidFill>
                  <a:srgbClr val="004600"/>
                </a:solidFill>
                <a:latin typeface="Microsoft Sans Serif" panose="020B0604020202020204" pitchFamily="34" charset="0"/>
                <a:cs typeface="Microsoft Sans Serif" panose="020B0604020202020204" pitchFamily="34" charset="0"/>
              </a:rPr>
              <a:t>Words that make disciples must include :</a:t>
            </a:r>
          </a:p>
          <a:p>
            <a:pPr algn="ctr">
              <a:spcBef>
                <a:spcPct val="0"/>
              </a:spcBef>
              <a:buFontTx/>
              <a:buNone/>
              <a:defRPr/>
            </a:pPr>
            <a:endParaRPr lang="en-US" sz="2400" b="1" dirty="0" smtClean="0">
              <a:ln>
                <a:solidFill>
                  <a:srgbClr val="000000"/>
                </a:solidFill>
              </a:ln>
              <a:solidFill>
                <a:srgbClr val="004600"/>
              </a:solidFill>
              <a:latin typeface="Microsoft Sans Serif" panose="020B0604020202020204" pitchFamily="34" charset="0"/>
              <a:cs typeface="Microsoft Sans Serif" panose="020B0604020202020204" pitchFamily="34" charset="0"/>
            </a:endParaRPr>
          </a:p>
          <a:p>
            <a:pPr>
              <a:spcBef>
                <a:spcPct val="0"/>
              </a:spcBef>
              <a:buFontTx/>
              <a:buNone/>
              <a:defRPr/>
            </a:pPr>
            <a:r>
              <a:rPr lang="en-US" sz="2800" b="1" dirty="0" smtClean="0">
                <a:solidFill>
                  <a:srgbClr val="000000"/>
                </a:solidFill>
                <a:cs typeface="Arial" panose="020B0604020202020204" pitchFamily="34" charset="0"/>
              </a:rPr>
              <a:t>                     </a:t>
            </a:r>
            <a:r>
              <a:rPr lang="en-US" sz="2400" b="1" dirty="0" smtClean="0">
                <a:solidFill>
                  <a:srgbClr val="000000"/>
                </a:solidFill>
                <a:cs typeface="Arial" panose="020B0604020202020204" pitchFamily="34" charset="0"/>
              </a:rPr>
              <a:t>1. </a:t>
            </a:r>
            <a:r>
              <a:rPr lang="en-US" sz="2400" dirty="0" smtClean="0">
                <a:solidFill>
                  <a:srgbClr val="000000"/>
                </a:solidFill>
                <a:cs typeface="Arial" panose="020B0604020202020204" pitchFamily="34" charset="0"/>
              </a:rPr>
              <a:t>  </a:t>
            </a:r>
            <a:r>
              <a:rPr lang="en-US" sz="2800" dirty="0" smtClean="0">
                <a:solidFill>
                  <a:srgbClr val="000000"/>
                </a:solidFill>
                <a:cs typeface="Arial" panose="020B0604020202020204" pitchFamily="34" charset="0"/>
              </a:rPr>
              <a:t>Who Jesus is</a:t>
            </a:r>
          </a:p>
          <a:p>
            <a:pPr>
              <a:buFont typeface="Arial" panose="020B0604020202020204" pitchFamily="34" charset="0"/>
              <a:buNone/>
              <a:defRPr/>
            </a:pPr>
            <a:r>
              <a:rPr lang="en-US" sz="2800" dirty="0" smtClean="0">
                <a:solidFill>
                  <a:srgbClr val="000000"/>
                </a:solidFill>
                <a:cs typeface="Arial" panose="020B0604020202020204" pitchFamily="34" charset="0"/>
              </a:rPr>
              <a:t>                     </a:t>
            </a:r>
            <a:r>
              <a:rPr lang="en-US" sz="2400" b="1" dirty="0" smtClean="0">
                <a:solidFill>
                  <a:srgbClr val="000000"/>
                </a:solidFill>
                <a:cs typeface="Arial" panose="020B0604020202020204" pitchFamily="34" charset="0"/>
              </a:rPr>
              <a:t>2.</a:t>
            </a:r>
            <a:r>
              <a:rPr lang="en-US" sz="2400" dirty="0" smtClean="0">
                <a:solidFill>
                  <a:srgbClr val="000000"/>
                </a:solidFill>
                <a:cs typeface="Arial" panose="020B0604020202020204" pitchFamily="34" charset="0"/>
              </a:rPr>
              <a:t>   </a:t>
            </a:r>
            <a:r>
              <a:rPr lang="en-US" sz="2800" dirty="0" smtClean="0">
                <a:solidFill>
                  <a:srgbClr val="000000"/>
                </a:solidFill>
                <a:cs typeface="Arial" panose="020B0604020202020204" pitchFamily="34" charset="0"/>
              </a:rPr>
              <a:t>What Jesus did </a:t>
            </a:r>
          </a:p>
          <a:p>
            <a:pPr>
              <a:buFont typeface="Arial" panose="020B0604020202020204" pitchFamily="34" charset="0"/>
              <a:buNone/>
              <a:defRPr/>
            </a:pPr>
            <a:r>
              <a:rPr lang="en-US" sz="2800" dirty="0" smtClean="0">
                <a:solidFill>
                  <a:srgbClr val="000000"/>
                </a:solidFill>
                <a:cs typeface="Arial" panose="020B0604020202020204" pitchFamily="34" charset="0"/>
              </a:rPr>
              <a:t>                     </a:t>
            </a:r>
            <a:r>
              <a:rPr lang="en-US" sz="2400" b="1" dirty="0" smtClean="0">
                <a:solidFill>
                  <a:srgbClr val="000000"/>
                </a:solidFill>
                <a:cs typeface="Arial" panose="020B0604020202020204" pitchFamily="34" charset="0"/>
              </a:rPr>
              <a:t>3.</a:t>
            </a:r>
            <a:r>
              <a:rPr lang="en-US" sz="2400" dirty="0" smtClean="0">
                <a:solidFill>
                  <a:srgbClr val="000000"/>
                </a:solidFill>
                <a:cs typeface="Arial" panose="020B0604020202020204" pitchFamily="34" charset="0"/>
              </a:rPr>
              <a:t>   </a:t>
            </a:r>
            <a:r>
              <a:rPr lang="en-US" sz="2800" dirty="0" smtClean="0">
                <a:solidFill>
                  <a:srgbClr val="000000"/>
                </a:solidFill>
                <a:cs typeface="Arial" panose="020B0604020202020204" pitchFamily="34" charset="0"/>
              </a:rPr>
              <a:t>What Jesus offers </a:t>
            </a:r>
          </a:p>
          <a:p>
            <a:pPr>
              <a:buFont typeface="Arial" panose="020B0604020202020204" pitchFamily="34" charset="0"/>
              <a:buNone/>
              <a:defRPr/>
            </a:pPr>
            <a:r>
              <a:rPr lang="en-US" sz="2800" dirty="0" smtClean="0">
                <a:solidFill>
                  <a:srgbClr val="000000"/>
                </a:solidFill>
                <a:cs typeface="Arial" panose="020B0604020202020204" pitchFamily="34" charset="0"/>
              </a:rPr>
              <a:t>                     </a:t>
            </a:r>
            <a:r>
              <a:rPr lang="en-US" sz="2400" b="1" dirty="0" smtClean="0">
                <a:solidFill>
                  <a:srgbClr val="000000"/>
                </a:solidFill>
                <a:cs typeface="Arial" panose="020B0604020202020204" pitchFamily="34" charset="0"/>
              </a:rPr>
              <a:t>4. </a:t>
            </a:r>
            <a:r>
              <a:rPr lang="en-US" sz="2400" dirty="0" smtClean="0">
                <a:solidFill>
                  <a:srgbClr val="000000"/>
                </a:solidFill>
                <a:cs typeface="Arial" panose="020B0604020202020204" pitchFamily="34" charset="0"/>
              </a:rPr>
              <a:t>  </a:t>
            </a:r>
            <a:r>
              <a:rPr lang="en-US" sz="2800" dirty="0" smtClean="0">
                <a:solidFill>
                  <a:srgbClr val="000000"/>
                </a:solidFill>
                <a:cs typeface="Arial" panose="020B0604020202020204" pitchFamily="34" charset="0"/>
              </a:rPr>
              <a:t>What Jesus requires</a:t>
            </a:r>
          </a:p>
          <a:p>
            <a:pPr>
              <a:buFont typeface="Arial" panose="020B0604020202020204" pitchFamily="34" charset="0"/>
              <a:buNone/>
              <a:defRPr/>
            </a:pPr>
            <a:endParaRPr lang="en-US" sz="2000" b="1" dirty="0" smtClean="0">
              <a:solidFill>
                <a:srgbClr val="000000"/>
              </a:solidFill>
              <a:latin typeface="Times New Roman" panose="02020603050405020304" pitchFamily="18" charset="0"/>
              <a:cs typeface="Times New Roman" panose="02020603050405020304" pitchFamily="18" charset="0"/>
            </a:endParaRPr>
          </a:p>
          <a:p>
            <a:pPr>
              <a:buFont typeface="Arial" panose="020B0604020202020204" pitchFamily="34" charset="0"/>
              <a:buNone/>
              <a:defRPr/>
            </a:pPr>
            <a:r>
              <a:rPr lang="en-US" sz="2800" b="1" dirty="0" smtClean="0">
                <a:solidFill>
                  <a:srgbClr val="C00000"/>
                </a:solidFill>
                <a:latin typeface="Times New Roman" panose="02020603050405020304" pitchFamily="18" charset="0"/>
                <a:cs typeface="Times New Roman" panose="02020603050405020304" pitchFamily="18" charset="0"/>
              </a:rPr>
              <a:t>                   I Corinthians 15: 1-7</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p:cNvPicPr>
          <p:nvPr/>
        </p:nvPicPr>
        <p:blipFill>
          <a:blip r:embed="rId2" cstate="print"/>
          <a:srcRect/>
          <a:stretch>
            <a:fillRect/>
          </a:stretch>
        </p:blipFill>
        <p:spPr bwMode="auto">
          <a:xfrm>
            <a:off x="0" y="0"/>
            <a:ext cx="9144000" cy="5143500"/>
          </a:xfrm>
          <a:prstGeom prst="rect">
            <a:avLst/>
          </a:prstGeom>
          <a:noFill/>
          <a:ln w="9525">
            <a:noFill/>
            <a:miter lim="800000"/>
            <a:headEnd/>
            <a:tailEnd/>
          </a:ln>
        </p:spPr>
      </p:pic>
      <p:sp>
        <p:nvSpPr>
          <p:cNvPr id="17411" name="Rectangle 1"/>
          <p:cNvSpPr>
            <a:spLocks noChangeArrowheads="1"/>
          </p:cNvSpPr>
          <p:nvPr/>
        </p:nvSpPr>
        <p:spPr bwMode="auto">
          <a:xfrm>
            <a:off x="1295400" y="1352550"/>
            <a:ext cx="6553200" cy="1938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en-US" sz="3600" b="1" dirty="0" smtClean="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II</a:t>
            </a:r>
            <a:r>
              <a:rPr lang="en-US" sz="4000" b="1" dirty="0" smtClean="0">
                <a:solidFill>
                  <a:srgbClr val="000000"/>
                </a:solidFill>
                <a:latin typeface="Microsoft Sans Serif" panose="020B0604020202020204" pitchFamily="34" charset="0"/>
                <a:ea typeface="Microsoft Sans Serif" panose="020B0604020202020204" pitchFamily="34" charset="0"/>
                <a:cs typeface="Times New Roman" panose="02020603050405020304" pitchFamily="18" charset="0"/>
              </a:rPr>
              <a:t>.  </a:t>
            </a:r>
            <a:r>
              <a:rPr lang="en-US" sz="4000" b="1" dirty="0" smtClean="0">
                <a:ln>
                  <a:solidFill>
                    <a:srgbClr val="000000"/>
                  </a:solidFill>
                </a:ln>
                <a:solidFill>
                  <a:srgbClr val="004600"/>
                </a:solidFill>
                <a:latin typeface="Microsoft Sans Serif" panose="020B0604020202020204" pitchFamily="34" charset="0"/>
                <a:ea typeface="Microsoft Sans Serif" panose="020B0604020202020204" pitchFamily="34" charset="0"/>
                <a:cs typeface="Times New Roman" panose="02020603050405020304" pitchFamily="18" charset="0"/>
              </a:rPr>
              <a:t>God’s message must be</a:t>
            </a:r>
          </a:p>
          <a:p>
            <a:pPr>
              <a:spcBef>
                <a:spcPct val="0"/>
              </a:spcBef>
              <a:buFontTx/>
              <a:buNone/>
              <a:defRPr/>
            </a:pPr>
            <a:r>
              <a:rPr lang="en-US" sz="4000" b="1" dirty="0" smtClean="0">
                <a:ln>
                  <a:solidFill>
                    <a:srgbClr val="000000"/>
                  </a:solidFill>
                </a:ln>
                <a:solidFill>
                  <a:srgbClr val="004600"/>
                </a:solidFill>
                <a:latin typeface="Microsoft Sans Serif" panose="020B0604020202020204" pitchFamily="34" charset="0"/>
                <a:ea typeface="Microsoft Sans Serif" panose="020B0604020202020204" pitchFamily="34" charset="0"/>
                <a:cs typeface="Times New Roman" panose="02020603050405020304" pitchFamily="18" charset="0"/>
              </a:rPr>
              <a:t>      carried by devoted </a:t>
            </a:r>
          </a:p>
          <a:p>
            <a:pPr>
              <a:spcBef>
                <a:spcPct val="0"/>
              </a:spcBef>
              <a:buFontTx/>
              <a:buNone/>
              <a:defRPr/>
            </a:pPr>
            <a:r>
              <a:rPr lang="en-US" sz="4000" b="1" dirty="0" smtClean="0">
                <a:ln>
                  <a:solidFill>
                    <a:srgbClr val="000000"/>
                  </a:solidFill>
                </a:ln>
                <a:solidFill>
                  <a:srgbClr val="004600"/>
                </a:solidFill>
                <a:latin typeface="Microsoft Sans Serif" panose="020B0604020202020204" pitchFamily="34" charset="0"/>
                <a:ea typeface="Microsoft Sans Serif" panose="020B0604020202020204" pitchFamily="34" charset="0"/>
                <a:cs typeface="Times New Roman" panose="02020603050405020304" pitchFamily="18" charset="0"/>
              </a:rPr>
              <a:t>      messengers.</a:t>
            </a:r>
            <a:endParaRPr lang="en-US" sz="4000" dirty="0" smtClean="0">
              <a:ln>
                <a:solidFill>
                  <a:srgbClr val="000000"/>
                </a:solidFill>
              </a:ln>
              <a:solidFill>
                <a:srgbClr val="004600"/>
              </a:solidFill>
              <a:latin typeface="Microsoft Sans Serif" panose="020B0604020202020204" pitchFamily="34" charset="0"/>
              <a:ea typeface="Microsoft Sans Serif" panose="020B0604020202020204" pitchFamily="34" charset="0"/>
              <a:cs typeface="Times New Roman" panose="02020603050405020304" pitchFamily="18" charset="0"/>
            </a:endParaRPr>
          </a:p>
        </p:txBody>
      </p:sp>
      <p:pic>
        <p:nvPicPr>
          <p:cNvPr id="18436" name="Picture 1"/>
          <p:cNvPicPr>
            <a:picLocks noChangeAspect="1"/>
          </p:cNvPicPr>
          <p:nvPr/>
        </p:nvPicPr>
        <p:blipFill>
          <a:blip r:embed="rId3" cstate="print"/>
          <a:srcRect/>
          <a:stretch>
            <a:fillRect/>
          </a:stretch>
        </p:blipFill>
        <p:spPr bwMode="auto">
          <a:xfrm>
            <a:off x="457200" y="3381375"/>
            <a:ext cx="1193800" cy="1262063"/>
          </a:xfrm>
          <a:prstGeom prst="rect">
            <a:avLst/>
          </a:prstGeom>
          <a:noFill/>
          <a:ln w="9525">
            <a:noFill/>
            <a:miter lim="800000"/>
            <a:headEnd/>
            <a:tailEnd/>
          </a:ln>
        </p:spPr>
      </p:pic>
      <p:pic>
        <p:nvPicPr>
          <p:cNvPr id="18437" name="Picture 2"/>
          <p:cNvPicPr>
            <a:picLocks noChangeAspect="1"/>
          </p:cNvPicPr>
          <p:nvPr/>
        </p:nvPicPr>
        <p:blipFill>
          <a:blip r:embed="rId4" cstate="print"/>
          <a:srcRect/>
          <a:stretch>
            <a:fillRect/>
          </a:stretch>
        </p:blipFill>
        <p:spPr bwMode="auto">
          <a:xfrm>
            <a:off x="7696200" y="3381375"/>
            <a:ext cx="679450" cy="14144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p:cNvPicPr>
          <p:nvPr/>
        </p:nvPicPr>
        <p:blipFill>
          <a:blip r:embed="rId2" cstate="print"/>
          <a:srcRect/>
          <a:stretch>
            <a:fillRect/>
          </a:stretch>
        </p:blipFill>
        <p:spPr bwMode="auto">
          <a:xfrm>
            <a:off x="1588" y="0"/>
            <a:ext cx="9144000" cy="5172075"/>
          </a:xfrm>
          <a:prstGeom prst="rect">
            <a:avLst/>
          </a:prstGeom>
          <a:noFill/>
          <a:ln w="9525">
            <a:noFill/>
            <a:miter lim="800000"/>
            <a:headEnd/>
            <a:tailEnd/>
          </a:ln>
        </p:spPr>
      </p:pic>
      <p:sp>
        <p:nvSpPr>
          <p:cNvPr id="2" name="Rectangle 1"/>
          <p:cNvSpPr/>
          <p:nvPr/>
        </p:nvSpPr>
        <p:spPr>
          <a:xfrm>
            <a:off x="420047" y="819150"/>
            <a:ext cx="8307082" cy="584775"/>
          </a:xfrm>
          <a:prstGeom prst="rect">
            <a:avLst/>
          </a:prstGeom>
        </p:spPr>
        <p:txBody>
          <a:bodyPr wrap="none">
            <a:spAutoFit/>
          </a:bodyPr>
          <a:lstStyle/>
          <a:p>
            <a:pPr>
              <a:defRPr/>
            </a:pPr>
            <a:r>
              <a:rPr lang="en-US" sz="3200" b="1" dirty="0">
                <a:ln>
                  <a:solidFill>
                    <a:srgbClr val="000000"/>
                  </a:solidFill>
                </a:ln>
                <a:solidFill>
                  <a:srgbClr val="004600"/>
                </a:solidFill>
                <a:latin typeface="Microsoft Sans Serif" panose="020B0604020202020204" pitchFamily="34" charset="0"/>
                <a:cs typeface="Microsoft Sans Serif" panose="020B0604020202020204" pitchFamily="34" charset="0"/>
              </a:rPr>
              <a:t>The absence of proclaimers dismayed Jesus</a:t>
            </a:r>
            <a:endParaRPr lang="en-US" sz="3200" dirty="0">
              <a:latin typeface="Arial" panose="020B0604020202020204" pitchFamily="34" charset="0"/>
              <a:cs typeface="Arial" panose="020B0604020202020204" pitchFamily="34" charset="0"/>
            </a:endParaRPr>
          </a:p>
        </p:txBody>
      </p:sp>
      <p:sp>
        <p:nvSpPr>
          <p:cNvPr id="4" name="Rectangle 3"/>
          <p:cNvSpPr/>
          <p:nvPr/>
        </p:nvSpPr>
        <p:spPr>
          <a:xfrm>
            <a:off x="1487488" y="1733550"/>
            <a:ext cx="6172200" cy="2246313"/>
          </a:xfrm>
          <a:prstGeom prst="rect">
            <a:avLst/>
          </a:prstGeom>
        </p:spPr>
        <p:txBody>
          <a:bodyPr>
            <a:spAutoFit/>
          </a:bodyPr>
          <a:lstStyle/>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Matthew 9: 37</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p>
          <a:p>
            <a:pPr>
              <a:spcBef>
                <a:spcPts val="0"/>
              </a:spcBef>
              <a:spcAft>
                <a:spcPts val="0"/>
              </a:spcAft>
              <a:tabLst>
                <a:tab pos="18288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Then He said to His disciples, "The harvest is plentiful, but the </a:t>
            </a:r>
            <a:r>
              <a:rPr lang="en-US" sz="2800" b="1" u="dbl" dirty="0">
                <a:solidFill>
                  <a:srgbClr val="70007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workers are few.</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38</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Therefore beseech the Lord of the harvest to send out workers into His harvest."</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p:cNvPicPr>
          <p:nvPr/>
        </p:nvPicPr>
        <p:blipFill>
          <a:blip r:embed="rId2" cstate="print"/>
          <a:srcRect/>
          <a:stretch>
            <a:fillRect/>
          </a:stretch>
        </p:blipFill>
        <p:spPr bwMode="auto">
          <a:xfrm>
            <a:off x="1588" y="0"/>
            <a:ext cx="9144000" cy="5172075"/>
          </a:xfrm>
          <a:prstGeom prst="rect">
            <a:avLst/>
          </a:prstGeom>
          <a:noFill/>
          <a:ln w="9525">
            <a:noFill/>
            <a:miter lim="800000"/>
            <a:headEnd/>
            <a:tailEnd/>
          </a:ln>
        </p:spPr>
      </p:pic>
      <p:sp>
        <p:nvSpPr>
          <p:cNvPr id="2" name="Rectangle 1"/>
          <p:cNvSpPr/>
          <p:nvPr/>
        </p:nvSpPr>
        <p:spPr>
          <a:xfrm>
            <a:off x="693358" y="894248"/>
            <a:ext cx="7760458" cy="584775"/>
          </a:xfrm>
          <a:prstGeom prst="rect">
            <a:avLst/>
          </a:prstGeom>
        </p:spPr>
        <p:txBody>
          <a:bodyPr wrap="none">
            <a:spAutoFit/>
          </a:bodyPr>
          <a:lstStyle/>
          <a:p>
            <a:pPr>
              <a:defRPr/>
            </a:pPr>
            <a:r>
              <a:rPr lang="en-US" sz="3200" b="1" dirty="0">
                <a:ln>
                  <a:solidFill>
                    <a:srgbClr val="000000"/>
                  </a:solidFill>
                </a:ln>
                <a:solidFill>
                  <a:srgbClr val="004600"/>
                </a:solidFill>
                <a:latin typeface="Microsoft Sans Serif" panose="020B0604020202020204" pitchFamily="34" charset="0"/>
                <a:cs typeface="Microsoft Sans Serif" panose="020B0604020202020204" pitchFamily="34" charset="0"/>
              </a:rPr>
              <a:t>Jesus called Christians to be proclaimers </a:t>
            </a:r>
            <a:endParaRPr lang="en-US" sz="3200" dirty="0">
              <a:latin typeface="Arial" panose="020B0604020202020204" pitchFamily="34" charset="0"/>
              <a:cs typeface="Arial" panose="020B0604020202020204" pitchFamily="34" charset="0"/>
            </a:endParaRPr>
          </a:p>
        </p:txBody>
      </p:sp>
      <p:sp>
        <p:nvSpPr>
          <p:cNvPr id="3" name="Rectangle 2"/>
          <p:cNvSpPr/>
          <p:nvPr/>
        </p:nvSpPr>
        <p:spPr>
          <a:xfrm>
            <a:off x="1084263" y="1809750"/>
            <a:ext cx="6978650" cy="2738438"/>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 Peter 2: 9</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But you are A chosen </a:t>
            </a:r>
            <a:r>
              <a:rPr lang="en-US" sz="2800" b="1" u="dbl" dirty="0">
                <a:solidFill>
                  <a:srgbClr val="00000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race</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 royal </a:t>
            </a:r>
            <a:r>
              <a:rPr lang="en-US" sz="2800" b="1" u="dbl" dirty="0">
                <a:solidFill>
                  <a:srgbClr val="00000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priesthood</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 holy </a:t>
            </a:r>
            <a:r>
              <a:rPr lang="en-US" sz="2800" b="1" u="dbl" dirty="0">
                <a:solidFill>
                  <a:srgbClr val="00000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nation,</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a:t>
            </a:r>
            <a:r>
              <a:rPr lang="en-US" sz="2800" b="1" u="dbl" dirty="0">
                <a:solidFill>
                  <a:srgbClr val="00000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 people</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for God's own possession, </a:t>
            </a:r>
            <a:r>
              <a:rPr lang="en-US" sz="3200" b="1" u="heavy" dirty="0">
                <a:solidFill>
                  <a:srgbClr val="C00000"/>
                </a:solidFill>
                <a:uFill>
                  <a:solidFill>
                    <a:srgbClr val="000000"/>
                  </a:solidFill>
                </a:uFill>
                <a:latin typeface="Arial Narrow" panose="020B0606020202030204" pitchFamily="34" charset="0"/>
                <a:ea typeface="Times New Roman" panose="02020603050405020304" pitchFamily="18" charset="0"/>
                <a:cs typeface="Arial" panose="020B0604020202020204" pitchFamily="34" charset="0"/>
              </a:rPr>
              <a:t>so that</a:t>
            </a:r>
            <a:r>
              <a:rPr lang="en-US" sz="32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you may proclaim the excellencies of Him who has called you out of darkness into His marvelous light;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
          <p:cNvPicPr>
            <a:picLocks noChangeAspect="1"/>
          </p:cNvPicPr>
          <p:nvPr/>
        </p:nvPicPr>
        <p:blipFill>
          <a:blip r:embed="rId2" cstate="print"/>
          <a:srcRect/>
          <a:stretch>
            <a:fillRect/>
          </a:stretch>
        </p:blipFill>
        <p:spPr bwMode="auto">
          <a:xfrm>
            <a:off x="-73025" y="-95250"/>
            <a:ext cx="9290050" cy="5143500"/>
          </a:xfrm>
          <a:prstGeom prst="rect">
            <a:avLst/>
          </a:prstGeom>
          <a:noFill/>
          <a:ln w="9525">
            <a:noFill/>
            <a:miter lim="800000"/>
            <a:headEnd/>
            <a:tailEnd/>
          </a:ln>
        </p:spPr>
      </p:pic>
      <p:sp>
        <p:nvSpPr>
          <p:cNvPr id="4" name="Rectangle 3"/>
          <p:cNvSpPr/>
          <p:nvPr/>
        </p:nvSpPr>
        <p:spPr>
          <a:xfrm>
            <a:off x="468953" y="3790950"/>
            <a:ext cx="8206093" cy="769441"/>
          </a:xfrm>
          <a:prstGeom prst="rect">
            <a:avLst/>
          </a:prstGeom>
          <a:solidFill>
            <a:schemeClr val="tx1"/>
          </a:solidFill>
          <a:ln w="28575">
            <a:solidFill>
              <a:srgbClr val="000000"/>
            </a:solidFill>
          </a:ln>
        </p:spPr>
        <p:txBody>
          <a:bodyPr wrap="none">
            <a:spAutoFit/>
          </a:bodyPr>
          <a:lstStyle/>
          <a:p>
            <a:pPr algn="ctr">
              <a:defRPr/>
            </a:pPr>
            <a:r>
              <a:rPr lang="en-US" sz="4400" b="1" dirty="0">
                <a:ln>
                  <a:solidFill>
                    <a:srgbClr val="000000"/>
                  </a:solidFill>
                </a:ln>
                <a:solidFill>
                  <a:srgbClr val="004600"/>
                </a:solidFill>
                <a:latin typeface="Microsoft Sans Serif" panose="020B0604020202020204" pitchFamily="34" charset="0"/>
                <a:cs typeface="Microsoft Sans Serif" panose="020B0604020202020204" pitchFamily="34" charset="0"/>
              </a:rPr>
              <a:t>Man has always been rebellious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p:cNvPicPr>
          <p:nvPr/>
        </p:nvPicPr>
        <p:blipFill>
          <a:blip r:embed="rId2" cstate="print"/>
          <a:srcRect/>
          <a:stretch>
            <a:fillRect/>
          </a:stretch>
        </p:blipFill>
        <p:spPr bwMode="auto">
          <a:xfrm>
            <a:off x="1588" y="0"/>
            <a:ext cx="9144000" cy="5172075"/>
          </a:xfrm>
          <a:prstGeom prst="rect">
            <a:avLst/>
          </a:prstGeom>
          <a:noFill/>
          <a:ln w="9525">
            <a:noFill/>
            <a:miter lim="800000"/>
            <a:headEnd/>
            <a:tailEnd/>
          </a:ln>
        </p:spPr>
      </p:pic>
      <p:sp>
        <p:nvSpPr>
          <p:cNvPr id="2" name="Rectangle 1"/>
          <p:cNvSpPr/>
          <p:nvPr/>
        </p:nvSpPr>
        <p:spPr>
          <a:xfrm>
            <a:off x="1006746" y="289134"/>
            <a:ext cx="7133684" cy="584775"/>
          </a:xfrm>
          <a:prstGeom prst="rect">
            <a:avLst/>
          </a:prstGeom>
        </p:spPr>
        <p:txBody>
          <a:bodyPr wrap="none">
            <a:spAutoFit/>
          </a:bodyPr>
          <a:lstStyle/>
          <a:p>
            <a:pPr>
              <a:defRPr/>
            </a:pPr>
            <a:r>
              <a:rPr lang="en-US" sz="3200" b="1" dirty="0">
                <a:ln>
                  <a:solidFill>
                    <a:srgbClr val="000000"/>
                  </a:solidFill>
                </a:ln>
                <a:solidFill>
                  <a:srgbClr val="004600"/>
                </a:solidFill>
                <a:latin typeface="Microsoft Sans Serif" panose="020B0604020202020204" pitchFamily="34" charset="0"/>
                <a:cs typeface="Microsoft Sans Serif" panose="020B0604020202020204" pitchFamily="34" charset="0"/>
              </a:rPr>
              <a:t>All who Jesus calls out He sends back</a:t>
            </a:r>
            <a:endParaRPr lang="en-US" sz="3200" dirty="0">
              <a:latin typeface="Arial" panose="020B0604020202020204" pitchFamily="34" charset="0"/>
              <a:cs typeface="Arial" panose="020B0604020202020204" pitchFamily="34" charset="0"/>
            </a:endParaRPr>
          </a:p>
        </p:txBody>
      </p:sp>
      <p:sp>
        <p:nvSpPr>
          <p:cNvPr id="4" name="Rectangle 3"/>
          <p:cNvSpPr/>
          <p:nvPr/>
        </p:nvSpPr>
        <p:spPr>
          <a:xfrm>
            <a:off x="969963" y="971550"/>
            <a:ext cx="7275512" cy="3970338"/>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John 17: 14</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I have given them Your word; and the world has hated them, because they are not of the world, even as I am not of the world.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15</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I do not ask You to take them out of the world, but to keep them from the evil one.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16</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They are not of the world, even as I am not of the world.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17</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Sanctify them in the truth; Your word is truth.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18</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As You sent Me into the world, </a:t>
            </a:r>
            <a:r>
              <a:rPr lang="en-US" sz="2800" b="1" u="dbl" dirty="0">
                <a:solidFill>
                  <a:srgbClr val="70007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I also have sent them into the world</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800" dirty="0">
                <a:latin typeface="Times New Roman" panose="02020603050405020304" pitchFamily="18" charset="0"/>
                <a:ea typeface="Times New Roman" panose="02020603050405020304" pitchFamily="18" charset="0"/>
                <a:cs typeface="Arial" panose="020B0604020202020204" pitchFamily="34" charset="0"/>
              </a:rPr>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p:cNvPicPr>
          <p:nvPr/>
        </p:nvPicPr>
        <p:blipFill>
          <a:blip r:embed="rId2" cstate="print"/>
          <a:srcRect/>
          <a:stretch>
            <a:fillRect/>
          </a:stretch>
        </p:blipFill>
        <p:spPr bwMode="auto">
          <a:xfrm>
            <a:off x="0" y="0"/>
            <a:ext cx="9144000" cy="5143500"/>
          </a:xfrm>
          <a:prstGeom prst="rect">
            <a:avLst/>
          </a:prstGeom>
          <a:noFill/>
          <a:ln w="9525">
            <a:noFill/>
            <a:miter lim="800000"/>
            <a:headEnd/>
            <a:tailEnd/>
          </a:ln>
        </p:spPr>
      </p:pic>
      <p:sp>
        <p:nvSpPr>
          <p:cNvPr id="25603" name="Rectangle 1"/>
          <p:cNvSpPr>
            <a:spLocks noChangeArrowheads="1"/>
          </p:cNvSpPr>
          <p:nvPr/>
        </p:nvSpPr>
        <p:spPr bwMode="auto">
          <a:xfrm>
            <a:off x="1314450" y="1352550"/>
            <a:ext cx="6515100" cy="193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en-US" sz="3600" b="1" dirty="0" smtClean="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III</a:t>
            </a:r>
            <a:r>
              <a:rPr lang="en-US" sz="4000" b="1" dirty="0" smtClean="0">
                <a:solidFill>
                  <a:srgbClr val="000000"/>
                </a:solidFill>
                <a:latin typeface="Microsoft Sans Serif" panose="020B0604020202020204" pitchFamily="34" charset="0"/>
                <a:ea typeface="Microsoft Sans Serif" panose="020B0604020202020204" pitchFamily="34" charset="0"/>
                <a:cs typeface="Times New Roman" panose="02020603050405020304" pitchFamily="18" charset="0"/>
              </a:rPr>
              <a:t>.  </a:t>
            </a:r>
            <a:r>
              <a:rPr lang="en-US" sz="4000" b="1" dirty="0" smtClean="0">
                <a:ln>
                  <a:solidFill>
                    <a:srgbClr val="000000"/>
                  </a:solidFill>
                </a:ln>
                <a:solidFill>
                  <a:srgbClr val="004600"/>
                </a:solidFill>
                <a:latin typeface="Microsoft Sans Serif" panose="020B0604020202020204" pitchFamily="34" charset="0"/>
                <a:ea typeface="Microsoft Sans Serif" panose="020B0604020202020204" pitchFamily="34" charset="0"/>
                <a:cs typeface="Times New Roman" panose="02020603050405020304" pitchFamily="18" charset="0"/>
              </a:rPr>
              <a:t>Each messenger must    </a:t>
            </a:r>
          </a:p>
          <a:p>
            <a:pPr>
              <a:spcBef>
                <a:spcPct val="0"/>
              </a:spcBef>
              <a:buFontTx/>
              <a:buNone/>
              <a:defRPr/>
            </a:pPr>
            <a:r>
              <a:rPr lang="en-US" sz="4000" b="1" dirty="0" smtClean="0">
                <a:ln>
                  <a:solidFill>
                    <a:srgbClr val="000000"/>
                  </a:solidFill>
                </a:ln>
                <a:solidFill>
                  <a:srgbClr val="004600"/>
                </a:solidFill>
                <a:latin typeface="Microsoft Sans Serif" panose="020B0604020202020204" pitchFamily="34" charset="0"/>
                <a:ea typeface="Microsoft Sans Serif" panose="020B0604020202020204" pitchFamily="34" charset="0"/>
                <a:cs typeface="Times New Roman" panose="02020603050405020304" pitchFamily="18" charset="0"/>
              </a:rPr>
              <a:t>       spread the message on     </a:t>
            </a:r>
          </a:p>
          <a:p>
            <a:pPr>
              <a:spcBef>
                <a:spcPct val="0"/>
              </a:spcBef>
              <a:buFontTx/>
              <a:buNone/>
              <a:defRPr/>
            </a:pPr>
            <a:r>
              <a:rPr lang="en-US" sz="4000" b="1" dirty="0" smtClean="0">
                <a:ln>
                  <a:solidFill>
                    <a:srgbClr val="000000"/>
                  </a:solidFill>
                </a:ln>
                <a:solidFill>
                  <a:srgbClr val="004600"/>
                </a:solidFill>
                <a:latin typeface="Microsoft Sans Serif" panose="020B0604020202020204" pitchFamily="34" charset="0"/>
                <a:ea typeface="Microsoft Sans Serif" panose="020B0604020202020204" pitchFamily="34" charset="0"/>
                <a:cs typeface="Times New Roman" panose="02020603050405020304" pitchFamily="18" charset="0"/>
              </a:rPr>
              <a:t>       his own mission field.</a:t>
            </a:r>
          </a:p>
        </p:txBody>
      </p:sp>
      <p:pic>
        <p:nvPicPr>
          <p:cNvPr id="22532" name="Picture 1"/>
          <p:cNvPicPr>
            <a:picLocks noChangeAspect="1"/>
          </p:cNvPicPr>
          <p:nvPr/>
        </p:nvPicPr>
        <p:blipFill>
          <a:blip r:embed="rId3" cstate="print"/>
          <a:srcRect/>
          <a:stretch>
            <a:fillRect/>
          </a:stretch>
        </p:blipFill>
        <p:spPr bwMode="auto">
          <a:xfrm>
            <a:off x="7077075" y="3290888"/>
            <a:ext cx="1504950" cy="1504950"/>
          </a:xfrm>
          <a:prstGeom prst="rect">
            <a:avLst/>
          </a:prstGeom>
          <a:noFill/>
          <a:ln w="9525">
            <a:noFill/>
            <a:miter lim="800000"/>
            <a:headEnd/>
            <a:tailEnd/>
          </a:ln>
        </p:spPr>
      </p:pic>
      <p:pic>
        <p:nvPicPr>
          <p:cNvPr id="22533" name="Picture 3"/>
          <p:cNvPicPr>
            <a:picLocks noChangeAspect="1"/>
          </p:cNvPicPr>
          <p:nvPr/>
        </p:nvPicPr>
        <p:blipFill>
          <a:blip r:embed="rId4" cstate="print"/>
          <a:srcRect/>
          <a:stretch>
            <a:fillRect/>
          </a:stretch>
        </p:blipFill>
        <p:spPr bwMode="auto">
          <a:xfrm>
            <a:off x="609600" y="3429000"/>
            <a:ext cx="1257300" cy="152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p:cNvPicPr>
          <p:nvPr/>
        </p:nvPicPr>
        <p:blipFill>
          <a:blip r:embed="rId2" cstate="print"/>
          <a:srcRect/>
          <a:stretch>
            <a:fillRect/>
          </a:stretch>
        </p:blipFill>
        <p:spPr bwMode="auto">
          <a:xfrm>
            <a:off x="1588" y="0"/>
            <a:ext cx="9144000" cy="5172075"/>
          </a:xfrm>
          <a:prstGeom prst="rect">
            <a:avLst/>
          </a:prstGeom>
          <a:noFill/>
          <a:ln w="9525">
            <a:noFill/>
            <a:miter lim="800000"/>
            <a:headEnd/>
            <a:tailEnd/>
          </a:ln>
        </p:spPr>
      </p:pic>
      <p:sp>
        <p:nvSpPr>
          <p:cNvPr id="2" name="Rectangle 1"/>
          <p:cNvSpPr/>
          <p:nvPr/>
        </p:nvSpPr>
        <p:spPr>
          <a:xfrm>
            <a:off x="1423182" y="742950"/>
            <a:ext cx="6093335" cy="584775"/>
          </a:xfrm>
          <a:prstGeom prst="rect">
            <a:avLst/>
          </a:prstGeom>
        </p:spPr>
        <p:txBody>
          <a:bodyPr wrap="none">
            <a:spAutoFit/>
          </a:bodyPr>
          <a:lstStyle/>
          <a:p>
            <a:pPr>
              <a:defRPr/>
            </a:pPr>
            <a:r>
              <a:rPr lang="en-US" sz="3200" b="1" dirty="0">
                <a:ln>
                  <a:solidFill>
                    <a:srgbClr val="000000"/>
                  </a:solidFill>
                </a:ln>
                <a:solidFill>
                  <a:srgbClr val="004600"/>
                </a:solidFill>
                <a:latin typeface="Microsoft Sans Serif" panose="020B0604020202020204" pitchFamily="34" charset="0"/>
                <a:cs typeface="Microsoft Sans Serif" panose="020B0604020202020204" pitchFamily="34" charset="0"/>
              </a:rPr>
              <a:t>Lifestyle of Christians in the N.T.</a:t>
            </a:r>
            <a:endParaRPr lang="en-US" sz="3200" dirty="0">
              <a:latin typeface="Arial" panose="020B0604020202020204" pitchFamily="34" charset="0"/>
              <a:cs typeface="Arial" panose="020B0604020202020204" pitchFamily="34" charset="0"/>
            </a:endParaRPr>
          </a:p>
        </p:txBody>
      </p:sp>
      <p:sp>
        <p:nvSpPr>
          <p:cNvPr id="4" name="Rectangle 3"/>
          <p:cNvSpPr/>
          <p:nvPr/>
        </p:nvSpPr>
        <p:spPr>
          <a:xfrm>
            <a:off x="1441450" y="1428750"/>
            <a:ext cx="6553200" cy="3108325"/>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Acts 8: 1, 4 </a:t>
            </a:r>
            <a:r>
              <a:rPr lang="en-US" sz="28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And on that day a great persecution began against the church in Jerusalem, and they were all scattered throughout the regions of Judea and Samaria, except the apostles.  </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8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 </a:t>
            </a:r>
            <a:r>
              <a:rPr lang="en-US" sz="22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4</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Therefore, those who had been scattered </a:t>
            </a:r>
            <a:r>
              <a:rPr lang="en-US" sz="2800" b="1" u="dbl" dirty="0">
                <a:solidFill>
                  <a:srgbClr val="6C006C"/>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went about</a:t>
            </a:r>
            <a:r>
              <a:rPr lang="en-US" sz="2800" u="dbl" dirty="0">
                <a:solidFill>
                  <a:srgbClr val="6C006C"/>
                </a:solidFill>
                <a:uFill>
                  <a:solidFill>
                    <a:srgbClr val="FF0000"/>
                  </a:solidFill>
                </a:uFill>
                <a:latin typeface="Times New Roman" panose="02020603050405020304" pitchFamily="18" charset="0"/>
                <a:ea typeface="Times New Roman" panose="02020603050405020304" pitchFamily="18" charset="0"/>
                <a:cs typeface="Arial" panose="020B0604020202020204" pitchFamily="34" charset="0"/>
              </a:rPr>
              <a:t> </a:t>
            </a:r>
            <a:r>
              <a:rPr lang="en-US" sz="2800" b="1" u="dbl" dirty="0">
                <a:solidFill>
                  <a:srgbClr val="6C006C"/>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preaching the word</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p:cNvPicPr>
          <p:nvPr/>
        </p:nvPicPr>
        <p:blipFill>
          <a:blip r:embed="rId2" cstate="print"/>
          <a:srcRect/>
          <a:stretch>
            <a:fillRect/>
          </a:stretch>
        </p:blipFill>
        <p:spPr bwMode="auto">
          <a:xfrm>
            <a:off x="0" y="-14288"/>
            <a:ext cx="9144000" cy="5222876"/>
          </a:xfrm>
          <a:prstGeom prst="rect">
            <a:avLst/>
          </a:prstGeom>
          <a:noFill/>
          <a:ln w="9525">
            <a:noFill/>
            <a:miter lim="800000"/>
            <a:headEnd/>
            <a:tailEnd/>
          </a:ln>
        </p:spPr>
      </p:pic>
      <p:sp>
        <p:nvSpPr>
          <p:cNvPr id="7171" name="Rectangle 1"/>
          <p:cNvSpPr>
            <a:spLocks noChangeArrowheads="1"/>
          </p:cNvSpPr>
          <p:nvPr/>
        </p:nvSpPr>
        <p:spPr bwMode="auto">
          <a:xfrm>
            <a:off x="1233487" y="361950"/>
            <a:ext cx="6677025"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9pPr>
          </a:lstStyle>
          <a:p>
            <a:pPr algn="ctr">
              <a:spcBef>
                <a:spcPct val="0"/>
              </a:spcBef>
              <a:buFontTx/>
              <a:buNone/>
              <a:defRPr/>
            </a:pPr>
            <a:r>
              <a:rPr lang="en-US" sz="3600" b="1" dirty="0" smtClean="0">
                <a:ln w="12700">
                  <a:solidFill>
                    <a:srgbClr val="000000"/>
                  </a:solidFill>
                </a:ln>
                <a:solidFill>
                  <a:srgbClr val="005C00"/>
                </a:solidFill>
                <a:latin typeface="Microsoft Sans Serif" panose="020B0604020202020204" pitchFamily="34" charset="0"/>
                <a:cs typeface="Microsoft Sans Serif" panose="020B0604020202020204" pitchFamily="34" charset="0"/>
              </a:rPr>
              <a:t>Christians serve in the world but must never be of the world</a:t>
            </a:r>
            <a:endParaRPr lang="en-US" sz="3600" b="1" dirty="0" smtClean="0">
              <a:solidFill>
                <a:srgbClr val="005C00"/>
              </a:solidFill>
              <a:latin typeface="Microsoft Sans Serif" panose="020B0604020202020204" pitchFamily="34" charset="0"/>
              <a:cs typeface="Microsoft Sans Serif" panose="020B0604020202020204" pitchFamily="34" charset="0"/>
            </a:endParaRPr>
          </a:p>
        </p:txBody>
      </p:sp>
      <p:sp>
        <p:nvSpPr>
          <p:cNvPr id="2" name="Rectangle 1"/>
          <p:cNvSpPr/>
          <p:nvPr/>
        </p:nvSpPr>
        <p:spPr>
          <a:xfrm>
            <a:off x="914400" y="1658654"/>
            <a:ext cx="7391400" cy="2985433"/>
          </a:xfrm>
          <a:prstGeom prst="rect">
            <a:avLst/>
          </a:prstGeom>
        </p:spPr>
        <p:txBody>
          <a:bodyPr>
            <a:spAutoFit/>
          </a:bodyPr>
          <a:lstStyle/>
          <a:p>
            <a:pPr>
              <a:spcBef>
                <a:spcPts val="0"/>
              </a:spcBef>
              <a:spcAft>
                <a:spcPts val="0"/>
              </a:spcAft>
              <a:tabLst>
                <a:tab pos="182880" algn="l"/>
              </a:tabLst>
              <a:defRPr/>
            </a:pPr>
            <a:r>
              <a:rPr lang="en-US" sz="2800" b="1" i="1" dirty="0">
                <a:ln>
                  <a:solidFill>
                    <a:srgbClr val="000000"/>
                  </a:solidFill>
                </a:ln>
                <a:solidFill>
                  <a:srgbClr val="FFFF00"/>
                </a:solidFill>
                <a:latin typeface="Times New Roman" panose="02020603050405020304" pitchFamily="18" charset="0"/>
                <a:ea typeface="Times New Roman" panose="02020603050405020304" pitchFamily="18" charset="0"/>
                <a:cs typeface="Arial" panose="020B0604020202020204" pitchFamily="34" charset="0"/>
              </a:rPr>
              <a:t>Our mission field is wherever we happen to be </a:t>
            </a:r>
          </a:p>
          <a:p>
            <a:pPr>
              <a:spcBef>
                <a:spcPts val="0"/>
              </a:spcBef>
              <a:spcAft>
                <a:spcPts val="0"/>
              </a:spcAft>
              <a:tabLst>
                <a:tab pos="182880" algn="l"/>
              </a:tabLst>
              <a:defRPr/>
            </a:pPr>
            <a:endParaRPr lang="en-US" sz="1000" dirty="0">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 John 2: 15</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Do not love the world nor the things in the world.</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10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1000" dirty="0">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John 17: 14</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I have given them Your word; and the world has hated them, because </a:t>
            </a:r>
            <a:r>
              <a:rPr lang="en-US" sz="2800" b="1" u="dbl" dirty="0">
                <a:solidFill>
                  <a:srgbClr val="6C006C"/>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they are not of the world</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even as I am not of the world.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p:cNvPicPr>
          <p:nvPr/>
        </p:nvPicPr>
        <p:blipFill>
          <a:blip r:embed="rId2" cstate="print"/>
          <a:srcRect/>
          <a:stretch>
            <a:fillRect/>
          </a:stretch>
        </p:blipFill>
        <p:spPr bwMode="auto">
          <a:xfrm>
            <a:off x="0" y="0"/>
            <a:ext cx="9144000" cy="5143500"/>
          </a:xfrm>
          <a:prstGeom prst="rect">
            <a:avLst/>
          </a:prstGeom>
          <a:noFill/>
          <a:ln w="9525">
            <a:noFill/>
            <a:miter lim="800000"/>
            <a:headEnd/>
            <a:tailEnd/>
          </a:ln>
        </p:spPr>
      </p:pic>
      <p:sp>
        <p:nvSpPr>
          <p:cNvPr id="32771" name="Rectangle 1"/>
          <p:cNvSpPr>
            <a:spLocks noChangeArrowheads="1"/>
          </p:cNvSpPr>
          <p:nvPr/>
        </p:nvSpPr>
        <p:spPr bwMode="auto">
          <a:xfrm>
            <a:off x="1200150" y="1581150"/>
            <a:ext cx="6743700"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en-US" sz="3600" b="1" dirty="0" smtClean="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IV</a:t>
            </a:r>
            <a:r>
              <a:rPr lang="en-US" sz="4000" b="1" dirty="0" smtClean="0">
                <a:solidFill>
                  <a:srgbClr val="000000"/>
                </a:solidFill>
                <a:latin typeface="Microsoft Sans Serif" panose="020B0604020202020204" pitchFamily="34" charset="0"/>
                <a:ea typeface="Microsoft Sans Serif" panose="020B0604020202020204" pitchFamily="34" charset="0"/>
                <a:cs typeface="Times New Roman" panose="02020603050405020304" pitchFamily="18" charset="0"/>
              </a:rPr>
              <a:t>.  </a:t>
            </a:r>
            <a:r>
              <a:rPr lang="en-US" sz="4000" b="1" dirty="0" smtClean="0">
                <a:ln>
                  <a:solidFill>
                    <a:srgbClr val="000000"/>
                  </a:solidFill>
                </a:ln>
                <a:solidFill>
                  <a:srgbClr val="004600"/>
                </a:solidFill>
                <a:latin typeface="Microsoft Sans Serif" panose="020B0604020202020204" pitchFamily="34" charset="0"/>
                <a:ea typeface="Microsoft Sans Serif" panose="020B0604020202020204" pitchFamily="34" charset="0"/>
                <a:cs typeface="Times New Roman" panose="02020603050405020304" pitchFamily="18" charset="0"/>
              </a:rPr>
              <a:t>We must have a strategy</a:t>
            </a:r>
          </a:p>
          <a:p>
            <a:pPr>
              <a:spcBef>
                <a:spcPct val="0"/>
              </a:spcBef>
              <a:buFontTx/>
              <a:buNone/>
              <a:defRPr/>
            </a:pPr>
            <a:r>
              <a:rPr lang="en-US" sz="4000" b="1" dirty="0" smtClean="0">
                <a:ln>
                  <a:solidFill>
                    <a:srgbClr val="000000"/>
                  </a:solidFill>
                </a:ln>
                <a:solidFill>
                  <a:srgbClr val="004600"/>
                </a:solidFill>
                <a:latin typeface="Microsoft Sans Serif" panose="020B0604020202020204" pitchFamily="34" charset="0"/>
                <a:ea typeface="Microsoft Sans Serif" panose="020B0604020202020204" pitchFamily="34" charset="0"/>
                <a:cs typeface="Times New Roman" panose="02020603050405020304" pitchFamily="18" charset="0"/>
              </a:rPr>
              <a:t>       for winning the lost. </a:t>
            </a:r>
          </a:p>
        </p:txBody>
      </p:sp>
      <p:pic>
        <p:nvPicPr>
          <p:cNvPr id="25604" name="Picture 7"/>
          <p:cNvPicPr>
            <a:picLocks noChangeAspect="1"/>
          </p:cNvPicPr>
          <p:nvPr/>
        </p:nvPicPr>
        <p:blipFill>
          <a:blip r:embed="rId3" cstate="print"/>
          <a:srcRect/>
          <a:stretch>
            <a:fillRect/>
          </a:stretch>
        </p:blipFill>
        <p:spPr bwMode="auto">
          <a:xfrm>
            <a:off x="6553200" y="3409950"/>
            <a:ext cx="2041525" cy="1428750"/>
          </a:xfrm>
          <a:prstGeom prst="rect">
            <a:avLst/>
          </a:prstGeom>
          <a:noFill/>
          <a:ln w="9525">
            <a:noFill/>
            <a:miter lim="800000"/>
            <a:headEnd/>
            <a:tailEnd/>
          </a:ln>
        </p:spPr>
      </p:pic>
      <p:pic>
        <p:nvPicPr>
          <p:cNvPr id="25605" name="Picture 8"/>
          <p:cNvPicPr>
            <a:picLocks noChangeAspect="1"/>
          </p:cNvPicPr>
          <p:nvPr/>
        </p:nvPicPr>
        <p:blipFill>
          <a:blip r:embed="rId4" cstate="print"/>
          <a:srcRect/>
          <a:stretch>
            <a:fillRect/>
          </a:stretch>
        </p:blipFill>
        <p:spPr bwMode="auto">
          <a:xfrm>
            <a:off x="457200" y="3309938"/>
            <a:ext cx="2043113" cy="1428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p:cNvPicPr>
          <p:nvPr/>
        </p:nvPicPr>
        <p:blipFill>
          <a:blip r:embed="rId2" cstate="print"/>
          <a:srcRect/>
          <a:stretch>
            <a:fillRect/>
          </a:stretch>
        </p:blipFill>
        <p:spPr bwMode="auto">
          <a:xfrm>
            <a:off x="1588" y="0"/>
            <a:ext cx="9144000" cy="5172075"/>
          </a:xfrm>
          <a:prstGeom prst="rect">
            <a:avLst/>
          </a:prstGeom>
          <a:noFill/>
          <a:ln w="9525">
            <a:noFill/>
            <a:miter lim="800000"/>
            <a:headEnd/>
            <a:tailEnd/>
          </a:ln>
        </p:spPr>
      </p:pic>
      <p:sp>
        <p:nvSpPr>
          <p:cNvPr id="2" name="Rectangle 1"/>
          <p:cNvSpPr/>
          <p:nvPr/>
        </p:nvSpPr>
        <p:spPr>
          <a:xfrm>
            <a:off x="1423182" y="742950"/>
            <a:ext cx="5686172" cy="584775"/>
          </a:xfrm>
          <a:prstGeom prst="rect">
            <a:avLst/>
          </a:prstGeom>
        </p:spPr>
        <p:txBody>
          <a:bodyPr wrap="none">
            <a:spAutoFit/>
          </a:bodyPr>
          <a:lstStyle/>
          <a:p>
            <a:pPr>
              <a:defRPr/>
            </a:pPr>
            <a:r>
              <a:rPr lang="en-US" sz="3200" b="1" dirty="0">
                <a:ln>
                  <a:solidFill>
                    <a:srgbClr val="000000"/>
                  </a:solidFill>
                </a:ln>
                <a:solidFill>
                  <a:srgbClr val="004600"/>
                </a:solidFill>
                <a:latin typeface="Microsoft Sans Serif" panose="020B0604020202020204" pitchFamily="34" charset="0"/>
                <a:cs typeface="Microsoft Sans Serif" panose="020B0604020202020204" pitchFamily="34" charset="0"/>
              </a:rPr>
              <a:t>Emulate the Prophet’s attitude</a:t>
            </a:r>
            <a:endParaRPr lang="en-US" sz="3200" dirty="0">
              <a:latin typeface="Arial" panose="020B0604020202020204" pitchFamily="34" charset="0"/>
              <a:cs typeface="Arial" panose="020B0604020202020204" pitchFamily="34" charset="0"/>
            </a:endParaRPr>
          </a:p>
        </p:txBody>
      </p:sp>
      <p:sp>
        <p:nvSpPr>
          <p:cNvPr id="6" name="Rectangle 5"/>
          <p:cNvSpPr/>
          <p:nvPr/>
        </p:nvSpPr>
        <p:spPr>
          <a:xfrm>
            <a:off x="1430338" y="1570038"/>
            <a:ext cx="5678487" cy="2678112"/>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Jeremiah 20: 9</a:t>
            </a:r>
            <a:r>
              <a:rPr lang="en-US"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But if I say, "I will not remember Him or speak anymore in His name,</a:t>
            </a:r>
            <a:r>
              <a:rPr lang="en-US" sz="2800" dirty="0">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Then in my heart it becomes </a:t>
            </a:r>
            <a:r>
              <a:rPr lang="en-US" sz="2800" b="1" u="dbl" dirty="0">
                <a:solidFill>
                  <a:srgbClr val="6C006C"/>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like a burning fire shut up in my bones</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a:t>
            </a:r>
            <a:r>
              <a:rPr lang="en-US" sz="2800" dirty="0">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and I am weary of holding it in, and I cannot endure it.”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p:cNvPicPr>
          <p:nvPr/>
        </p:nvPicPr>
        <p:blipFill>
          <a:blip r:embed="rId2" cstate="print"/>
          <a:srcRect/>
          <a:stretch>
            <a:fillRect/>
          </a:stretch>
        </p:blipFill>
        <p:spPr bwMode="auto">
          <a:xfrm>
            <a:off x="1588" y="0"/>
            <a:ext cx="9144000" cy="5172075"/>
          </a:xfrm>
          <a:prstGeom prst="rect">
            <a:avLst/>
          </a:prstGeom>
          <a:noFill/>
          <a:ln w="9525">
            <a:noFill/>
            <a:miter lim="800000"/>
            <a:headEnd/>
            <a:tailEnd/>
          </a:ln>
        </p:spPr>
      </p:pic>
      <p:sp>
        <p:nvSpPr>
          <p:cNvPr id="2" name="Rectangle 1"/>
          <p:cNvSpPr/>
          <p:nvPr/>
        </p:nvSpPr>
        <p:spPr>
          <a:xfrm>
            <a:off x="1423182" y="742950"/>
            <a:ext cx="5620449" cy="584775"/>
          </a:xfrm>
          <a:prstGeom prst="rect">
            <a:avLst/>
          </a:prstGeom>
        </p:spPr>
        <p:txBody>
          <a:bodyPr wrap="none">
            <a:spAutoFit/>
          </a:bodyPr>
          <a:lstStyle/>
          <a:p>
            <a:pPr>
              <a:defRPr/>
            </a:pPr>
            <a:r>
              <a:rPr lang="en-US" sz="3200" b="1" dirty="0">
                <a:ln>
                  <a:solidFill>
                    <a:srgbClr val="000000"/>
                  </a:solidFill>
                </a:ln>
                <a:solidFill>
                  <a:srgbClr val="004600"/>
                </a:solidFill>
                <a:latin typeface="Microsoft Sans Serif" panose="020B0604020202020204" pitchFamily="34" charset="0"/>
                <a:cs typeface="Microsoft Sans Serif" panose="020B0604020202020204" pitchFamily="34" charset="0"/>
              </a:rPr>
              <a:t>Emulate the Apostle’s attitude</a:t>
            </a:r>
            <a:endParaRPr lang="en-US" sz="3200" dirty="0">
              <a:latin typeface="Arial" panose="020B0604020202020204" pitchFamily="34" charset="0"/>
              <a:cs typeface="Arial" panose="020B0604020202020204" pitchFamily="34" charset="0"/>
            </a:endParaRPr>
          </a:p>
        </p:txBody>
      </p:sp>
      <p:sp>
        <p:nvSpPr>
          <p:cNvPr id="5" name="Rectangle 4"/>
          <p:cNvSpPr/>
          <p:nvPr/>
        </p:nvSpPr>
        <p:spPr>
          <a:xfrm>
            <a:off x="1676400" y="1652588"/>
            <a:ext cx="5367338" cy="3108325"/>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Acts 4: 19</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But Peter and John answered and said to them, " Whether it is right in the sight of God to give heed to you rather than to God, you be the judge;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20 </a:t>
            </a:r>
            <a:r>
              <a:rPr lang="en-US" sz="20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800" b="1" u="dbl" dirty="0">
                <a:solidFill>
                  <a:srgbClr val="6C006C"/>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for we cannot stop speaking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about what we have seen and heard."</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p:cNvPicPr>
          <p:nvPr/>
        </p:nvPicPr>
        <p:blipFill>
          <a:blip r:embed="rId2" cstate="print"/>
          <a:srcRect/>
          <a:stretch>
            <a:fillRect/>
          </a:stretch>
        </p:blipFill>
        <p:spPr bwMode="auto">
          <a:xfrm>
            <a:off x="0" y="-14288"/>
            <a:ext cx="9144000" cy="5222876"/>
          </a:xfrm>
          <a:prstGeom prst="rect">
            <a:avLst/>
          </a:prstGeom>
          <a:noFill/>
          <a:ln w="9525">
            <a:noFill/>
            <a:miter lim="800000"/>
            <a:headEnd/>
            <a:tailEnd/>
          </a:ln>
        </p:spPr>
      </p:pic>
      <p:sp>
        <p:nvSpPr>
          <p:cNvPr id="7171" name="Rectangle 1"/>
          <p:cNvSpPr>
            <a:spLocks noChangeArrowheads="1"/>
          </p:cNvSpPr>
          <p:nvPr/>
        </p:nvSpPr>
        <p:spPr bwMode="auto">
          <a:xfrm>
            <a:off x="1123950" y="658158"/>
            <a:ext cx="6896100" cy="193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9pPr>
          </a:lstStyle>
          <a:p>
            <a:pPr algn="ctr">
              <a:spcBef>
                <a:spcPct val="0"/>
              </a:spcBef>
              <a:buFontTx/>
              <a:buNone/>
              <a:defRPr/>
            </a:pPr>
            <a:r>
              <a:rPr lang="en-US" sz="4000" b="1" dirty="0" smtClean="0">
                <a:ln w="12700">
                  <a:solidFill>
                    <a:srgbClr val="000000"/>
                  </a:solidFill>
                </a:ln>
                <a:solidFill>
                  <a:srgbClr val="005C00"/>
                </a:solidFill>
                <a:latin typeface="Microsoft Sans Serif" panose="020B0604020202020204" pitchFamily="34" charset="0"/>
                <a:cs typeface="Microsoft Sans Serif" panose="020B0604020202020204" pitchFamily="34" charset="0"/>
              </a:rPr>
              <a:t>We must practice until we can deliver the gospel message well.</a:t>
            </a:r>
            <a:endParaRPr lang="en-US" sz="4000" b="1" dirty="0" smtClean="0">
              <a:solidFill>
                <a:srgbClr val="005C00"/>
              </a:solidFill>
              <a:latin typeface="Microsoft Sans Serif" panose="020B0604020202020204" pitchFamily="34" charset="0"/>
              <a:cs typeface="Microsoft Sans Serif" panose="020B0604020202020204" pitchFamily="34" charset="0"/>
            </a:endParaRPr>
          </a:p>
        </p:txBody>
      </p:sp>
      <p:pic>
        <p:nvPicPr>
          <p:cNvPr id="28676" name="Picture 1"/>
          <p:cNvPicPr>
            <a:picLocks noChangeAspect="1"/>
          </p:cNvPicPr>
          <p:nvPr/>
        </p:nvPicPr>
        <p:blipFill>
          <a:blip r:embed="rId3" cstate="print"/>
          <a:srcRect/>
          <a:stretch>
            <a:fillRect/>
          </a:stretch>
        </p:blipFill>
        <p:spPr bwMode="auto">
          <a:xfrm>
            <a:off x="7239000" y="2800350"/>
            <a:ext cx="1076325" cy="1920875"/>
          </a:xfrm>
          <a:prstGeom prst="rect">
            <a:avLst/>
          </a:prstGeom>
          <a:noFill/>
          <a:ln w="9525">
            <a:noFill/>
            <a:miter lim="800000"/>
            <a:headEnd/>
            <a:tailEnd/>
          </a:ln>
        </p:spPr>
      </p:pic>
      <p:pic>
        <p:nvPicPr>
          <p:cNvPr id="28677" name="Picture 4"/>
          <p:cNvPicPr>
            <a:picLocks noChangeAspect="1"/>
          </p:cNvPicPr>
          <p:nvPr/>
        </p:nvPicPr>
        <p:blipFill>
          <a:blip r:embed="rId4" cstate="print"/>
          <a:srcRect b="7037"/>
          <a:stretch>
            <a:fillRect/>
          </a:stretch>
        </p:blipFill>
        <p:spPr bwMode="auto">
          <a:xfrm>
            <a:off x="762000" y="2767013"/>
            <a:ext cx="1362075" cy="1954212"/>
          </a:xfrm>
          <a:prstGeom prst="rect">
            <a:avLst/>
          </a:prstGeom>
          <a:noFill/>
          <a:ln w="9525">
            <a:noFill/>
            <a:miter lim="800000"/>
            <a:headEnd/>
            <a:tailEnd/>
          </a:ln>
        </p:spPr>
      </p:pic>
      <p:sp>
        <p:nvSpPr>
          <p:cNvPr id="28678" name="Rectangle 5"/>
          <p:cNvSpPr>
            <a:spLocks noChangeArrowheads="1"/>
          </p:cNvSpPr>
          <p:nvPr/>
        </p:nvSpPr>
        <p:spPr bwMode="auto">
          <a:xfrm>
            <a:off x="3092450" y="3408363"/>
            <a:ext cx="3354388" cy="954087"/>
          </a:xfrm>
          <a:prstGeom prst="rect">
            <a:avLst/>
          </a:prstGeom>
          <a:noFill/>
          <a:ln w="9525">
            <a:noFill/>
            <a:miter lim="800000"/>
            <a:headEnd/>
            <a:tailEnd/>
          </a:ln>
        </p:spPr>
        <p:txBody>
          <a:bodyPr wrap="none">
            <a:spAutoFit/>
          </a:bodyPr>
          <a:lstStyle/>
          <a:p>
            <a:pPr algn="ctr"/>
            <a:r>
              <a:rPr lang="en-US" sz="2800" b="1">
                <a:solidFill>
                  <a:srgbClr val="000000"/>
                </a:solidFill>
                <a:latin typeface="Candy Buzz BTN" pitchFamily="34" charset="0"/>
                <a:cs typeface="Times New Roman" pitchFamily="18" charset="0"/>
              </a:rPr>
              <a:t>Proficiency in anything</a:t>
            </a:r>
          </a:p>
          <a:p>
            <a:pPr algn="ctr"/>
            <a:r>
              <a:rPr lang="en-US" sz="2800" b="1">
                <a:solidFill>
                  <a:srgbClr val="000000"/>
                </a:solidFill>
                <a:latin typeface="Candy Buzz BTN" pitchFamily="34" charset="0"/>
                <a:cs typeface="Times New Roman" pitchFamily="18" charset="0"/>
              </a:rPr>
              <a:t>requires practice.</a:t>
            </a:r>
            <a:endParaRPr lang="en-US" sz="2800">
              <a:latin typeface="Candy Buzz BTN"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p:cNvPicPr>
          <p:nvPr/>
        </p:nvPicPr>
        <p:blipFill>
          <a:blip r:embed="rId2" cstate="print"/>
          <a:srcRect/>
          <a:stretch>
            <a:fillRect/>
          </a:stretch>
        </p:blipFill>
        <p:spPr bwMode="auto">
          <a:xfrm>
            <a:off x="1588" y="0"/>
            <a:ext cx="9144000" cy="5172075"/>
          </a:xfrm>
          <a:prstGeom prst="rect">
            <a:avLst/>
          </a:prstGeom>
          <a:noFill/>
          <a:ln w="9525">
            <a:noFill/>
            <a:miter lim="800000"/>
            <a:headEnd/>
            <a:tailEnd/>
          </a:ln>
        </p:spPr>
      </p:pic>
      <p:sp>
        <p:nvSpPr>
          <p:cNvPr id="2" name="Rectangle 1"/>
          <p:cNvSpPr/>
          <p:nvPr/>
        </p:nvSpPr>
        <p:spPr>
          <a:xfrm>
            <a:off x="990600" y="514350"/>
            <a:ext cx="7315200" cy="3970338"/>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II Thessalonians 1: 7</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and to give relief to you who are afflicted and to us as well when the Lord Jesus will be revealed from heaven with His mighty angels in flaming fire,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8</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dealing out retribution to those </a:t>
            </a:r>
            <a:r>
              <a:rPr lang="en-US" sz="2800" b="1" u="dbl" dirty="0">
                <a:solidFill>
                  <a:srgbClr val="6C006C"/>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who do not know God</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and to those who </a:t>
            </a:r>
            <a:r>
              <a:rPr lang="en-US" sz="2800" b="1" u="dbl" dirty="0">
                <a:solidFill>
                  <a:srgbClr val="6C006C"/>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do not obey the gospel</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of our Lord Jesus.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9</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These will pay the penalty of eternal destruction, </a:t>
            </a:r>
            <a:r>
              <a:rPr lang="en-US" sz="2800" b="1" u="dbl" dirty="0">
                <a:solidFill>
                  <a:srgbClr val="00000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away from the presence of the Lord</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and from the glory of His power.</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p:cNvPicPr>
          <p:nvPr/>
        </p:nvPicPr>
        <p:blipFill>
          <a:blip r:embed="rId2" cstate="print"/>
          <a:srcRect/>
          <a:stretch>
            <a:fillRect/>
          </a:stretch>
        </p:blipFill>
        <p:spPr bwMode="auto">
          <a:xfrm>
            <a:off x="1588" y="0"/>
            <a:ext cx="9144000" cy="5172075"/>
          </a:xfrm>
          <a:prstGeom prst="rect">
            <a:avLst/>
          </a:prstGeom>
          <a:noFill/>
          <a:ln w="9525">
            <a:noFill/>
            <a:miter lim="800000"/>
            <a:headEnd/>
            <a:tailEnd/>
          </a:ln>
        </p:spPr>
      </p:pic>
      <p:sp>
        <p:nvSpPr>
          <p:cNvPr id="2" name="Rectangle 1"/>
          <p:cNvSpPr/>
          <p:nvPr/>
        </p:nvSpPr>
        <p:spPr>
          <a:xfrm>
            <a:off x="1031875" y="742950"/>
            <a:ext cx="7085013" cy="3540125"/>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 Peter 3: 15</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but </a:t>
            </a:r>
            <a:r>
              <a:rPr lang="en-US" sz="2800" b="1" u="dbl" dirty="0">
                <a:solidFill>
                  <a:srgbClr val="6C006C"/>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sanctify Christ as Lord</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in your hearts, always </a:t>
            </a:r>
            <a:r>
              <a:rPr lang="en-US" sz="2800" b="1" u="dbl" dirty="0">
                <a:solidFill>
                  <a:srgbClr val="6C006C"/>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being ready</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to make a defense to everyone who asks you to give an account for the hope that is in you, yet with gentleness and reverence;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16</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and</a:t>
            </a:r>
            <a:r>
              <a:rPr lang="en-US" sz="2800" b="1" u="dbl" dirty="0">
                <a:solidFill>
                  <a:srgbClr val="6C006C"/>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 keep a good conscience</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so that in the thing in which you are slandered, those who revile your good behavior in Christ will be put to shame.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p:cNvPicPr>
          <p:nvPr/>
        </p:nvPicPr>
        <p:blipFill>
          <a:blip r:embed="rId2" cstate="print"/>
          <a:srcRect/>
          <a:stretch>
            <a:fillRect/>
          </a:stretch>
        </p:blipFill>
        <p:spPr bwMode="auto">
          <a:xfrm>
            <a:off x="0" y="-79375"/>
            <a:ext cx="9144000" cy="5222875"/>
          </a:xfrm>
          <a:prstGeom prst="rect">
            <a:avLst/>
          </a:prstGeom>
          <a:noFill/>
          <a:ln w="9525">
            <a:noFill/>
            <a:miter lim="800000"/>
            <a:headEnd/>
            <a:tailEnd/>
          </a:ln>
        </p:spPr>
      </p:pic>
      <p:pic>
        <p:nvPicPr>
          <p:cNvPr id="4099" name="Picture 4"/>
          <p:cNvPicPr>
            <a:picLocks noChangeAspect="1"/>
          </p:cNvPicPr>
          <p:nvPr/>
        </p:nvPicPr>
        <p:blipFill>
          <a:blip r:embed="rId3" cstate="print"/>
          <a:srcRect t="15515" b="19537"/>
          <a:stretch>
            <a:fillRect/>
          </a:stretch>
        </p:blipFill>
        <p:spPr bwMode="auto">
          <a:xfrm>
            <a:off x="2533650" y="1804988"/>
            <a:ext cx="4419600" cy="2062162"/>
          </a:xfrm>
          <a:prstGeom prst="rect">
            <a:avLst/>
          </a:prstGeom>
          <a:noFill/>
          <a:ln w="9525">
            <a:noFill/>
            <a:miter lim="800000"/>
            <a:headEnd/>
            <a:tailEnd/>
          </a:ln>
        </p:spPr>
      </p:pic>
      <p:sp>
        <p:nvSpPr>
          <p:cNvPr id="6" name="Rectangle 5"/>
          <p:cNvSpPr/>
          <p:nvPr/>
        </p:nvSpPr>
        <p:spPr>
          <a:xfrm>
            <a:off x="1143000" y="438150"/>
            <a:ext cx="6699270" cy="1446550"/>
          </a:xfrm>
          <a:prstGeom prst="rect">
            <a:avLst/>
          </a:prstGeom>
        </p:spPr>
        <p:txBody>
          <a:bodyPr wrap="none">
            <a:spAutoFit/>
          </a:bodyPr>
          <a:lstStyle/>
          <a:p>
            <a:pPr algn="ctr">
              <a:defRPr/>
            </a:pPr>
            <a:r>
              <a:rPr lang="en-US" sz="4400" b="1" dirty="0">
                <a:ln>
                  <a:solidFill>
                    <a:srgbClr val="000000"/>
                  </a:solidFill>
                </a:ln>
                <a:solidFill>
                  <a:srgbClr val="004600"/>
                </a:solidFill>
                <a:latin typeface="Microsoft Sans Serif" panose="020B0604020202020204" pitchFamily="34" charset="0"/>
                <a:cs typeface="Microsoft Sans Serif" panose="020B0604020202020204" pitchFamily="34" charset="0"/>
              </a:rPr>
              <a:t>Faith is the conduit </a:t>
            </a:r>
          </a:p>
          <a:p>
            <a:pPr algn="ctr">
              <a:defRPr/>
            </a:pPr>
            <a:r>
              <a:rPr lang="en-US" sz="4400" b="1" dirty="0">
                <a:ln>
                  <a:solidFill>
                    <a:srgbClr val="000000"/>
                  </a:solidFill>
                </a:ln>
                <a:solidFill>
                  <a:srgbClr val="004600"/>
                </a:solidFill>
                <a:latin typeface="Microsoft Sans Serif" panose="020B0604020202020204" pitchFamily="34" charset="0"/>
                <a:cs typeface="Microsoft Sans Serif" panose="020B0604020202020204" pitchFamily="34" charset="0"/>
              </a:rPr>
              <a:t>through which grace flows</a:t>
            </a:r>
            <a:endParaRPr lang="en-US" sz="4400" dirty="0">
              <a:latin typeface="Arial" panose="020B0604020202020204" pitchFamily="34" charset="0"/>
              <a:cs typeface="Arial" panose="020B0604020202020204" pitchFamily="34" charset="0"/>
            </a:endParaRPr>
          </a:p>
        </p:txBody>
      </p:sp>
      <p:sp>
        <p:nvSpPr>
          <p:cNvPr id="4101" name="Rectangle 6"/>
          <p:cNvSpPr>
            <a:spLocks noChangeArrowheads="1"/>
          </p:cNvSpPr>
          <p:nvPr/>
        </p:nvSpPr>
        <p:spPr bwMode="auto">
          <a:xfrm>
            <a:off x="1524000" y="3867150"/>
            <a:ext cx="6438900" cy="954088"/>
          </a:xfrm>
          <a:prstGeom prst="rect">
            <a:avLst/>
          </a:prstGeom>
          <a:noFill/>
          <a:ln w="9525">
            <a:noFill/>
            <a:miter lim="800000"/>
            <a:headEnd/>
            <a:tailEnd/>
          </a:ln>
        </p:spPr>
        <p:txBody>
          <a:bodyPr>
            <a:spAutoFit/>
          </a:bodyPr>
          <a:lstStyle/>
          <a:p>
            <a:pPr>
              <a:tabLst>
                <a:tab pos="182563" algn="l"/>
                <a:tab pos="228600" algn="l"/>
              </a:tabLst>
            </a:pPr>
            <a:r>
              <a:rPr lang="en-US" sz="2800" b="1">
                <a:solidFill>
                  <a:srgbClr val="C00000"/>
                </a:solidFill>
                <a:latin typeface="Times New Roman" pitchFamily="18" charset="0"/>
                <a:cs typeface="Times New Roman" pitchFamily="18" charset="0"/>
              </a:rPr>
              <a:t>Romans 10: 17</a:t>
            </a:r>
            <a:r>
              <a:rPr lang="en-US" sz="2800" b="1">
                <a:solidFill>
                  <a:srgbClr val="000000"/>
                </a:solidFill>
                <a:latin typeface="Times New Roman" pitchFamily="18" charset="0"/>
                <a:cs typeface="Times New Roman" pitchFamily="18" charset="0"/>
              </a:rPr>
              <a:t> </a:t>
            </a:r>
            <a:r>
              <a:rPr lang="en-US" sz="2800" b="1">
                <a:solidFill>
                  <a:srgbClr val="000000"/>
                </a:solidFill>
                <a:latin typeface="Arial Narrow" pitchFamily="34" charset="0"/>
                <a:cs typeface="Times New Roman" pitchFamily="18" charset="0"/>
              </a:rPr>
              <a:t>– So faith comes from hearing, and hearing by the word of Christ. </a:t>
            </a:r>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p:cNvPicPr>
          <p:nvPr/>
        </p:nvPicPr>
        <p:blipFill>
          <a:blip r:embed="rId2" cstate="print"/>
          <a:srcRect/>
          <a:stretch>
            <a:fillRect/>
          </a:stretch>
        </p:blipFill>
        <p:spPr bwMode="auto">
          <a:xfrm>
            <a:off x="0" y="-101600"/>
            <a:ext cx="9144000" cy="5222875"/>
          </a:xfrm>
          <a:prstGeom prst="rect">
            <a:avLst/>
          </a:prstGeom>
          <a:noFill/>
          <a:ln w="9525">
            <a:noFill/>
            <a:miter lim="800000"/>
            <a:headEnd/>
            <a:tailEnd/>
          </a:ln>
        </p:spPr>
      </p:pic>
      <p:sp>
        <p:nvSpPr>
          <p:cNvPr id="7171" name="Rectangle 1"/>
          <p:cNvSpPr>
            <a:spLocks noChangeArrowheads="1"/>
          </p:cNvSpPr>
          <p:nvPr/>
        </p:nvSpPr>
        <p:spPr bwMode="auto">
          <a:xfrm>
            <a:off x="609600" y="742950"/>
            <a:ext cx="7924800" cy="1877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9pPr>
          </a:lstStyle>
          <a:p>
            <a:pPr algn="ctr">
              <a:spcBef>
                <a:spcPct val="0"/>
              </a:spcBef>
              <a:buFontTx/>
              <a:buNone/>
              <a:defRPr/>
            </a:pPr>
            <a:r>
              <a:rPr lang="en-US" sz="3600" b="1" dirty="0" smtClean="0">
                <a:ln w="12700">
                  <a:solidFill>
                    <a:srgbClr val="000000"/>
                  </a:solidFill>
                </a:ln>
                <a:solidFill>
                  <a:srgbClr val="005C00"/>
                </a:solidFill>
                <a:latin typeface="Microsoft Sans Serif" panose="020B0604020202020204" pitchFamily="34" charset="0"/>
                <a:cs typeface="Microsoft Sans Serif" panose="020B0604020202020204" pitchFamily="34" charset="0"/>
              </a:rPr>
              <a:t>Implement Your development strategy</a:t>
            </a:r>
          </a:p>
          <a:p>
            <a:pPr algn="ctr">
              <a:spcBef>
                <a:spcPct val="0"/>
              </a:spcBef>
              <a:buFontTx/>
              <a:buNone/>
              <a:defRPr/>
            </a:pPr>
            <a:endParaRPr lang="en-US" sz="4000" b="1" dirty="0">
              <a:ln w="12700">
                <a:solidFill>
                  <a:srgbClr val="000000"/>
                </a:solidFill>
              </a:ln>
              <a:solidFill>
                <a:srgbClr val="005C00"/>
              </a:solidFill>
              <a:latin typeface="Microsoft Sans Serif" panose="020B0604020202020204" pitchFamily="34" charset="0"/>
              <a:cs typeface="Microsoft Sans Serif" panose="020B0604020202020204" pitchFamily="34" charset="0"/>
            </a:endParaRPr>
          </a:p>
          <a:p>
            <a:pPr algn="ctr">
              <a:spcBef>
                <a:spcPct val="0"/>
              </a:spcBef>
              <a:buFontTx/>
              <a:buNone/>
              <a:defRPr/>
            </a:pPr>
            <a:r>
              <a:rPr lang="en-US" sz="3600" b="1" dirty="0" smtClean="0">
                <a:ln w="12700">
                  <a:solidFill>
                    <a:srgbClr val="000000"/>
                  </a:solidFill>
                </a:ln>
                <a:solidFill>
                  <a:srgbClr val="005C00"/>
                </a:solidFill>
                <a:latin typeface="Microsoft Sans Serif" panose="020B0604020202020204" pitchFamily="34" charset="0"/>
                <a:cs typeface="Microsoft Sans Serif" panose="020B0604020202020204" pitchFamily="34" charset="0"/>
              </a:rPr>
              <a:t>Make a lesson plan for each prospect</a:t>
            </a:r>
            <a:endParaRPr lang="en-US" sz="3600" b="1" dirty="0" smtClean="0">
              <a:solidFill>
                <a:srgbClr val="005C00"/>
              </a:solidFill>
              <a:latin typeface="Microsoft Sans Serif" panose="020B0604020202020204" pitchFamily="34" charset="0"/>
              <a:cs typeface="Microsoft Sans Serif" panose="020B0604020202020204" pitchFamily="34" charset="0"/>
            </a:endParaRPr>
          </a:p>
        </p:txBody>
      </p:sp>
      <p:pic>
        <p:nvPicPr>
          <p:cNvPr id="31748" name="Picture 1"/>
          <p:cNvPicPr>
            <a:picLocks noChangeAspect="1"/>
          </p:cNvPicPr>
          <p:nvPr/>
        </p:nvPicPr>
        <p:blipFill>
          <a:blip r:embed="rId3" cstate="print"/>
          <a:srcRect/>
          <a:stretch>
            <a:fillRect/>
          </a:stretch>
        </p:blipFill>
        <p:spPr bwMode="auto">
          <a:xfrm>
            <a:off x="6553200" y="3057525"/>
            <a:ext cx="1282700" cy="1738313"/>
          </a:xfrm>
          <a:prstGeom prst="rect">
            <a:avLst/>
          </a:prstGeom>
          <a:noFill/>
          <a:ln w="9525">
            <a:noFill/>
            <a:miter lim="800000"/>
            <a:headEnd/>
            <a:tailEnd/>
          </a:ln>
        </p:spPr>
      </p:pic>
      <p:pic>
        <p:nvPicPr>
          <p:cNvPr id="31749" name="Picture 3"/>
          <p:cNvPicPr>
            <a:picLocks noChangeAspect="1"/>
          </p:cNvPicPr>
          <p:nvPr/>
        </p:nvPicPr>
        <p:blipFill>
          <a:blip r:embed="rId4" cstate="print"/>
          <a:srcRect/>
          <a:stretch>
            <a:fillRect/>
          </a:stretch>
        </p:blipFill>
        <p:spPr bwMode="auto">
          <a:xfrm>
            <a:off x="1143000" y="2978150"/>
            <a:ext cx="1371600" cy="1817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p:cNvPicPr>
          <p:nvPr/>
        </p:nvPicPr>
        <p:blipFill>
          <a:blip r:embed="rId2" cstate="print"/>
          <a:srcRect/>
          <a:stretch>
            <a:fillRect/>
          </a:stretch>
        </p:blipFill>
        <p:spPr bwMode="auto">
          <a:xfrm>
            <a:off x="1588" y="0"/>
            <a:ext cx="9144000" cy="5172075"/>
          </a:xfrm>
          <a:prstGeom prst="rect">
            <a:avLst/>
          </a:prstGeom>
          <a:noFill/>
          <a:ln w="9525">
            <a:noFill/>
            <a:miter lim="800000"/>
            <a:headEnd/>
            <a:tailEnd/>
          </a:ln>
        </p:spPr>
      </p:pic>
      <p:sp>
        <p:nvSpPr>
          <p:cNvPr id="2" name="Rectangle 1"/>
          <p:cNvSpPr/>
          <p:nvPr/>
        </p:nvSpPr>
        <p:spPr>
          <a:xfrm>
            <a:off x="1619093" y="514350"/>
            <a:ext cx="5908990" cy="1323439"/>
          </a:xfrm>
          <a:prstGeom prst="rect">
            <a:avLst/>
          </a:prstGeom>
        </p:spPr>
        <p:txBody>
          <a:bodyPr wrap="none">
            <a:spAutoFit/>
          </a:bodyPr>
          <a:lstStyle/>
          <a:p>
            <a:pPr algn="ctr">
              <a:defRPr/>
            </a:pPr>
            <a:r>
              <a:rPr lang="en-US" sz="4000" b="1" dirty="0">
                <a:ln w="12700">
                  <a:solidFill>
                    <a:srgbClr val="000000"/>
                  </a:solidFill>
                </a:ln>
                <a:solidFill>
                  <a:srgbClr val="005C00"/>
                </a:solidFill>
                <a:latin typeface="Microsoft Sans Serif" panose="020B0604020202020204" pitchFamily="34" charset="0"/>
                <a:cs typeface="Microsoft Sans Serif" panose="020B0604020202020204" pitchFamily="34" charset="0"/>
              </a:rPr>
              <a:t>Every interaction with an</a:t>
            </a:r>
          </a:p>
          <a:p>
            <a:pPr algn="ctr">
              <a:defRPr/>
            </a:pPr>
            <a:r>
              <a:rPr lang="en-US" sz="4000" b="1" dirty="0">
                <a:ln w="12700">
                  <a:solidFill>
                    <a:srgbClr val="000000"/>
                  </a:solidFill>
                </a:ln>
                <a:solidFill>
                  <a:srgbClr val="005C00"/>
                </a:solidFill>
                <a:latin typeface="Microsoft Sans Serif" panose="020B0604020202020204" pitchFamily="34" charset="0"/>
                <a:cs typeface="Microsoft Sans Serif" panose="020B0604020202020204" pitchFamily="34" charset="0"/>
              </a:rPr>
              <a:t>o</a:t>
            </a:r>
            <a:r>
              <a:rPr lang="en-US" sz="4000" b="1" dirty="0">
                <a:ln w="12700">
                  <a:solidFill>
                    <a:srgbClr val="000000"/>
                  </a:solidFill>
                </a:ln>
                <a:solidFill>
                  <a:srgbClr val="005C00"/>
                </a:solidFill>
                <a:latin typeface="Microsoft Sans Serif" panose="020B0604020202020204" pitchFamily="34" charset="0"/>
                <a:cs typeface="Microsoft Sans Serif" panose="020B0604020202020204" pitchFamily="34" charset="0"/>
              </a:rPr>
              <a:t>utsider is an opportunity</a:t>
            </a:r>
            <a:endParaRPr lang="en-US" sz="4000" b="1" dirty="0">
              <a:solidFill>
                <a:srgbClr val="005C00"/>
              </a:solidFill>
              <a:latin typeface="Microsoft Sans Serif" panose="020B0604020202020204" pitchFamily="34" charset="0"/>
              <a:cs typeface="Microsoft Sans Serif" panose="020B0604020202020204" pitchFamily="34" charset="0"/>
            </a:endParaRPr>
          </a:p>
        </p:txBody>
      </p:sp>
      <p:sp>
        <p:nvSpPr>
          <p:cNvPr id="3" name="Rectangle 2"/>
          <p:cNvSpPr/>
          <p:nvPr/>
        </p:nvSpPr>
        <p:spPr>
          <a:xfrm>
            <a:off x="1295400" y="1962150"/>
            <a:ext cx="6765925" cy="2678113"/>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Colossians 4: 5</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Conduct yourselves with wisdom toward outsiders, </a:t>
            </a:r>
            <a:r>
              <a:rPr lang="en-US" sz="2800" b="1" u="dbl" dirty="0">
                <a:solidFill>
                  <a:srgbClr val="6C006C"/>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making the most of the opportunity</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6</a:t>
            </a:r>
            <a:r>
              <a:rPr lang="en-US" sz="28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Let your speech always be with grace, as though seasoned with salt, so that you will know how you should respond to each person.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p:cNvPicPr>
          <p:nvPr/>
        </p:nvPicPr>
        <p:blipFill>
          <a:blip r:embed="rId2" cstate="print"/>
          <a:srcRect/>
          <a:stretch>
            <a:fillRect/>
          </a:stretch>
        </p:blipFill>
        <p:spPr bwMode="auto">
          <a:xfrm>
            <a:off x="-3175" y="0"/>
            <a:ext cx="9144000" cy="5222875"/>
          </a:xfrm>
          <a:prstGeom prst="rect">
            <a:avLst/>
          </a:prstGeom>
          <a:noFill/>
          <a:ln w="9525">
            <a:noFill/>
            <a:miter lim="800000"/>
            <a:headEnd/>
            <a:tailEnd/>
          </a:ln>
        </p:spPr>
      </p:pic>
      <p:sp>
        <p:nvSpPr>
          <p:cNvPr id="7171" name="Rectangle 1"/>
          <p:cNvSpPr>
            <a:spLocks noChangeArrowheads="1"/>
          </p:cNvSpPr>
          <p:nvPr/>
        </p:nvSpPr>
        <p:spPr bwMode="auto">
          <a:xfrm>
            <a:off x="948871" y="2330179"/>
            <a:ext cx="7239000" cy="20621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9pPr>
          </a:lstStyle>
          <a:p>
            <a:pPr algn="ctr">
              <a:spcBef>
                <a:spcPct val="0"/>
              </a:spcBef>
              <a:buFontTx/>
              <a:buNone/>
              <a:defRPr/>
            </a:pPr>
            <a:r>
              <a:rPr lang="en-US" sz="3600" b="1" dirty="0" smtClean="0">
                <a:ln w="12700">
                  <a:solidFill>
                    <a:srgbClr val="000000"/>
                  </a:solidFill>
                </a:ln>
                <a:solidFill>
                  <a:srgbClr val="005C00"/>
                </a:solidFill>
                <a:latin typeface="Microsoft Sans Serif" panose="020B0604020202020204" pitchFamily="34" charset="0"/>
                <a:cs typeface="Microsoft Sans Serif" panose="020B0604020202020204" pitchFamily="34" charset="0"/>
              </a:rPr>
              <a:t>God’s goal is the salvation of souls</a:t>
            </a:r>
          </a:p>
          <a:p>
            <a:pPr algn="ctr">
              <a:spcBef>
                <a:spcPct val="0"/>
              </a:spcBef>
              <a:buFontTx/>
              <a:buNone/>
              <a:defRPr/>
            </a:pPr>
            <a:endParaRPr lang="en-US" sz="1000" b="1" dirty="0" smtClean="0">
              <a:ln w="12700">
                <a:solidFill>
                  <a:srgbClr val="000000"/>
                </a:solidFill>
              </a:ln>
              <a:solidFill>
                <a:srgbClr val="005C00"/>
              </a:solidFill>
              <a:latin typeface="Microsoft Sans Serif" panose="020B0604020202020204" pitchFamily="34" charset="0"/>
              <a:cs typeface="Microsoft Sans Serif" panose="020B0604020202020204" pitchFamily="34" charset="0"/>
            </a:endParaRPr>
          </a:p>
          <a:p>
            <a:pPr algn="ctr">
              <a:spcBef>
                <a:spcPct val="0"/>
              </a:spcBef>
              <a:buFontTx/>
              <a:buNone/>
              <a:defRPr/>
            </a:pPr>
            <a:r>
              <a:rPr lang="en-US" sz="3600" b="1" dirty="0" smtClean="0">
                <a:ln w="12700">
                  <a:solidFill>
                    <a:srgbClr val="000000"/>
                  </a:solidFill>
                </a:ln>
                <a:solidFill>
                  <a:srgbClr val="005C00"/>
                </a:solidFill>
                <a:latin typeface="Microsoft Sans Serif" panose="020B0604020202020204" pitchFamily="34" charset="0"/>
                <a:cs typeface="Microsoft Sans Serif" panose="020B0604020202020204" pitchFamily="34" charset="0"/>
              </a:rPr>
              <a:t>Have you accepted His gift ?</a:t>
            </a:r>
          </a:p>
          <a:p>
            <a:pPr algn="ctr">
              <a:spcBef>
                <a:spcPct val="0"/>
              </a:spcBef>
              <a:buFontTx/>
              <a:buNone/>
              <a:defRPr/>
            </a:pPr>
            <a:endParaRPr lang="en-US" sz="1000" b="1" dirty="0">
              <a:ln w="12700">
                <a:solidFill>
                  <a:srgbClr val="000000"/>
                </a:solidFill>
              </a:ln>
              <a:solidFill>
                <a:srgbClr val="005C00"/>
              </a:solidFill>
              <a:latin typeface="Microsoft Sans Serif" panose="020B0604020202020204" pitchFamily="34" charset="0"/>
              <a:cs typeface="Microsoft Sans Serif" panose="020B0604020202020204" pitchFamily="34" charset="0"/>
            </a:endParaRPr>
          </a:p>
          <a:p>
            <a:pPr algn="ctr">
              <a:spcBef>
                <a:spcPct val="0"/>
              </a:spcBef>
              <a:buFontTx/>
              <a:buNone/>
              <a:defRPr/>
            </a:pPr>
            <a:r>
              <a:rPr lang="en-US" sz="3600" b="1" dirty="0" smtClean="0">
                <a:ln w="12700">
                  <a:solidFill>
                    <a:srgbClr val="000000"/>
                  </a:solidFill>
                </a:ln>
                <a:solidFill>
                  <a:srgbClr val="005C00"/>
                </a:solidFill>
                <a:latin typeface="Microsoft Sans Serif" panose="020B0604020202020204" pitchFamily="34" charset="0"/>
                <a:cs typeface="Microsoft Sans Serif" panose="020B0604020202020204" pitchFamily="34" charset="0"/>
              </a:rPr>
              <a:t>Are you sharing it ?</a:t>
            </a:r>
            <a:endParaRPr lang="en-US" sz="2800" b="1" dirty="0" smtClean="0">
              <a:solidFill>
                <a:srgbClr val="000000"/>
              </a:solidFill>
              <a:latin typeface="Times New Roman" panose="02020603050405020304" pitchFamily="18" charset="0"/>
              <a:cs typeface="Times New Roman" panose="02020603050405020304" pitchFamily="18" charset="0"/>
            </a:endParaRPr>
          </a:p>
        </p:txBody>
      </p:sp>
      <p:pic>
        <p:nvPicPr>
          <p:cNvPr id="33796" name="Picture 6"/>
          <p:cNvPicPr>
            <a:picLocks noChangeAspect="1"/>
          </p:cNvPicPr>
          <p:nvPr/>
        </p:nvPicPr>
        <p:blipFill>
          <a:blip r:embed="rId3" cstate="print"/>
          <a:srcRect b="47459"/>
          <a:stretch>
            <a:fillRect/>
          </a:stretch>
        </p:blipFill>
        <p:spPr bwMode="auto">
          <a:xfrm>
            <a:off x="2819400" y="438150"/>
            <a:ext cx="3848100" cy="10620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93FF93"/>
        </a:solidFill>
        <a:effectLst/>
      </p:bgPr>
    </p:bg>
    <p:spTree>
      <p:nvGrpSpPr>
        <p:cNvPr id="1" name=""/>
        <p:cNvGrpSpPr/>
        <p:nvPr/>
      </p:nvGrpSpPr>
      <p:grpSpPr>
        <a:xfrm>
          <a:off x="0" y="0"/>
          <a:ext cx="0" cy="0"/>
          <a:chOff x="0" y="0"/>
          <a:chExt cx="0" cy="0"/>
        </a:xfrm>
      </p:grpSpPr>
      <p:pic>
        <p:nvPicPr>
          <p:cNvPr id="34818" name="Picture 1"/>
          <p:cNvPicPr>
            <a:picLocks noChangeAspect="1"/>
          </p:cNvPicPr>
          <p:nvPr/>
        </p:nvPicPr>
        <p:blipFill>
          <a:blip r:embed="rId2" cstate="print"/>
          <a:srcRect/>
          <a:stretch>
            <a:fillRect/>
          </a:stretch>
        </p:blipFill>
        <p:spPr bwMode="auto">
          <a:xfrm>
            <a:off x="381000" y="1276350"/>
            <a:ext cx="3563938" cy="3184525"/>
          </a:xfrm>
          <a:prstGeom prst="rect">
            <a:avLst/>
          </a:prstGeom>
          <a:noFill/>
          <a:ln w="9525">
            <a:noFill/>
            <a:miter lim="800000"/>
            <a:headEnd/>
            <a:tailEnd/>
          </a:ln>
        </p:spPr>
      </p:pic>
      <p:sp>
        <p:nvSpPr>
          <p:cNvPr id="5" name="Rectangle 4"/>
          <p:cNvSpPr/>
          <p:nvPr/>
        </p:nvSpPr>
        <p:spPr>
          <a:xfrm>
            <a:off x="2971800" y="590550"/>
            <a:ext cx="5540299" cy="3447098"/>
          </a:xfrm>
          <a:prstGeom prst="rect">
            <a:avLst/>
          </a:prstGeom>
        </p:spPr>
        <p:txBody>
          <a:bodyPr wrap="none">
            <a:spAutoFit/>
          </a:bodyPr>
          <a:lstStyle/>
          <a:p>
            <a:pPr>
              <a:defRPr/>
            </a:pPr>
            <a:r>
              <a:rPr lang="en-US" sz="4000" b="1" dirty="0">
                <a:ln w="25400">
                  <a:solidFill>
                    <a:srgbClr val="000000"/>
                  </a:solidFill>
                </a:ln>
                <a:solidFill>
                  <a:schemeClr val="tx1">
                    <a:lumMod val="50000"/>
                  </a:schemeClr>
                </a:solidFill>
                <a:latin typeface="Microsoft Sans Serif" panose="020B0604020202020204" pitchFamily="34" charset="0"/>
                <a:cs typeface="Microsoft Sans Serif" panose="020B0604020202020204" pitchFamily="34" charset="0"/>
              </a:rPr>
              <a:t>In remembrance –</a:t>
            </a:r>
          </a:p>
          <a:p>
            <a:pPr>
              <a:defRPr/>
            </a:pPr>
            <a:endParaRPr lang="en-US" sz="1000" b="1" dirty="0">
              <a:ln w="12700">
                <a:solidFill>
                  <a:srgbClr val="000000"/>
                </a:solidFill>
              </a:ln>
              <a:solidFill>
                <a:srgbClr val="005C00"/>
              </a:solidFill>
              <a:latin typeface="Microsoft Sans Serif" panose="020B0604020202020204" pitchFamily="34" charset="0"/>
              <a:cs typeface="Microsoft Sans Serif" panose="020B0604020202020204" pitchFamily="34" charset="0"/>
            </a:endParaRPr>
          </a:p>
          <a:p>
            <a:pPr>
              <a:defRPr/>
            </a:pPr>
            <a:r>
              <a:rPr lang="en-US" sz="4000" b="1" dirty="0">
                <a:ln w="12700">
                  <a:solidFill>
                    <a:srgbClr val="000000"/>
                  </a:solidFill>
                </a:ln>
                <a:solidFill>
                  <a:srgbClr val="005C00"/>
                </a:solidFill>
                <a:latin typeface="Microsoft Sans Serif" panose="020B0604020202020204" pitchFamily="34" charset="0"/>
                <a:cs typeface="Microsoft Sans Serif" panose="020B0604020202020204" pitchFamily="34" charset="0"/>
              </a:rPr>
              <a:t>  </a:t>
            </a:r>
            <a:r>
              <a:rPr lang="en-US" sz="3800" b="1" dirty="0">
                <a:ln w="12700">
                  <a:solidFill>
                    <a:srgbClr val="000000"/>
                  </a:solidFill>
                </a:ln>
                <a:solidFill>
                  <a:srgbClr val="005C00"/>
                </a:solidFill>
                <a:latin typeface="Microsoft Sans Serif" panose="020B0604020202020204" pitchFamily="34" charset="0"/>
                <a:cs typeface="Microsoft Sans Serif" panose="020B0604020202020204" pitchFamily="34" charset="0"/>
              </a:rPr>
              <a:t>His body was sacrificed</a:t>
            </a:r>
          </a:p>
          <a:p>
            <a:pPr>
              <a:defRPr/>
            </a:pPr>
            <a:r>
              <a:rPr lang="en-US" sz="3800" b="1" dirty="0">
                <a:ln w="12700">
                  <a:solidFill>
                    <a:srgbClr val="000000"/>
                  </a:solidFill>
                </a:ln>
                <a:solidFill>
                  <a:srgbClr val="005C00"/>
                </a:solidFill>
                <a:latin typeface="Microsoft Sans Serif" panose="020B0604020202020204" pitchFamily="34" charset="0"/>
                <a:cs typeface="Microsoft Sans Serif" panose="020B0604020202020204" pitchFamily="34" charset="0"/>
              </a:rPr>
              <a:t>  because of your sin. </a:t>
            </a:r>
          </a:p>
          <a:p>
            <a:pPr algn="ctr">
              <a:defRPr/>
            </a:pPr>
            <a:endParaRPr lang="en-US" sz="1000" b="1" dirty="0">
              <a:ln w="12700">
                <a:solidFill>
                  <a:srgbClr val="000000"/>
                </a:solidFill>
              </a:ln>
              <a:solidFill>
                <a:srgbClr val="005C00"/>
              </a:solidFill>
              <a:latin typeface="Microsoft Sans Serif" panose="020B0604020202020204" pitchFamily="34" charset="0"/>
              <a:cs typeface="Microsoft Sans Serif" panose="020B0604020202020204" pitchFamily="34" charset="0"/>
            </a:endParaRPr>
          </a:p>
          <a:p>
            <a:pPr>
              <a:defRPr/>
            </a:pPr>
            <a:r>
              <a:rPr lang="en-US" sz="4000" b="1" dirty="0">
                <a:ln w="12700">
                  <a:solidFill>
                    <a:srgbClr val="000000"/>
                  </a:solidFill>
                </a:ln>
                <a:solidFill>
                  <a:srgbClr val="005C00"/>
                </a:solidFill>
                <a:latin typeface="Microsoft Sans Serif" panose="020B0604020202020204" pitchFamily="34" charset="0"/>
                <a:cs typeface="Microsoft Sans Serif" panose="020B0604020202020204" pitchFamily="34" charset="0"/>
              </a:rPr>
              <a:t>     </a:t>
            </a:r>
            <a:r>
              <a:rPr lang="en-US" sz="3800" b="1" dirty="0">
                <a:ln w="12700">
                  <a:solidFill>
                    <a:srgbClr val="000000"/>
                  </a:solidFill>
                </a:ln>
                <a:solidFill>
                  <a:srgbClr val="005C00"/>
                </a:solidFill>
                <a:latin typeface="Microsoft Sans Serif" panose="020B0604020202020204" pitchFamily="34" charset="0"/>
                <a:cs typeface="Microsoft Sans Serif" panose="020B0604020202020204" pitchFamily="34" charset="0"/>
              </a:rPr>
              <a:t>      His blood paid the</a:t>
            </a:r>
          </a:p>
          <a:p>
            <a:pPr>
              <a:defRPr/>
            </a:pPr>
            <a:r>
              <a:rPr lang="en-US" sz="3800" b="1" dirty="0">
                <a:ln w="12700">
                  <a:solidFill>
                    <a:srgbClr val="000000"/>
                  </a:solidFill>
                </a:ln>
                <a:solidFill>
                  <a:srgbClr val="005C00"/>
                </a:solidFill>
                <a:latin typeface="Microsoft Sans Serif" panose="020B0604020202020204" pitchFamily="34" charset="0"/>
                <a:cs typeface="Microsoft Sans Serif" panose="020B0604020202020204" pitchFamily="34" charset="0"/>
              </a:rPr>
              <a:t> </a:t>
            </a:r>
            <a:r>
              <a:rPr lang="en-US" sz="3800" b="1" dirty="0">
                <a:ln w="12700">
                  <a:solidFill>
                    <a:srgbClr val="000000"/>
                  </a:solidFill>
                </a:ln>
                <a:solidFill>
                  <a:srgbClr val="005C00"/>
                </a:solidFill>
                <a:latin typeface="Microsoft Sans Serif" panose="020B0604020202020204" pitchFamily="34" charset="0"/>
                <a:cs typeface="Microsoft Sans Serif" panose="020B0604020202020204" pitchFamily="34" charset="0"/>
              </a:rPr>
              <a:t>          penalty for sin.</a:t>
            </a:r>
            <a:endParaRPr lang="en-US" sz="3800" b="1" dirty="0">
              <a:solidFill>
                <a:srgbClr val="005C00"/>
              </a:solidFill>
              <a:latin typeface="Microsoft Sans Serif" panose="020B0604020202020204" pitchFamily="34" charset="0"/>
              <a:cs typeface="Microsoft Sans Serif" panose="020B0604020202020204"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88" y="0"/>
            <a:ext cx="9144000" cy="5172075"/>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ctangle 1"/>
          <p:cNvSpPr/>
          <p:nvPr/>
        </p:nvSpPr>
        <p:spPr>
          <a:xfrm>
            <a:off x="990600" y="416212"/>
            <a:ext cx="7467600" cy="4339650"/>
          </a:xfrm>
          <a:prstGeom prst="rect">
            <a:avLst/>
          </a:prstGeom>
        </p:spPr>
        <p:txBody>
          <a:bodyPr>
            <a:spAutoFit/>
          </a:bodyPr>
          <a:lstStyle/>
          <a:p>
            <a:pPr algn="ctr">
              <a:spcBef>
                <a:spcPts val="0"/>
              </a:spcBef>
              <a:spcAft>
                <a:spcPts val="0"/>
              </a:spcAft>
              <a:tabLst>
                <a:tab pos="182880" algn="l"/>
                <a:tab pos="228600" algn="l"/>
              </a:tabLst>
              <a:defRPr/>
            </a:pPr>
            <a:r>
              <a:rPr lang="en-US" sz="3400" b="1" dirty="0">
                <a:ln w="25400">
                  <a:solidFill>
                    <a:srgbClr val="000000"/>
                  </a:solidFill>
                </a:ln>
                <a:solidFill>
                  <a:srgbClr val="FF2D2D"/>
                </a:solidFill>
                <a:latin typeface="Arial Black" panose="020B0A04020102020204" pitchFamily="34" charset="0"/>
                <a:ea typeface="Times New Roman" panose="02020603050405020304" pitchFamily="18" charset="0"/>
                <a:cs typeface="Arial" panose="020B0604020202020204" pitchFamily="34" charset="0"/>
              </a:rPr>
              <a:t>All those outside of Christ are</a:t>
            </a:r>
          </a:p>
          <a:p>
            <a:pPr algn="ctr">
              <a:spcBef>
                <a:spcPts val="0"/>
              </a:spcBef>
              <a:spcAft>
                <a:spcPts val="0"/>
              </a:spcAft>
              <a:tabLst>
                <a:tab pos="182880" algn="l"/>
                <a:tab pos="228600" algn="l"/>
              </a:tabLst>
              <a:defRPr/>
            </a:pPr>
            <a:r>
              <a:rPr lang="en-US" sz="3400" b="1" dirty="0">
                <a:ln w="25400">
                  <a:solidFill>
                    <a:srgbClr val="000000"/>
                  </a:solidFill>
                </a:ln>
                <a:solidFill>
                  <a:srgbClr val="FF2D2D"/>
                </a:solidFill>
                <a:latin typeface="Arial Black" panose="020B0A04020102020204" pitchFamily="34" charset="0"/>
                <a:ea typeface="Times New Roman" panose="02020603050405020304" pitchFamily="18" charset="0"/>
                <a:cs typeface="Arial" panose="020B0604020202020204" pitchFamily="34" charset="0"/>
              </a:rPr>
              <a:t>eternally lost, excluded.</a:t>
            </a:r>
          </a:p>
          <a:p>
            <a:pPr>
              <a:spcBef>
                <a:spcPts val="0"/>
              </a:spcBef>
              <a:spcAft>
                <a:spcPts val="0"/>
              </a:spcAft>
              <a:tabLst>
                <a:tab pos="182880" algn="l"/>
                <a:tab pos="228600" algn="l"/>
              </a:tabLst>
              <a:defRPr/>
            </a:pPr>
            <a:endParaRPr lang="en-US"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30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Ephesians 2: 11-12</a:t>
            </a:r>
            <a:r>
              <a:rPr lang="en-US" sz="30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30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3000" b="1" dirty="0">
                <a:solidFill>
                  <a:srgbClr val="000076"/>
                </a:solidFill>
                <a:latin typeface="Arial Narrow" panose="020B0606020202030204" pitchFamily="34" charset="0"/>
                <a:ea typeface="Times New Roman" panose="02020603050405020304" pitchFamily="18" charset="0"/>
                <a:cs typeface="Arial" panose="020B0604020202020204" pitchFamily="34" charset="0"/>
              </a:rPr>
              <a:t>Therefore, remember that  .. You the gentiles .. Were at that time separate from Christ, excluded from the commonwealth of Israel, and strangers to the covenants of promise, having no hope and without God in the world.</a:t>
            </a:r>
            <a:endParaRPr lang="en-US" sz="3000" dirty="0">
              <a:solidFill>
                <a:srgbClr val="000076"/>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p:cNvPicPr>
            <a:picLocks noChangeAspect="1"/>
          </p:cNvPicPr>
          <p:nvPr/>
        </p:nvPicPr>
        <p:blipFill>
          <a:blip r:embed="rId2" cstate="print"/>
          <a:srcRect/>
          <a:stretch>
            <a:fillRect/>
          </a:stretch>
        </p:blipFill>
        <p:spPr bwMode="auto">
          <a:xfrm>
            <a:off x="0" y="-28575"/>
            <a:ext cx="9144000" cy="5172075"/>
          </a:xfrm>
          <a:prstGeom prst="rect">
            <a:avLst/>
          </a:prstGeom>
          <a:noFill/>
          <a:ln w="9525">
            <a:noFill/>
            <a:miter lim="800000"/>
            <a:headEnd/>
            <a:tailEnd/>
          </a:ln>
        </p:spPr>
      </p:pic>
      <p:sp>
        <p:nvSpPr>
          <p:cNvPr id="3" name="Rectangle 2"/>
          <p:cNvSpPr/>
          <p:nvPr/>
        </p:nvSpPr>
        <p:spPr>
          <a:xfrm>
            <a:off x="952500" y="787400"/>
            <a:ext cx="7239000" cy="3540125"/>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James 2: 18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But someone may well say, "You have faith and I have works; show me your faith without the works, and I will show you my faith by my works."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19</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You believe that God is one. You do well; the demons also believe, and shudder.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20</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But are you willing to recognize, you foolish fellow, that </a:t>
            </a:r>
            <a:r>
              <a:rPr lang="en-US" sz="2800" b="1" u="dbl" dirty="0">
                <a:solidFill>
                  <a:srgbClr val="70007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faith without works is useless</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p:cNvPicPr>
            <a:picLocks noChangeAspect="1"/>
          </p:cNvPicPr>
          <p:nvPr/>
        </p:nvPicPr>
        <p:blipFill>
          <a:blip r:embed="rId2" cstate="print"/>
          <a:srcRect/>
          <a:stretch>
            <a:fillRect/>
          </a:stretch>
        </p:blipFill>
        <p:spPr bwMode="auto">
          <a:xfrm>
            <a:off x="0" y="-28575"/>
            <a:ext cx="9144000" cy="5172075"/>
          </a:xfrm>
          <a:prstGeom prst="rect">
            <a:avLst/>
          </a:prstGeom>
          <a:noFill/>
          <a:ln w="9525">
            <a:noFill/>
            <a:miter lim="800000"/>
            <a:headEnd/>
            <a:tailEnd/>
          </a:ln>
        </p:spPr>
      </p:pic>
      <p:sp>
        <p:nvSpPr>
          <p:cNvPr id="2" name="Rectangle 1"/>
          <p:cNvSpPr/>
          <p:nvPr/>
        </p:nvSpPr>
        <p:spPr>
          <a:xfrm>
            <a:off x="838200" y="514350"/>
            <a:ext cx="7543800" cy="3970338"/>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Matthew 7: 21</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Not everyone who says to Me, 'Lord, Lord,' will enter the kingdom of heaven, but </a:t>
            </a:r>
            <a:r>
              <a:rPr lang="en-US" sz="2800" b="1" u="dbl" dirty="0">
                <a:solidFill>
                  <a:srgbClr val="70007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he who does the will of My Father</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who is in heaven will enter.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22</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 Many will say to Me on that day, 'Lord, Lord, did we not prophesy in Your name, and in Your name cast out demons, and in Your name perform many miracles?'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23</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"And then I will declare to them, </a:t>
            </a:r>
            <a:r>
              <a:rPr lang="en-US" sz="2800" b="1" dirty="0">
                <a:solidFill>
                  <a:srgbClr val="700070"/>
                </a:solidFill>
                <a:latin typeface="Arial Narrow" panose="020B0606020202030204" pitchFamily="34" charset="0"/>
                <a:ea typeface="Times New Roman" panose="02020603050405020304" pitchFamily="18" charset="0"/>
                <a:cs typeface="Arial" panose="020B0604020202020204" pitchFamily="34" charset="0"/>
              </a:rPr>
              <a:t>'I never knew you</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Depart from Me; you who practice lawlessness.’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p:cNvPicPr>
          <p:nvPr/>
        </p:nvPicPr>
        <p:blipFill>
          <a:blip r:embed="rId2" cstate="print"/>
          <a:srcRect/>
          <a:stretch>
            <a:fillRect/>
          </a:stretch>
        </p:blipFill>
        <p:spPr bwMode="auto">
          <a:xfrm>
            <a:off x="0" y="0"/>
            <a:ext cx="9144000" cy="5222875"/>
          </a:xfrm>
          <a:prstGeom prst="rect">
            <a:avLst/>
          </a:prstGeom>
          <a:noFill/>
          <a:ln w="9525">
            <a:noFill/>
            <a:miter lim="800000"/>
            <a:headEnd/>
            <a:tailEnd/>
          </a:ln>
        </p:spPr>
      </p:pic>
      <p:sp>
        <p:nvSpPr>
          <p:cNvPr id="7171" name="Rectangle 1"/>
          <p:cNvSpPr>
            <a:spLocks noChangeArrowheads="1"/>
          </p:cNvSpPr>
          <p:nvPr/>
        </p:nvSpPr>
        <p:spPr bwMode="auto">
          <a:xfrm>
            <a:off x="1524000" y="971550"/>
            <a:ext cx="6096000" cy="28623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9pPr>
          </a:lstStyle>
          <a:p>
            <a:pPr algn="ctr">
              <a:spcBef>
                <a:spcPct val="0"/>
              </a:spcBef>
              <a:buFontTx/>
              <a:buNone/>
              <a:defRPr/>
            </a:pPr>
            <a:r>
              <a:rPr lang="en-US" sz="3600" b="1" dirty="0" smtClean="0">
                <a:ln>
                  <a:solidFill>
                    <a:srgbClr val="000000"/>
                  </a:solidFill>
                </a:ln>
                <a:solidFill>
                  <a:srgbClr val="004600"/>
                </a:solidFill>
                <a:latin typeface="Microsoft Sans Serif" panose="020B0604020202020204" pitchFamily="34" charset="0"/>
                <a:cs typeface="Microsoft Sans Serif" panose="020B0604020202020204" pitchFamily="34" charset="0"/>
              </a:rPr>
              <a:t>The faith by which grace is communicated involves the total surrender of one’s will to God to the point one lives in obedience to His Christ.</a:t>
            </a:r>
            <a:endParaRPr lang="en-US" sz="2000" b="1" dirty="0" smtClean="0">
              <a:ln>
                <a:solidFill>
                  <a:srgbClr val="000000"/>
                </a:solidFill>
              </a:ln>
              <a:solidFill>
                <a:srgbClr val="004600"/>
              </a:solidFill>
              <a:latin typeface="Microsoft Sans Serif" panose="020B0604020202020204" pitchFamily="34" charset="0"/>
              <a:cs typeface="Microsoft Sans Serif" panose="020B06040202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p:cNvPicPr>
            <a:picLocks noChangeAspect="1"/>
          </p:cNvPicPr>
          <p:nvPr/>
        </p:nvPicPr>
        <p:blipFill>
          <a:blip r:embed="rId2" cstate="print"/>
          <a:srcRect/>
          <a:stretch>
            <a:fillRect/>
          </a:stretch>
        </p:blipFill>
        <p:spPr bwMode="auto">
          <a:xfrm>
            <a:off x="1588" y="0"/>
            <a:ext cx="9144000" cy="5172075"/>
          </a:xfrm>
          <a:prstGeom prst="rect">
            <a:avLst/>
          </a:prstGeom>
          <a:noFill/>
          <a:ln w="9525">
            <a:noFill/>
            <a:miter lim="800000"/>
            <a:headEnd/>
            <a:tailEnd/>
          </a:ln>
        </p:spPr>
      </p:pic>
      <p:sp>
        <p:nvSpPr>
          <p:cNvPr id="2" name="Rectangle 1"/>
          <p:cNvSpPr/>
          <p:nvPr/>
        </p:nvSpPr>
        <p:spPr>
          <a:xfrm>
            <a:off x="420688" y="285750"/>
            <a:ext cx="8305800" cy="44942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Mark 8: 34</a:t>
            </a:r>
            <a:r>
              <a:rPr lang="en-US" sz="26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6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And He summoned the crowd with His disciples, and said to them, "If anyone wishes to come after Me, </a:t>
            </a:r>
            <a:r>
              <a:rPr lang="en-US" sz="2600" b="1" u="dbl" dirty="0">
                <a:solidFill>
                  <a:srgbClr val="70007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he must deny himself</a:t>
            </a:r>
            <a:r>
              <a:rPr lang="en-US" sz="26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and take up his cross and follow Me.  </a:t>
            </a:r>
            <a:r>
              <a:rPr lang="en-US"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35</a:t>
            </a:r>
            <a:r>
              <a:rPr lang="en-US"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6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"For whoever wishes to save his life will lose it, but whoever loses his life for My sake and the gospel's will save it.  </a:t>
            </a:r>
            <a:r>
              <a:rPr lang="en-US"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36</a:t>
            </a:r>
            <a:r>
              <a:rPr lang="en-US" sz="26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For what does it profit a man to gain the whole world, and forfeit his soul?  </a:t>
            </a:r>
            <a:r>
              <a:rPr lang="en-US"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37</a:t>
            </a:r>
            <a:r>
              <a:rPr lang="en-US" sz="26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sz="2600" b="1" u="dbl" dirty="0">
                <a:solidFill>
                  <a:srgbClr val="70007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For what will a man give in exchange for his soul?</a:t>
            </a:r>
            <a:r>
              <a:rPr lang="en-US" sz="26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r>
              <a:rPr lang="en-US"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38</a:t>
            </a:r>
            <a:r>
              <a:rPr lang="en-US" sz="26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For whoever is ashamed of Me and My words in this adulterous and sinful generation, the Son of Man will also be ashamed of him when He comes in the glory of His Father with the holy angels."</a:t>
            </a:r>
            <a:endParaRPr lang="en-US" sz="26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p:cNvPicPr>
            <a:picLocks noChangeAspect="1"/>
          </p:cNvPicPr>
          <p:nvPr/>
        </p:nvPicPr>
        <p:blipFill>
          <a:blip r:embed="rId2" cstate="print"/>
          <a:srcRect/>
          <a:stretch>
            <a:fillRect/>
          </a:stretch>
        </p:blipFill>
        <p:spPr bwMode="auto">
          <a:xfrm>
            <a:off x="1588" y="0"/>
            <a:ext cx="9144000" cy="5172075"/>
          </a:xfrm>
          <a:prstGeom prst="rect">
            <a:avLst/>
          </a:prstGeom>
          <a:noFill/>
          <a:ln w="9525">
            <a:noFill/>
            <a:miter lim="800000"/>
            <a:headEnd/>
            <a:tailEnd/>
          </a:ln>
        </p:spPr>
      </p:pic>
      <p:sp>
        <p:nvSpPr>
          <p:cNvPr id="2" name="Rectangle 1"/>
          <p:cNvSpPr/>
          <p:nvPr/>
        </p:nvSpPr>
        <p:spPr>
          <a:xfrm>
            <a:off x="1106488" y="293688"/>
            <a:ext cx="6934200" cy="4584700"/>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Luke 22: 42</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He knelt down and began to pray, </a:t>
            </a:r>
            <a:r>
              <a:rPr lang="en-US"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42</a:t>
            </a:r>
            <a:r>
              <a:rPr lang="en-US" sz="26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saying, "Father, if You are willing, remove this cup from Me; </a:t>
            </a:r>
            <a:r>
              <a:rPr lang="en-US" sz="2600" b="1" u="dbl" dirty="0">
                <a:solidFill>
                  <a:srgbClr val="70007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yet not My will, but Yours be done</a:t>
            </a:r>
            <a:r>
              <a:rPr lang="en-US" sz="26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a:t>
            </a:r>
            <a:endParaRPr lang="en-US" sz="2600" dirty="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Bef>
                <a:spcPts val="0"/>
              </a:spcBef>
              <a:spcAft>
                <a:spcPts val="0"/>
              </a:spcAft>
              <a:tabLst>
                <a:tab pos="182880" algn="l"/>
                <a:tab pos="228600" algn="l"/>
              </a:tabLst>
              <a:defRPr/>
            </a:pPr>
            <a:endPar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Galatians 2: 20</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p>
          <a:p>
            <a:pPr>
              <a:lnSpc>
                <a:spcPct val="115000"/>
              </a:lnSpc>
              <a:spcBef>
                <a:spcPts val="0"/>
              </a:spcBef>
              <a:spcAft>
                <a:spcPts val="0"/>
              </a:spcAft>
              <a:tabLst>
                <a:tab pos="182880" algn="l"/>
                <a:tab pos="228600" algn="l"/>
              </a:tabLst>
              <a:defRPr/>
            </a:pP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6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so that I might live to God. </a:t>
            </a:r>
            <a:r>
              <a:rPr lang="en-US"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20</a:t>
            </a:r>
            <a:r>
              <a:rPr lang="en-US" sz="26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"I have been crucified with Christ; and it is no longer I who live, but </a:t>
            </a:r>
            <a:r>
              <a:rPr lang="en-US" sz="2600" b="1" u="dbl" dirty="0">
                <a:solidFill>
                  <a:srgbClr val="70007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Christ lives in me</a:t>
            </a:r>
            <a:r>
              <a:rPr lang="en-US" sz="26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and the life which I now live in the flesh I live by faith in the Son of God, who </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p:cNvPicPr>
            <a:picLocks noChangeAspect="1"/>
          </p:cNvPicPr>
          <p:nvPr/>
        </p:nvPicPr>
        <p:blipFill>
          <a:blip r:embed="rId2" cstate="print"/>
          <a:srcRect/>
          <a:stretch>
            <a:fillRect/>
          </a:stretch>
        </p:blipFill>
        <p:spPr bwMode="auto">
          <a:xfrm>
            <a:off x="1588" y="0"/>
            <a:ext cx="9144000" cy="5172075"/>
          </a:xfrm>
          <a:prstGeom prst="rect">
            <a:avLst/>
          </a:prstGeom>
          <a:noFill/>
          <a:ln w="9525">
            <a:noFill/>
            <a:miter lim="800000"/>
            <a:headEnd/>
            <a:tailEnd/>
          </a:ln>
        </p:spPr>
      </p:pic>
      <p:sp>
        <p:nvSpPr>
          <p:cNvPr id="2" name="Rectangle 1"/>
          <p:cNvSpPr/>
          <p:nvPr/>
        </p:nvSpPr>
        <p:spPr>
          <a:xfrm>
            <a:off x="992188" y="895350"/>
            <a:ext cx="7162800" cy="3140075"/>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Ephesians 2: 8</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For by grace you have been saved through faith; and that not of yourselves, it is  the gift of God;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9</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not as a result of works, so that no one may boast.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10</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For we are His workmanship, created in Christ Jesus </a:t>
            </a:r>
            <a:r>
              <a:rPr lang="en-US" sz="3000" b="1" u="dbl" dirty="0">
                <a:solidFill>
                  <a:srgbClr val="C0000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for</a:t>
            </a:r>
            <a:r>
              <a:rPr lang="en-US" sz="2800" b="1" u="dbl" dirty="0">
                <a:solidFill>
                  <a:srgbClr val="700070"/>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 good works</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which God prepared beforehand so that we would </a:t>
            </a:r>
            <a:r>
              <a:rPr lang="en-US" sz="2800" b="1" u="dbl" dirty="0">
                <a:solidFill>
                  <a:srgbClr val="6C006C"/>
                </a:solidFill>
                <a:uFill>
                  <a:solidFill>
                    <a:srgbClr val="FF0000"/>
                  </a:solidFill>
                </a:uFill>
                <a:latin typeface="Arial Narrow" panose="020B0606020202030204" pitchFamily="34" charset="0"/>
                <a:ea typeface="Times New Roman" panose="02020603050405020304" pitchFamily="18" charset="0"/>
                <a:cs typeface="Arial" panose="020B0604020202020204" pitchFamily="34" charset="0"/>
              </a:rPr>
              <a:t>walk in them</a:t>
            </a:r>
            <a:r>
              <a:rPr lang="en-US" sz="2800" b="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9142</TotalTime>
  <Words>1701</Words>
  <Application>Microsoft Office PowerPoint</Application>
  <PresentationFormat>On-screen Show (16:9)</PresentationFormat>
  <Paragraphs>111</Paragraphs>
  <Slides>34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Times New Roman</vt:lpstr>
      <vt:lpstr>Arial Narrow</vt:lpstr>
      <vt:lpstr>Candy Buzz BTN</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Windows User</cp:lastModifiedBy>
  <cp:revision>767</cp:revision>
  <dcterms:created xsi:type="dcterms:W3CDTF">2013-07-27T15:59:10Z</dcterms:created>
  <dcterms:modified xsi:type="dcterms:W3CDTF">2018-04-22T23:36:28Z</dcterms:modified>
</cp:coreProperties>
</file>