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751" r:id="rId2"/>
    <p:sldId id="792" r:id="rId3"/>
    <p:sldId id="793" r:id="rId4"/>
    <p:sldId id="805" r:id="rId5"/>
    <p:sldId id="806" r:id="rId6"/>
    <p:sldId id="758" r:id="rId7"/>
    <p:sldId id="794" r:id="rId8"/>
    <p:sldId id="810" r:id="rId9"/>
    <p:sldId id="811" r:id="rId10"/>
    <p:sldId id="812" r:id="rId11"/>
    <p:sldId id="809" r:id="rId12"/>
    <p:sldId id="813" r:id="rId13"/>
    <p:sldId id="818" r:id="rId14"/>
    <p:sldId id="817" r:id="rId15"/>
    <p:sldId id="807" r:id="rId16"/>
    <p:sldId id="796" r:id="rId17"/>
    <p:sldId id="821" r:id="rId18"/>
    <p:sldId id="816" r:id="rId19"/>
    <p:sldId id="814" r:id="rId20"/>
    <p:sldId id="822" r:id="rId21"/>
    <p:sldId id="819" r:id="rId22"/>
    <p:sldId id="820" r:id="rId23"/>
    <p:sldId id="815" r:id="rId24"/>
    <p:sldId id="827" r:id="rId25"/>
    <p:sldId id="826" r:id="rId26"/>
    <p:sldId id="828" r:id="rId27"/>
    <p:sldId id="795" r:id="rId28"/>
    <p:sldId id="833" r:id="rId29"/>
    <p:sldId id="825" r:id="rId30"/>
    <p:sldId id="830" r:id="rId31"/>
    <p:sldId id="791" r:id="rId32"/>
    <p:sldId id="802" r:id="rId33"/>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0246"/>
    <a:srgbClr val="640000"/>
    <a:srgbClr val="4B2711"/>
    <a:srgbClr val="FFFF57"/>
    <a:srgbClr val="FFAF79"/>
    <a:srgbClr val="00FF00"/>
    <a:srgbClr val="9FFF9F"/>
    <a:srgbClr val="B058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0" d="100"/>
          <a:sy n="90" d="100"/>
        </p:scale>
        <p:origin x="-816" y="-9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665FF94B-8CA9-498B-B8F7-D405F855F6EB}" type="datetimeFigureOut">
              <a:rPr lang="en-US"/>
              <a:pPr>
                <a:defRPr/>
              </a:pPr>
              <a:t>1/22/2018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7548D1A-6268-41EE-B022-55DAFFF6BA9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5844" name="Slide Number Placeholder 3"/>
          <p:cNvSpPr>
            <a:spLocks noGrp="1"/>
          </p:cNvSpPr>
          <p:nvPr>
            <p:ph type="sldNum" sz="quarter" idx="5"/>
          </p:nvPr>
        </p:nvSpPr>
        <p:spPr bwMode="auto">
          <a:noFill/>
          <a:ln>
            <a:miter lim="800000"/>
            <a:headEnd/>
            <a:tailEnd/>
          </a:ln>
        </p:spPr>
        <p:txBody>
          <a:bodyPr/>
          <a:lstStyle/>
          <a:p>
            <a:fld id="{9F41F941-013F-457F-BA47-5CD0B9F3CB03}" type="slidenum">
              <a:rPr lang="en-US"/>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08B7229-3B31-4F32-993E-E37DEA7CE0A1}" type="datetimeFigureOut">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45B70F-7D95-49FF-980A-2E1A14C31F4C}"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EB0A87-B801-48D1-B29F-9CD66D443E0E}" type="datetimeFigureOut">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E2CE65F-03A9-47F4-B222-56215C8E36F7}"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D67A517-BA4B-48B0-9295-5686F8877E99}" type="datetimeFigureOut">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9F23625-A45D-4C6B-96A5-2365675858B6}"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2977D8F-8C24-4C92-87C0-8AC03EBF9DD3}" type="datetimeFigureOut">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F4B6AE1-3F15-452A-A1D0-0B71CE9950AC}"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8933B89-22B0-4DA3-B01B-F79ED4E58EF9}" type="datetimeFigureOut">
              <a:rPr lang="en-US"/>
              <a:pPr>
                <a:defRPr/>
              </a:pPr>
              <a:t>1/22/2018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0EC2BDB-4FC7-48A8-9042-62A4EED88D12}"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72A1C83-A4C0-4000-BAF1-58659D6AE753}" type="datetimeFigureOut">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035063E-622E-4A3C-953C-D0BE8A7D5531}"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7016905-A969-4B4E-9915-E7DD2B664833}" type="datetimeFigureOut">
              <a:rPr lang="en-US"/>
              <a:pPr>
                <a:defRPr/>
              </a:pPr>
              <a:t>1/22/2018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2A44A7E-AAFA-4C4E-909F-85B8C5FC07BF}"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953D696-86A9-4069-BE2C-2963D97DE794}" type="datetimeFigureOut">
              <a:rPr lang="en-US"/>
              <a:pPr>
                <a:defRPr/>
              </a:pPr>
              <a:t>1/22/2018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0816479-C265-45AA-8B71-92081AAD20B0}"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9995705-BE64-4723-A810-B8D675AFD91B}" type="datetimeFigureOut">
              <a:rPr lang="en-US"/>
              <a:pPr>
                <a:defRPr/>
              </a:pPr>
              <a:t>1/22/2018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3295A7E2-2B1B-45BD-B1B2-7FFFEBD543FB}"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2BB502C-086B-4DDF-A66E-DC4D699B140E}" type="datetimeFigureOut">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811AB28-4EF9-4659-BA36-002B8AB48FB8}"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A25334F-C663-4E85-AC0B-AC2DE64E4F60}" type="datetimeFigureOut">
              <a:rPr lang="en-US"/>
              <a:pPr>
                <a:defRPr/>
              </a:pPr>
              <a:t>1/22/2018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4D1C736-40ED-40B3-B70A-BA7BAC9DAA17}"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A8F45F0-7E8D-4552-AB36-96E58BDA6365}" type="datetimeFigureOut">
              <a:rPr lang="en-US"/>
              <a:pPr>
                <a:defRPr/>
              </a:pPr>
              <a:t>1/22/2018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itchFamily="34" charset="0"/>
              </a:defRPr>
            </a:lvl1pPr>
          </a:lstStyle>
          <a:p>
            <a:fld id="{7DE24911-5F2D-43BD-8C03-D594A8869AFF}"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p:cNvPicPr>
            <a:picLocks noChangeAspect="1"/>
          </p:cNvPicPr>
          <p:nvPr/>
        </p:nvPicPr>
        <p:blipFill>
          <a:blip r:embed="rId2" cstate="print"/>
          <a:srcRect/>
          <a:stretch>
            <a:fillRect/>
          </a:stretch>
        </p:blipFill>
        <p:spPr bwMode="auto">
          <a:xfrm>
            <a:off x="-11113" y="0"/>
            <a:ext cx="9155113" cy="5143500"/>
          </a:xfrm>
          <a:prstGeom prst="rect">
            <a:avLst/>
          </a:prstGeom>
          <a:noFill/>
          <a:ln w="9525">
            <a:noFill/>
            <a:miter lim="800000"/>
            <a:headEnd/>
            <a:tailEnd/>
          </a:ln>
        </p:spPr>
      </p:pic>
      <p:sp>
        <p:nvSpPr>
          <p:cNvPr id="3075" name="Rectangle 1"/>
          <p:cNvSpPr>
            <a:spLocks noChangeArrowheads="1"/>
          </p:cNvSpPr>
          <p:nvPr/>
        </p:nvSpPr>
        <p:spPr bwMode="auto">
          <a:xfrm>
            <a:off x="909638" y="514350"/>
            <a:ext cx="7313612" cy="1938338"/>
          </a:xfrm>
          <a:prstGeom prst="rect">
            <a:avLst/>
          </a:prstGeom>
          <a:noFill/>
          <a:ln w="9525">
            <a:noFill/>
            <a:miter lim="800000"/>
            <a:headEnd/>
            <a:tailEnd/>
          </a:ln>
        </p:spPr>
        <p:txBody>
          <a:bodyPr wrap="none">
            <a:spAutoFit/>
          </a:bodyPr>
          <a:lstStyle/>
          <a:p>
            <a:pPr algn="ctr">
              <a:tabLst>
                <a:tab pos="182563" algn="l"/>
              </a:tabLst>
            </a:pPr>
            <a:r>
              <a:rPr lang="en-US" sz="8000" b="1">
                <a:solidFill>
                  <a:srgbClr val="FFFF00"/>
                </a:solidFill>
                <a:latin typeface="Script MT Bold" pitchFamily="66" charset="0"/>
                <a:cs typeface="Times New Roman" pitchFamily="18" charset="0"/>
              </a:rPr>
              <a:t>The Book of God</a:t>
            </a:r>
            <a:r>
              <a:rPr lang="en-US" sz="6000" b="1">
                <a:solidFill>
                  <a:srgbClr val="FFFF00"/>
                </a:solidFill>
                <a:latin typeface="Script MT Bold" pitchFamily="66" charset="0"/>
                <a:cs typeface="Times New Roman" pitchFamily="18" charset="0"/>
              </a:rPr>
              <a:t> </a:t>
            </a:r>
          </a:p>
          <a:p>
            <a:pPr algn="ctr">
              <a:tabLst>
                <a:tab pos="182563" algn="l"/>
              </a:tabLst>
            </a:pPr>
            <a:r>
              <a:rPr lang="en-US" sz="4000" b="1">
                <a:solidFill>
                  <a:srgbClr val="FFFF00"/>
                </a:solidFill>
                <a:latin typeface="Times New Roman" pitchFamily="18" charset="0"/>
                <a:cs typeface="Times New Roman" pitchFamily="18" charset="0"/>
              </a:rPr>
              <a:t>#2</a:t>
            </a:r>
            <a:endParaRPr lang="en-US" sz="4000">
              <a:solidFill>
                <a:srgbClr val="FFFF00"/>
              </a:solidFill>
              <a:latin typeface="Times New Roman" pitchFamily="18" charset="0"/>
              <a:cs typeface="Times New Roman" pitchFamily="18" charset="0"/>
            </a:endParaRPr>
          </a:p>
        </p:txBody>
      </p:sp>
      <p:pic>
        <p:nvPicPr>
          <p:cNvPr id="3076" name="Picture 5"/>
          <p:cNvPicPr>
            <a:picLocks noChangeAspect="1"/>
          </p:cNvPicPr>
          <p:nvPr/>
        </p:nvPicPr>
        <p:blipFill>
          <a:blip r:embed="rId3" cstate="print"/>
          <a:srcRect/>
          <a:stretch>
            <a:fillRect/>
          </a:stretch>
        </p:blipFill>
        <p:spPr bwMode="auto">
          <a:xfrm>
            <a:off x="3508375" y="2593975"/>
            <a:ext cx="2116138" cy="2365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876300" y="1047750"/>
            <a:ext cx="7391400" cy="2678113"/>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Ezekiel 1:  2-3</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(On the fifth of the month in the fifth year of King </a:t>
            </a:r>
            <a:r>
              <a:rPr lang="en-US" sz="2800" b="1" dirty="0" err="1">
                <a:solidFill>
                  <a:srgbClr val="000000"/>
                </a:solidFill>
                <a:latin typeface="Arial Narrow" panose="020B0606020202030204" pitchFamily="34" charset="0"/>
                <a:ea typeface="Times New Roman" panose="02020603050405020304" pitchFamily="18" charset="0"/>
                <a:cs typeface="Arial" panose="020B0604020202020204" pitchFamily="34" charset="0"/>
              </a:rPr>
              <a:t>Jehoiachin's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exile,</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word of the Lord came expressly to Ezekiel</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 priest, son of </a:t>
            </a:r>
            <a:r>
              <a:rPr lang="en-US" sz="2800" b="1" dirty="0" err="1">
                <a:solidFill>
                  <a:srgbClr val="000000"/>
                </a:solidFill>
                <a:latin typeface="Arial Narrow" panose="020B0606020202030204" pitchFamily="34" charset="0"/>
                <a:ea typeface="Times New Roman" panose="02020603050405020304" pitchFamily="18" charset="0"/>
                <a:cs typeface="Arial" panose="020B0604020202020204" pitchFamily="34" charset="0"/>
              </a:rPr>
              <a:t>Buzi</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in the land of the Chaldeans by the river </a:t>
            </a:r>
            <a:r>
              <a:rPr lang="en-US" sz="2800" b="1" dirty="0" err="1">
                <a:solidFill>
                  <a:srgbClr val="000000"/>
                </a:solidFill>
                <a:latin typeface="Arial Narrow" panose="020B0606020202030204" pitchFamily="34" charset="0"/>
                <a:ea typeface="Times New Roman" panose="02020603050405020304" pitchFamily="18" charset="0"/>
                <a:cs typeface="Arial" panose="020B0604020202020204" pitchFamily="34" charset="0"/>
              </a:rPr>
              <a:t>Chebar</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there the hand of the Lord came upon him.)</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638300" y="1200150"/>
            <a:ext cx="5867400" cy="2308324"/>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New Testament writers were also given their message by the Holy Spirit of God.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cstate="print"/>
          <a:srcRect/>
          <a:stretch>
            <a:fillRect/>
          </a:stretch>
        </p:blipFill>
        <p:spPr bwMode="auto">
          <a:xfrm>
            <a:off x="0" y="-34925"/>
            <a:ext cx="9144000" cy="5164138"/>
          </a:xfrm>
          <a:prstGeom prst="rect">
            <a:avLst/>
          </a:prstGeom>
          <a:noFill/>
          <a:ln w="9525">
            <a:noFill/>
            <a:miter lim="800000"/>
            <a:headEnd/>
            <a:tailEnd/>
          </a:ln>
        </p:spPr>
      </p:pic>
      <p:sp>
        <p:nvSpPr>
          <p:cNvPr id="3" name="Rectangle 2"/>
          <p:cNvSpPr/>
          <p:nvPr/>
        </p:nvSpPr>
        <p:spPr>
          <a:xfrm>
            <a:off x="1333500" y="666750"/>
            <a:ext cx="6477000" cy="35401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Timothy 3: 15-16</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that from childhood you have known the sacred writings which are able to give you the wisdom that leads to salvation through faith which is in Christ Jesus.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16</a:t>
            </a:r>
            <a:r>
              <a:rPr lang="en-US" sz="20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All Scripture is inspired by God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profitable for teaching, for reproof, for correction, for training in righteousness;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2" name="Rectangle 1"/>
          <p:cNvSpPr/>
          <p:nvPr/>
        </p:nvSpPr>
        <p:spPr>
          <a:xfrm>
            <a:off x="914400" y="590550"/>
            <a:ext cx="7315200" cy="35401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Peter 3: 15-16</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regard the patience of our Lord as salvation; just as also our beloved brother Paul, according to the wisdom given him, wrote to you,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16</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as also in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all his letters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speaking in them of these things, in which are some things hard to understand, which the untaught and unstable distort, as they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do also the rest of the Scriptures,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to their own destruction.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2" name="Rectangle 1"/>
          <p:cNvSpPr/>
          <p:nvPr/>
        </p:nvSpPr>
        <p:spPr>
          <a:xfrm>
            <a:off x="1447800" y="1123950"/>
            <a:ext cx="6248400" cy="2678113"/>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Corinthians14: 37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If anyone thinks he is a prophet or spiritual, let him recognize that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the things which I write to you are the Lord's commandment</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38</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But if anyone does not recognize this, he is not recognized.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p:cNvPicPr>
          <p:nvPr/>
        </p:nvPicPr>
        <p:blipFill>
          <a:blip r:embed="rId2" cstate="print"/>
          <a:srcRect r="46667" b="33704"/>
          <a:stretch>
            <a:fillRect/>
          </a:stretch>
        </p:blipFill>
        <p:spPr bwMode="auto">
          <a:xfrm>
            <a:off x="0" y="34925"/>
            <a:ext cx="9144000" cy="5186363"/>
          </a:xfrm>
          <a:prstGeom prst="rect">
            <a:avLst/>
          </a:prstGeom>
          <a:noFill/>
          <a:ln w="9525">
            <a:noFill/>
            <a:miter lim="800000"/>
            <a:headEnd/>
            <a:tailEnd/>
          </a:ln>
        </p:spPr>
      </p:pic>
      <p:sp>
        <p:nvSpPr>
          <p:cNvPr id="3" name="Rectangle 2"/>
          <p:cNvSpPr/>
          <p:nvPr/>
        </p:nvSpPr>
        <p:spPr>
          <a:xfrm>
            <a:off x="1102845" y="1047750"/>
            <a:ext cx="6938310" cy="2585323"/>
          </a:xfrm>
          <a:prstGeom prst="rect">
            <a:avLst/>
          </a:prstGeom>
        </p:spPr>
        <p:txBody>
          <a:bodyPr wrap="none">
            <a:spAutoFit/>
          </a:bodyPr>
          <a:lstStyle/>
          <a:p>
            <a:pPr>
              <a:defRPr/>
            </a:pPr>
            <a:r>
              <a:rPr lang="en-US" sz="4800" b="1" dirty="0">
                <a:ln w="19050">
                  <a:solidFill>
                    <a:srgbClr val="4B2711"/>
                  </a:solidFill>
                </a:ln>
                <a:solidFill>
                  <a:schemeClr val="accent6">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II</a:t>
            </a: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There are several theories</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of inspiration, but no one </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know exactly how it works.</a:t>
            </a:r>
            <a:endParaRPr lang="en-US" sz="5400" dirty="0">
              <a:ln w="19050">
                <a:solidFill>
                  <a:srgbClr val="4B2711"/>
                </a:solidFill>
              </a:ln>
              <a:solidFill>
                <a:schemeClr val="accent6">
                  <a:lumMod val="20000"/>
                  <a:lumOff val="8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2" cstate="print"/>
          <a:srcRect t="2596"/>
          <a:stretch>
            <a:fillRect/>
          </a:stretch>
        </p:blipFill>
        <p:spPr bwMode="auto">
          <a:xfrm>
            <a:off x="-6350" y="0"/>
            <a:ext cx="9144000" cy="5137150"/>
          </a:xfrm>
          <a:prstGeom prst="rect">
            <a:avLst/>
          </a:prstGeom>
          <a:noFill/>
          <a:ln w="9525">
            <a:noFill/>
            <a:miter lim="800000"/>
            <a:headEnd/>
            <a:tailEnd/>
          </a:ln>
        </p:spPr>
      </p:pic>
      <p:sp>
        <p:nvSpPr>
          <p:cNvPr id="3" name="Rectangle 2"/>
          <p:cNvSpPr/>
          <p:nvPr/>
        </p:nvSpPr>
        <p:spPr>
          <a:xfrm>
            <a:off x="1638300" y="971550"/>
            <a:ext cx="5867400" cy="2923877"/>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neo-orthodox view</a:t>
            </a:r>
          </a:p>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of inspiration.</a:t>
            </a:r>
          </a:p>
          <a:p>
            <a:pPr algn="ctr">
              <a:spcBef>
                <a:spcPts val="0"/>
              </a:spcBef>
              <a:spcAft>
                <a:spcPts val="0"/>
              </a:spcAft>
              <a:tabLst>
                <a:tab pos="182880" algn="l"/>
              </a:tabLst>
              <a:defRPr/>
            </a:pPr>
            <a:endPar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Fallible words by fallible men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638300" y="971550"/>
            <a:ext cx="5867400" cy="2923877"/>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dictation theory</a:t>
            </a:r>
          </a:p>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of inspiration.</a:t>
            </a:r>
          </a:p>
          <a:p>
            <a:pPr algn="ctr">
              <a:spcBef>
                <a:spcPts val="0"/>
              </a:spcBef>
              <a:spcAft>
                <a:spcPts val="0"/>
              </a:spcAft>
              <a:tabLst>
                <a:tab pos="182880" algn="l"/>
              </a:tabLst>
              <a:defRPr/>
            </a:pPr>
            <a:endPar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Secretaries robotically transcribe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2" name="Rectangle 1"/>
          <p:cNvSpPr/>
          <p:nvPr/>
        </p:nvSpPr>
        <p:spPr>
          <a:xfrm>
            <a:off x="1143000" y="195263"/>
            <a:ext cx="6781800" cy="4710112"/>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Peter 1: 21</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for no prophecy was ever made by an act of human will, but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men moved by the Holy Spirit</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spoke from God.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1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Moved by = </a:t>
            </a:r>
            <a:r>
              <a:rPr lang="en-US" sz="2800" b="1"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en-US" sz="2800"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pheró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en-US" sz="2800"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   to bear, carry a burden, bring forth  </a:t>
            </a:r>
          </a:p>
          <a:p>
            <a:pPr>
              <a:spcBef>
                <a:spcPts val="0"/>
              </a:spcBef>
              <a:spcAft>
                <a:spcPts val="0"/>
              </a:spcAft>
              <a:tabLst>
                <a:tab pos="182880" algn="l"/>
              </a:tabLst>
              <a:defRPr/>
            </a:pPr>
            <a:endParaRPr lang="en-US" sz="1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Acts 27: 16</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when the ship was caught </a:t>
            </a:r>
            <a:r>
              <a:rPr lang="en-US" sz="2800" b="1" i="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in it</a:t>
            </a:r>
            <a:r>
              <a:rPr lang="en-US" sz="2800" b="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 and could not face the wind, we gave way </a:t>
            </a:r>
            <a:r>
              <a:rPr lang="en-US" sz="2800" b="1" i="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to it </a:t>
            </a:r>
            <a:r>
              <a:rPr lang="en-US" sz="2800" b="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and let ourselves be </a:t>
            </a:r>
            <a:r>
              <a:rPr lang="en-US" sz="2800" b="1" u="sng" dirty="0">
                <a:solidFill>
                  <a:schemeClr val="accent3">
                    <a:lumMod val="50000"/>
                  </a:schemeClr>
                </a:solidFill>
                <a:latin typeface="Arial Narrow" panose="020B0606020202030204" pitchFamily="34" charset="0"/>
                <a:ea typeface="Times New Roman" panose="02020603050405020304" pitchFamily="18" charset="0"/>
                <a:cs typeface="Arial" panose="020B0604020202020204" pitchFamily="34" charset="0"/>
              </a:rPr>
              <a:t>driven</a:t>
            </a:r>
            <a:r>
              <a:rPr lang="en-US" sz="2800" dirty="0">
                <a:solidFill>
                  <a:srgbClr val="0A0A0A"/>
                </a:solidFill>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en-US" sz="2800"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pheró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en-US" sz="2800" dirty="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en-US" sz="2800" dirty="0">
                <a:solidFill>
                  <a:srgbClr val="0A0A0A"/>
                </a:solidFill>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0A0A0A"/>
                </a:solidFill>
                <a:latin typeface="Arial Narrow" panose="020B0606020202030204" pitchFamily="34" charset="0"/>
                <a:ea typeface="Times New Roman" panose="02020603050405020304" pitchFamily="18" charset="0"/>
                <a:cs typeface="Arial" panose="020B0604020202020204" pitchFamily="34" charset="0"/>
              </a:rPr>
              <a:t>along.</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1066800" y="503605"/>
            <a:ext cx="7010400" cy="3847207"/>
          </a:xfrm>
          <a:prstGeom prst="rect">
            <a:avLst/>
          </a:prstGeom>
        </p:spPr>
        <p:txBody>
          <a:bodyPr>
            <a:spAutoFit/>
          </a:bodyPr>
          <a:lstStyle/>
          <a:p>
            <a:pP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There were limited occasions in which men were instructed to write what God told them.</a:t>
            </a:r>
            <a:endParaRPr lang="en-US" sz="4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endParaRPr lang="en-US" sz="2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36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Jeremiah 30: 2</a:t>
            </a:r>
            <a:r>
              <a:rPr lang="en-US" sz="36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3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3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Thus says the Lord, the God of Israel, ' </a:t>
            </a:r>
            <a:r>
              <a:rPr lang="en-US" sz="36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Write all the words which I have spoken to you in a book.  </a:t>
            </a:r>
            <a:endParaRPr lang="en-US" sz="36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2" cstate="print"/>
          <a:srcRect t="2596"/>
          <a:stretch>
            <a:fillRect/>
          </a:stretch>
        </p:blipFill>
        <p:spPr bwMode="auto">
          <a:xfrm>
            <a:off x="0" y="-9525"/>
            <a:ext cx="9144000" cy="5137150"/>
          </a:xfrm>
          <a:prstGeom prst="rect">
            <a:avLst/>
          </a:prstGeom>
          <a:noFill/>
          <a:ln w="9525">
            <a:noFill/>
            <a:miter lim="800000"/>
            <a:headEnd/>
            <a:tailEnd/>
          </a:ln>
        </p:spPr>
      </p:pic>
      <p:sp>
        <p:nvSpPr>
          <p:cNvPr id="3" name="Rectangle 2"/>
          <p:cNvSpPr/>
          <p:nvPr/>
        </p:nvSpPr>
        <p:spPr>
          <a:xfrm>
            <a:off x="1276350" y="666750"/>
            <a:ext cx="6591300" cy="3570208"/>
          </a:xfrm>
          <a:prstGeom prst="rect">
            <a:avLst/>
          </a:prstGeom>
        </p:spPr>
        <p:txBody>
          <a:bodyPr>
            <a:spAutoFit/>
          </a:bodyPr>
          <a:lstStyle/>
          <a:p>
            <a:pPr algn="ctr">
              <a:spcBef>
                <a:spcPts val="0"/>
              </a:spcBef>
              <a:spcAft>
                <a:spcPts val="0"/>
              </a:spcAft>
              <a:tabLst>
                <a:tab pos="182880" algn="l"/>
              </a:tabLst>
              <a:defRPr/>
            </a:pPr>
            <a:r>
              <a:rPr lang="en-US" sz="54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Last week we began a study</a:t>
            </a:r>
          </a:p>
          <a:p>
            <a:pPr algn="ctr">
              <a:spcBef>
                <a:spcPts val="0"/>
              </a:spcBef>
              <a:spcAft>
                <a:spcPts val="0"/>
              </a:spcAft>
              <a:tabLst>
                <a:tab pos="182880" algn="l"/>
              </a:tabLst>
              <a:defRPr/>
            </a:pPr>
            <a:r>
              <a:rPr lang="en-US" sz="54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of </a:t>
            </a:r>
            <a:r>
              <a:rPr lang="en-US" sz="5400" dirty="0" err="1">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bibliology</a:t>
            </a: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a:t>
            </a:r>
          </a:p>
          <a:p>
            <a:pPr algn="ctr">
              <a:spcBef>
                <a:spcPts val="0"/>
              </a:spcBef>
              <a:spcAft>
                <a:spcPts val="0"/>
              </a:spcAft>
              <a:tabLst>
                <a:tab pos="182880" algn="l"/>
              </a:tabLst>
              <a:defRPr/>
            </a:pPr>
            <a:endParaRPr lang="en-US" sz="16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This is a study of God’s  book.</a:t>
            </a:r>
          </a:p>
          <a:p>
            <a:pPr algn="ctr">
              <a:spcBef>
                <a:spcPts val="0"/>
              </a:spcBef>
              <a:spcAft>
                <a:spcPts val="0"/>
              </a:spcAft>
              <a:tabLst>
                <a:tab pos="182880" algn="l"/>
              </a:tabLst>
              <a:defRPr/>
            </a:pPr>
            <a:endParaRPr lang="en-US"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36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Greek word “</a:t>
            </a:r>
            <a:r>
              <a:rPr lang="en-US" sz="3600" dirty="0" err="1">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Biblos</a:t>
            </a:r>
            <a:r>
              <a:rPr lang="en-US" sz="36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means book.</a:t>
            </a:r>
            <a:endParaRPr lang="en-US" sz="48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2" cstate="print"/>
          <a:srcRect t="2596"/>
          <a:stretch>
            <a:fillRect/>
          </a:stretch>
        </p:blipFill>
        <p:spPr bwMode="auto">
          <a:xfrm>
            <a:off x="0" y="6350"/>
            <a:ext cx="9144000" cy="5137150"/>
          </a:xfrm>
          <a:prstGeom prst="rect">
            <a:avLst/>
          </a:prstGeom>
          <a:noFill/>
          <a:ln w="9525">
            <a:noFill/>
            <a:miter lim="800000"/>
            <a:headEnd/>
            <a:tailEnd/>
          </a:ln>
        </p:spPr>
      </p:pic>
      <p:sp>
        <p:nvSpPr>
          <p:cNvPr id="3" name="Rectangle 2"/>
          <p:cNvSpPr/>
          <p:nvPr/>
        </p:nvSpPr>
        <p:spPr>
          <a:xfrm>
            <a:off x="1828800" y="341165"/>
            <a:ext cx="5867400" cy="2215991"/>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limited inspiration theory.</a:t>
            </a:r>
          </a:p>
          <a:p>
            <a:pPr algn="ctr">
              <a:spcBef>
                <a:spcPts val="0"/>
              </a:spcBef>
              <a:spcAft>
                <a:spcPts val="0"/>
              </a:spcAft>
              <a:tabLst>
                <a:tab pos="182880" algn="l"/>
              </a:tabLst>
              <a:defRPr/>
            </a:pPr>
            <a:endParaRPr lang="en-US" sz="1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Limited influence from God</a:t>
            </a: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primarily the work of men.</a:t>
            </a:r>
          </a:p>
        </p:txBody>
      </p:sp>
      <p:sp>
        <p:nvSpPr>
          <p:cNvPr id="2" name="Rectangle 1"/>
          <p:cNvSpPr/>
          <p:nvPr/>
        </p:nvSpPr>
        <p:spPr>
          <a:xfrm>
            <a:off x="1295400" y="2557156"/>
            <a:ext cx="6934200" cy="2400657"/>
          </a:xfrm>
          <a:prstGeom prst="rect">
            <a:avLst/>
          </a:prstGeom>
        </p:spPr>
        <p:txBody>
          <a:bodyPr>
            <a:spAutoFit/>
          </a:bodyPr>
          <a:lstStyle/>
          <a:p>
            <a:pPr>
              <a:spcBef>
                <a:spcPts val="0"/>
              </a:spcBef>
              <a:spcAft>
                <a:spcPts val="0"/>
              </a:spcAft>
              <a:tabLst>
                <a:tab pos="182880" algn="l"/>
              </a:tabLst>
              <a:defRPr/>
            </a:pPr>
            <a:r>
              <a:rPr lang="en-US" sz="2800" b="1" dirty="0">
                <a:ln w="12700">
                  <a:solidFill>
                    <a:schemeClr val="tx1"/>
                  </a:solidFill>
                </a:ln>
                <a:solidFill>
                  <a:srgbClr val="FF0000"/>
                </a:solidFill>
                <a:latin typeface="Times New Roman" panose="02020603050405020304" pitchFamily="18" charset="0"/>
                <a:ea typeface="Times New Roman" panose="02020603050405020304" pitchFamily="18" charset="0"/>
                <a:cs typeface="Arial" panose="020B0604020202020204" pitchFamily="34" charset="0"/>
              </a:rPr>
              <a:t>John 17: 17 </a:t>
            </a:r>
            <a:endParaRPr lang="en-US" sz="2800" b="1" dirty="0">
              <a:ln w="12700">
                <a:solidFill>
                  <a:schemeClr val="tx1"/>
                </a:solidFill>
              </a:ln>
              <a:solidFill>
                <a:srgbClr val="FF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ln w="12700">
                  <a:solidFill>
                    <a:schemeClr val="tx1"/>
                  </a:solidFill>
                </a:ln>
                <a:solidFill>
                  <a:srgbClr val="000000"/>
                </a:solidFill>
                <a:latin typeface="Arial Narrow" panose="020B0606020202030204" pitchFamily="34" charset="0"/>
                <a:ea typeface="Times New Roman" panose="02020603050405020304" pitchFamily="18" charset="0"/>
                <a:cs typeface="Arial" panose="020B0604020202020204" pitchFamily="34" charset="0"/>
              </a:rPr>
              <a:t>Sanctify them in the truth; Your word is truth.</a:t>
            </a:r>
          </a:p>
          <a:p>
            <a:pPr>
              <a:spcBef>
                <a:spcPts val="0"/>
              </a:spcBef>
              <a:spcAft>
                <a:spcPts val="0"/>
              </a:spcAft>
              <a:tabLst>
                <a:tab pos="182880" algn="l"/>
              </a:tabLst>
              <a:defRPr/>
            </a:pPr>
            <a:endParaRPr lang="en-US" sz="1000" dirty="0">
              <a:ln w="12700">
                <a:solidFill>
                  <a:schemeClr val="tx1"/>
                </a:solidFill>
              </a:ln>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ln w="12700">
                  <a:solidFill>
                    <a:schemeClr val="tx1"/>
                  </a:solidFill>
                </a:ln>
                <a:solidFill>
                  <a:srgbClr val="FF0000"/>
                </a:solidFill>
                <a:latin typeface="Times New Roman" panose="02020603050405020304" pitchFamily="18" charset="0"/>
                <a:ea typeface="Times New Roman" panose="02020603050405020304" pitchFamily="18" charset="0"/>
                <a:cs typeface="Arial" panose="020B0604020202020204" pitchFamily="34" charset="0"/>
              </a:rPr>
              <a:t>John 8: 32 </a:t>
            </a:r>
            <a:r>
              <a:rPr lang="en-US" sz="2800" b="1" dirty="0">
                <a:ln w="12700">
                  <a:solidFill>
                    <a:schemeClr val="tx1"/>
                  </a:solidFill>
                </a:ln>
                <a:solidFill>
                  <a:srgbClr val="FF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b="1" dirty="0">
                <a:ln w="12700">
                  <a:solidFill>
                    <a:schemeClr val="tx1"/>
                  </a:solidFill>
                </a:ln>
                <a:solidFill>
                  <a:srgbClr val="000000"/>
                </a:solidFill>
                <a:latin typeface="Arial Narrow" panose="020B0606020202030204" pitchFamily="34" charset="0"/>
                <a:ea typeface="Times New Roman" panose="02020603050405020304" pitchFamily="18" charset="0"/>
                <a:cs typeface="Arial" panose="020B0604020202020204" pitchFamily="34" charset="0"/>
              </a:rPr>
              <a:t>… you will know the truth, and the truth will make you free.</a:t>
            </a:r>
            <a:endParaRPr lang="en-US" sz="2800" dirty="0">
              <a:ln w="12700">
                <a:solidFill>
                  <a:schemeClr val="tx1"/>
                </a:solidFill>
              </a:ln>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p:cNvPicPr>
          <p:nvPr/>
        </p:nvPicPr>
        <p:blipFill>
          <a:blip r:embed="rId2" cstate="print"/>
          <a:srcRect r="46667" b="33704"/>
          <a:stretch>
            <a:fillRect/>
          </a:stretch>
        </p:blipFill>
        <p:spPr bwMode="auto">
          <a:xfrm>
            <a:off x="0" y="0"/>
            <a:ext cx="9144000" cy="5186363"/>
          </a:xfrm>
          <a:prstGeom prst="rect">
            <a:avLst/>
          </a:prstGeom>
          <a:noFill/>
          <a:ln w="9525">
            <a:noFill/>
            <a:miter lim="800000"/>
            <a:headEnd/>
            <a:tailEnd/>
          </a:ln>
        </p:spPr>
      </p:pic>
      <p:sp>
        <p:nvSpPr>
          <p:cNvPr id="3" name="Rectangle 2"/>
          <p:cNvSpPr/>
          <p:nvPr/>
        </p:nvSpPr>
        <p:spPr>
          <a:xfrm>
            <a:off x="1579257" y="885021"/>
            <a:ext cx="5659743" cy="3416320"/>
          </a:xfrm>
          <a:prstGeom prst="rect">
            <a:avLst/>
          </a:prstGeom>
        </p:spPr>
        <p:txBody>
          <a:bodyPr>
            <a:spAutoFit/>
          </a:bodyPr>
          <a:lstStyle/>
          <a:p>
            <a:pPr>
              <a:defRPr/>
            </a:pPr>
            <a:r>
              <a:rPr lang="en-US" sz="4800" b="1" dirty="0">
                <a:ln w="19050">
                  <a:solidFill>
                    <a:srgbClr val="4B2711"/>
                  </a:solidFill>
                </a:ln>
                <a:solidFill>
                  <a:schemeClr val="accent6">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III</a:t>
            </a: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The accurate view of </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inspiration is that it    </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is verbal, plenary </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and  confluent.</a:t>
            </a:r>
            <a:endParaRPr lang="en-US" sz="5400" dirty="0">
              <a:ln w="19050">
                <a:solidFill>
                  <a:srgbClr val="4B2711"/>
                </a:solidFill>
              </a:ln>
              <a:solidFill>
                <a:schemeClr val="accent6">
                  <a:lumMod val="20000"/>
                  <a:lumOff val="8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762000" y="590550"/>
            <a:ext cx="7772400" cy="3754874"/>
          </a:xfrm>
          <a:prstGeom prst="rect">
            <a:avLst/>
          </a:prstGeom>
        </p:spPr>
        <p:txBody>
          <a:bodyPr>
            <a:spAutoFit/>
          </a:bodyPr>
          <a:lstStyle/>
          <a:p>
            <a:pPr>
              <a:spcBef>
                <a:spcPts val="0"/>
              </a:spcBef>
              <a:spcAft>
                <a:spcPts val="0"/>
              </a:spcAft>
              <a:tabLst>
                <a:tab pos="182880" algn="l"/>
              </a:tabLst>
              <a:defRPr/>
            </a:pPr>
            <a:r>
              <a:rPr lang="en-US" sz="54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Definition of terms : </a:t>
            </a:r>
          </a:p>
          <a:p>
            <a:pPr>
              <a:spcBef>
                <a:spcPts val="0"/>
              </a:spcBef>
              <a:spcAft>
                <a:spcPts val="0"/>
              </a:spcAft>
              <a:tabLst>
                <a:tab pos="182880" algn="l"/>
              </a:tabLst>
              <a:defRPr/>
            </a:pPr>
            <a:endParaRPr lang="en-US" sz="2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defRPr/>
            </a:pPr>
            <a:r>
              <a:rPr lang="en-US" sz="3600" dirty="0">
                <a:ln w="19050">
                  <a:solidFill>
                    <a:schemeClr val="bg1">
                      <a:lumMod val="10000"/>
                    </a:schemeClr>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Verbal</a:t>
            </a:r>
            <a:r>
              <a:rPr lang="en-US" sz="2800" dirty="0">
                <a:ln w="19050">
                  <a:solidFill>
                    <a:schemeClr val="bg1">
                      <a:lumMod val="10000"/>
                    </a:schemeClr>
                  </a:solidFill>
                </a:ln>
                <a:latin typeface="Arial" panose="020B0604020202020204" pitchFamily="34" charset="0"/>
                <a:cs typeface="Arial" panose="020B0604020202020204" pitchFamily="34" charset="0"/>
              </a:rPr>
              <a:t> </a:t>
            </a:r>
            <a:r>
              <a:rPr lang="en-US" sz="2800" b="1" dirty="0">
                <a:ln w="12700">
                  <a:solidFill>
                    <a:schemeClr val="bg1">
                      <a:lumMod val="10000"/>
                    </a:schemeClr>
                  </a:solidFill>
                </a:ln>
                <a:latin typeface="Arial" panose="020B0604020202020204" pitchFamily="34" charset="0"/>
                <a:cs typeface="Arial" panose="020B0604020202020204" pitchFamily="34" charset="0"/>
              </a:rPr>
              <a:t>:  </a:t>
            </a:r>
            <a:r>
              <a:rPr lang="en-US" sz="3400" b="1" dirty="0">
                <a:ln w="12700">
                  <a:solidFill>
                    <a:schemeClr val="bg1">
                      <a:lumMod val="10000"/>
                    </a:schemeClr>
                  </a:solidFill>
                </a:ln>
                <a:latin typeface="+mn-lt"/>
                <a:cs typeface="Arial" panose="020B0604020202020204" pitchFamily="34" charset="0"/>
              </a:rPr>
              <a:t>relating to or in the form of words.</a:t>
            </a:r>
          </a:p>
          <a:p>
            <a:pPr>
              <a:defRPr/>
            </a:pPr>
            <a:endParaRPr lang="en-US" sz="2800" dirty="0">
              <a:latin typeface="Arial" panose="020B0604020202020204" pitchFamily="34" charset="0"/>
              <a:cs typeface="Arial" panose="020B0604020202020204" pitchFamily="34" charset="0"/>
            </a:endParaRPr>
          </a:p>
          <a:p>
            <a:pPr>
              <a:defRPr/>
            </a:pPr>
            <a:r>
              <a:rPr lang="en-US" sz="36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Plenary </a:t>
            </a:r>
            <a:r>
              <a:rPr lang="en-US" sz="2800" b="1" dirty="0">
                <a:ln w="12700">
                  <a:solidFill>
                    <a:schemeClr val="bg1">
                      <a:lumMod val="10000"/>
                    </a:schemeClr>
                  </a:solidFill>
                </a:ln>
                <a:latin typeface="Arial" panose="020B0604020202020204" pitchFamily="34" charset="0"/>
                <a:cs typeface="Arial" panose="020B0604020202020204" pitchFamily="34" charset="0"/>
              </a:rPr>
              <a:t>:  </a:t>
            </a:r>
            <a:r>
              <a:rPr lang="en-US" sz="3400" b="1" dirty="0">
                <a:ln w="12700">
                  <a:solidFill>
                    <a:schemeClr val="bg1">
                      <a:lumMod val="10000"/>
                    </a:schemeClr>
                  </a:solidFill>
                </a:ln>
                <a:latin typeface="+mn-lt"/>
                <a:cs typeface="Arial" panose="020B0604020202020204" pitchFamily="34" charset="0"/>
              </a:rPr>
              <a:t>complete in every respect; </a:t>
            </a:r>
          </a:p>
          <a:p>
            <a:pPr>
              <a:defRPr/>
            </a:pPr>
            <a:endParaRPr lang="en-US" sz="2800" b="1" dirty="0">
              <a:latin typeface="Arial" panose="020B0604020202020204" pitchFamily="34" charset="0"/>
              <a:cs typeface="Arial" panose="020B0604020202020204" pitchFamily="34" charset="0"/>
            </a:endParaRPr>
          </a:p>
          <a:p>
            <a:pPr>
              <a:defRPr/>
            </a:pPr>
            <a:r>
              <a:rPr lang="en-US" sz="36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Confluent</a:t>
            </a:r>
            <a:r>
              <a:rPr lang="en-US" sz="2800" dirty="0">
                <a:latin typeface="Arial" panose="020B0604020202020204" pitchFamily="34" charset="0"/>
                <a:cs typeface="Arial" panose="020B0604020202020204" pitchFamily="34" charset="0"/>
              </a:rPr>
              <a:t> </a:t>
            </a:r>
            <a:r>
              <a:rPr lang="en-US" sz="3400" dirty="0">
                <a:ln w="12700">
                  <a:solidFill>
                    <a:schemeClr val="bg1">
                      <a:lumMod val="10000"/>
                    </a:schemeClr>
                  </a:solidFill>
                </a:ln>
                <a:latin typeface="+mn-lt"/>
                <a:cs typeface="Arial" panose="020B0604020202020204" pitchFamily="34" charset="0"/>
              </a:rPr>
              <a:t>:  </a:t>
            </a:r>
            <a:r>
              <a:rPr lang="en-US" sz="3400" b="1" dirty="0">
                <a:ln w="12700">
                  <a:solidFill>
                    <a:schemeClr val="bg1">
                      <a:lumMod val="10000"/>
                    </a:schemeClr>
                  </a:solidFill>
                </a:ln>
                <a:latin typeface="+mn-lt"/>
                <a:cs typeface="Arial" panose="020B0604020202020204" pitchFamily="34" charset="0"/>
              </a:rPr>
              <a:t>flowing or running together;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990600" y="1106488"/>
            <a:ext cx="7162800" cy="3738562"/>
          </a:xfrm>
          <a:prstGeom prst="rect">
            <a:avLst/>
          </a:prstGeom>
        </p:spPr>
        <p:txBody>
          <a:bodyPr>
            <a:spAutoFit/>
          </a:bodyPr>
          <a:lstStyle/>
          <a:p>
            <a:pPr>
              <a:lnSpc>
                <a:spcPct val="115000"/>
              </a:lnSpc>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Timothy 3: 17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lnSpc>
                <a:spcPct val="115000"/>
              </a:lnSpc>
              <a:spcBef>
                <a:spcPts val="0"/>
              </a:spcBef>
              <a:spcAft>
                <a:spcPts val="0"/>
              </a:spcAft>
              <a:tabLst>
                <a:tab pos="182880" algn="l"/>
                <a:tab pos="228600" algn="l"/>
              </a:tabLst>
              <a:defRPr/>
            </a:pP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All Scripture is inspired by God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profitable for teaching, for reproof, for correction, for training in righteousness; </a:t>
            </a:r>
          </a:p>
          <a:p>
            <a:pPr>
              <a:lnSpc>
                <a:spcPct val="115000"/>
              </a:lnSpc>
              <a:spcBef>
                <a:spcPts val="0"/>
              </a:spcBef>
              <a:spcAft>
                <a:spcPts val="0"/>
              </a:spcAft>
              <a:tabLst>
                <a:tab pos="182880" algn="l"/>
                <a:tab pos="22860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Psalms 33: 6</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lnSpc>
                <a:spcPct val="115000"/>
              </a:lnSpc>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By the word of the Lord the heavens were made,</a:t>
            </a:r>
            <a:r>
              <a:rPr lang="en-US" sz="2800" dirty="0">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by the breath of His mouth all their host.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990600" y="111077"/>
            <a:ext cx="5619167" cy="707886"/>
          </a:xfrm>
          <a:prstGeom prst="rect">
            <a:avLst/>
          </a:prstGeom>
        </p:spPr>
        <p:txBody>
          <a:bodyPr wrap="none">
            <a:spAutoFit/>
          </a:bodyPr>
          <a:lstStyle/>
          <a:p>
            <a:pPr>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scriptures are verbally inspired.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990600" y="357188"/>
            <a:ext cx="7467600" cy="4386262"/>
          </a:xfrm>
          <a:prstGeom prst="rect">
            <a:avLst/>
          </a:prstGeom>
        </p:spPr>
        <p:txBody>
          <a:bodyPr>
            <a:spAutoFit/>
          </a:bodyPr>
          <a:lstStyle/>
          <a:p>
            <a:pPr>
              <a:spcBef>
                <a:spcPts val="0"/>
              </a:spcBef>
              <a:spcAft>
                <a:spcPts val="0"/>
              </a:spcAft>
              <a:tabLst>
                <a:tab pos="182880" algn="l"/>
                <a:tab pos="228600" algn="l"/>
              </a:tabLst>
              <a:defRPr/>
            </a:pP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Galatians 3: 16</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Now the promises were spoken to Abraham and to his seed. He does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not say, "And to seeds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as referring to many, but rather to one, " And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to your seed,"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that is, Christ.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lnSpc>
                <a:spcPct val="150000"/>
              </a:lnSpc>
              <a:spcBef>
                <a:spcPts val="0"/>
              </a:spcBef>
              <a:spcAft>
                <a:spcPts val="0"/>
              </a:spcAft>
              <a:tabLst>
                <a:tab pos="182880" algn="l"/>
                <a:tab pos="228600" algn="l"/>
              </a:tabLst>
              <a:defRPr/>
            </a:pPr>
            <a:endParaRPr lang="en-US"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4: 4</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He answered and said, "It is written, 'Man shall not live on bread alone, but on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every word that proceeds out of the mouth of God.'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1028700" y="666750"/>
            <a:ext cx="7086600" cy="3540125"/>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Mark 12: 25-27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regarding the fact that the dead rise again, have you not read in the book of Moses, in the passage about the burning bush, how God spoke to him, saying, </a:t>
            </a:r>
            <a:r>
              <a:rPr lang="en-US" sz="2800" b="1"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'I am</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 God of Abraham, and the God of Isaac, and the God of Jacob'?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27</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"He is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not the God of the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dead,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but of the living; you are greatly mistaken."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p:cNvPicPr>
          <p:nvPr/>
        </p:nvPicPr>
        <p:blipFill>
          <a:blip r:embed="rId2" cstate="print"/>
          <a:srcRect/>
          <a:stretch>
            <a:fillRect/>
          </a:stretch>
        </p:blipFill>
        <p:spPr bwMode="auto">
          <a:xfrm>
            <a:off x="9525" y="1588"/>
            <a:ext cx="9144000" cy="5164137"/>
          </a:xfrm>
          <a:prstGeom prst="rect">
            <a:avLst/>
          </a:prstGeom>
          <a:noFill/>
          <a:ln w="9525">
            <a:noFill/>
            <a:miter lim="800000"/>
            <a:headEnd/>
            <a:tailEnd/>
          </a:ln>
        </p:spPr>
      </p:pic>
      <p:sp>
        <p:nvSpPr>
          <p:cNvPr id="3" name="Rectangle 2"/>
          <p:cNvSpPr/>
          <p:nvPr/>
        </p:nvSpPr>
        <p:spPr>
          <a:xfrm>
            <a:off x="1600200" y="1047750"/>
            <a:ext cx="6553200" cy="2800350"/>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5: 18</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For assuredly, I say to you, till heaven and earth pass away,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one jot</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or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one tittle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will by no means pass from the law till all is fulfilled.</a:t>
            </a:r>
          </a:p>
          <a:p>
            <a:pPr algn="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NKJV ) </a:t>
            </a:r>
          </a:p>
          <a:p>
            <a:pPr>
              <a:spcBef>
                <a:spcPts val="0"/>
              </a:spcBef>
              <a:spcAft>
                <a:spcPts val="0"/>
              </a:spcAft>
              <a:tabLst>
                <a:tab pos="182880" algn="l"/>
              </a:tabLst>
              <a:defRPr/>
            </a:pPr>
            <a:endParaRPr lang="en-US"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endParaRPr lang="en-US"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1119086" y="3848517"/>
            <a:ext cx="6925037" cy="584775"/>
          </a:xfrm>
          <a:prstGeom prst="rect">
            <a:avLst/>
          </a:prstGeom>
        </p:spPr>
        <p:txBody>
          <a:bodyPr wrap="none">
            <a:spAutoFit/>
          </a:bodyPr>
          <a:lstStyle/>
          <a:p>
            <a:pPr>
              <a:defRPr/>
            </a:pPr>
            <a:r>
              <a:rPr lang="en-US" sz="32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These were the smallest letters in the Hebrew alphabet.</a:t>
            </a:r>
            <a:endParaRPr lang="en-US" sz="3200" dirty="0">
              <a:latin typeface="Arial" panose="020B0604020202020204" pitchFamily="34" charset="0"/>
              <a:cs typeface="Arial" panose="020B0604020202020204" pitchFamily="34" charset="0"/>
            </a:endParaRPr>
          </a:p>
        </p:txBody>
      </p:sp>
      <p:pic>
        <p:nvPicPr>
          <p:cNvPr id="28677" name="Picture 2" descr="tittle3"/>
          <p:cNvPicPr>
            <a:picLocks noChangeAspect="1" noChangeArrowheads="1"/>
          </p:cNvPicPr>
          <p:nvPr/>
        </p:nvPicPr>
        <p:blipFill>
          <a:blip r:embed="rId3" cstate="print"/>
          <a:srcRect/>
          <a:stretch>
            <a:fillRect/>
          </a:stretch>
        </p:blipFill>
        <p:spPr bwMode="auto">
          <a:xfrm>
            <a:off x="8191500" y="4191000"/>
            <a:ext cx="952500" cy="952500"/>
          </a:xfrm>
          <a:prstGeom prst="rect">
            <a:avLst/>
          </a:prstGeom>
          <a:noFill/>
          <a:ln w="9525">
            <a:noFill/>
            <a:miter lim="800000"/>
            <a:headEnd/>
            <a:tailEnd/>
          </a:ln>
        </p:spPr>
      </p:pic>
      <p:pic>
        <p:nvPicPr>
          <p:cNvPr id="28678" name="Picture 2" descr="jot"/>
          <p:cNvPicPr>
            <a:picLocks noChangeAspect="1" noChangeArrowheads="1"/>
          </p:cNvPicPr>
          <p:nvPr/>
        </p:nvPicPr>
        <p:blipFill>
          <a:blip r:embed="rId4" cstate="print"/>
          <a:srcRect/>
          <a:stretch>
            <a:fillRect/>
          </a:stretch>
        </p:blipFill>
        <p:spPr bwMode="auto">
          <a:xfrm>
            <a:off x="0" y="4176713"/>
            <a:ext cx="952500" cy="954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638300" y="1123950"/>
            <a:ext cx="5867400" cy="2616101"/>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inspiration of the scriptures is plenary.</a:t>
            </a:r>
          </a:p>
          <a:p>
            <a:pPr algn="ctr">
              <a:spcBef>
                <a:spcPts val="0"/>
              </a:spcBef>
              <a:spcAft>
                <a:spcPts val="0"/>
              </a:spcAft>
              <a:tabLst>
                <a:tab pos="182880" algn="l"/>
              </a:tabLst>
              <a:defRPr/>
            </a:pPr>
            <a:endParaRPr lang="en-US" sz="2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Every word is from God</a:t>
            </a:r>
            <a:r>
              <a:rPr lang="en-US" sz="48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a:t>
            </a:r>
            <a:endPar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638300" y="819150"/>
            <a:ext cx="5867400" cy="3231654"/>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inspiration of the scriptures is confluent.</a:t>
            </a:r>
          </a:p>
          <a:p>
            <a:pPr algn="ctr">
              <a:spcBef>
                <a:spcPts val="0"/>
              </a:spcBef>
              <a:spcAft>
                <a:spcPts val="0"/>
              </a:spcAft>
              <a:tabLst>
                <a:tab pos="182880" algn="l"/>
              </a:tabLst>
              <a:defRPr/>
            </a:pPr>
            <a:endParaRPr lang="en-US" sz="2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God is the author and</a:t>
            </a: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m</a:t>
            </a:r>
            <a:r>
              <a:rPr lang="en-US" sz="400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en </a:t>
            </a: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are the writers</a:t>
            </a:r>
            <a:r>
              <a:rPr lang="en-US" sz="48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a:t>
            </a:r>
            <a:endPar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p:cNvPicPr>
          <p:nvPr/>
        </p:nvPicPr>
        <p:blipFill>
          <a:blip r:embed="rId2" cstate="print"/>
          <a:srcRect/>
          <a:stretch>
            <a:fillRect/>
          </a:stretch>
        </p:blipFill>
        <p:spPr bwMode="auto">
          <a:xfrm>
            <a:off x="0" y="0"/>
            <a:ext cx="9147175" cy="5165725"/>
          </a:xfrm>
          <a:prstGeom prst="rect">
            <a:avLst/>
          </a:prstGeom>
          <a:noFill/>
          <a:ln w="9525">
            <a:noFill/>
            <a:miter lim="800000"/>
            <a:headEnd/>
            <a:tailEnd/>
          </a:ln>
        </p:spPr>
      </p:pic>
      <p:sp>
        <p:nvSpPr>
          <p:cNvPr id="4" name="Rectangle 3"/>
          <p:cNvSpPr/>
          <p:nvPr/>
        </p:nvSpPr>
        <p:spPr>
          <a:xfrm>
            <a:off x="1030288" y="1244600"/>
            <a:ext cx="7086600" cy="26765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Peter 1: 20-21</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know this first of all, that no prophecy of Scripture is a matter of one's own interpretation,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21</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no prophecy was ever made by an act of human will, but </a:t>
            </a:r>
            <a:r>
              <a:rPr lang="en-US" sz="2800" b="1" u="sng" dirty="0">
                <a:solidFill>
                  <a:schemeClr val="accent3">
                    <a:lumMod val="50000"/>
                  </a:schemeClr>
                </a:solidFill>
                <a:latin typeface="Arial Narrow" panose="020B0606020202030204" pitchFamily="34" charset="0"/>
                <a:ea typeface="Times New Roman" panose="02020603050405020304" pitchFamily="18" charset="0"/>
                <a:cs typeface="Arial" panose="020B0604020202020204" pitchFamily="34" charset="0"/>
              </a:rPr>
              <a:t>men moved by the Holy Spirit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spoke from God.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2" name="Rectangle 1"/>
          <p:cNvSpPr/>
          <p:nvPr/>
        </p:nvSpPr>
        <p:spPr>
          <a:xfrm>
            <a:off x="1741674" y="590550"/>
            <a:ext cx="5660652" cy="4093428"/>
          </a:xfrm>
          <a:prstGeom prst="rect">
            <a:avLst/>
          </a:prstGeom>
        </p:spPr>
        <p:txBody>
          <a:bodyPr wrap="none">
            <a:spAutoFit/>
          </a:bodyPr>
          <a:lstStyle/>
          <a:p>
            <a:pPr algn="ctr">
              <a:defRPr/>
            </a:pPr>
            <a:r>
              <a:rPr lang="en-US" sz="4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The bible is naturally divided into</a:t>
            </a:r>
          </a:p>
          <a:p>
            <a:pPr algn="ctr">
              <a:defRPr/>
            </a:pPr>
            <a:r>
              <a:rPr lang="en-US" sz="4000" dirty="0">
                <a:ln w="19050">
                  <a:solidFill>
                    <a:srgbClr val="640000"/>
                  </a:solidFill>
                </a:ln>
                <a:solidFill>
                  <a:schemeClr val="accent6">
                    <a:lumMod val="20000"/>
                    <a:lumOff val="80000"/>
                  </a:schemeClr>
                </a:solidFill>
                <a:latin typeface="BlizzardD" panose="03060702030305070604" pitchFamily="66" charset="0"/>
                <a:cs typeface="Arial" panose="020B0604020202020204" pitchFamily="34" charset="0"/>
              </a:rPr>
              <a:t>the Old and New Covenants. </a:t>
            </a:r>
          </a:p>
          <a:p>
            <a:pPr algn="ctr">
              <a:defRPr/>
            </a:pPr>
            <a:endParaRPr lang="en-US" sz="1600" dirty="0">
              <a:ln w="19050">
                <a:solidFill>
                  <a:srgbClr val="640000"/>
                </a:solidFill>
              </a:ln>
              <a:solidFill>
                <a:schemeClr val="accent6">
                  <a:lumMod val="20000"/>
                  <a:lumOff val="80000"/>
                </a:schemeClr>
              </a:solidFill>
              <a:latin typeface="BlizzardD" panose="03060702030305070604" pitchFamily="66" charset="0"/>
              <a:cs typeface="Arial" panose="020B0604020202020204" pitchFamily="34" charset="0"/>
            </a:endParaRPr>
          </a:p>
          <a:p>
            <a:pPr algn="ctr">
              <a:defRPr/>
            </a:pPr>
            <a:r>
              <a:rPr lang="en-US" sz="4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Chapters and verses are modern</a:t>
            </a:r>
          </a:p>
          <a:p>
            <a:pPr algn="ctr">
              <a:defRPr/>
            </a:pPr>
            <a:r>
              <a:rPr lang="en-US" sz="4000" dirty="0">
                <a:ln w="19050">
                  <a:solidFill>
                    <a:srgbClr val="640000"/>
                  </a:solidFill>
                </a:ln>
                <a:solidFill>
                  <a:schemeClr val="accent6">
                    <a:lumMod val="20000"/>
                    <a:lumOff val="80000"/>
                  </a:schemeClr>
                </a:solidFill>
                <a:latin typeface="BlizzardD" panose="03060702030305070604" pitchFamily="66" charset="0"/>
                <a:cs typeface="Arial" panose="020B0604020202020204" pitchFamily="34" charset="0"/>
              </a:rPr>
              <a:t>additions for convenience of study.</a:t>
            </a:r>
          </a:p>
          <a:p>
            <a:pPr algn="ctr">
              <a:defRPr/>
            </a:pPr>
            <a:endParaRPr lang="en-US" sz="2800" dirty="0">
              <a:ln w="19050">
                <a:solidFill>
                  <a:srgbClr val="640000"/>
                </a:solidFill>
              </a:ln>
              <a:solidFill>
                <a:schemeClr val="accent6">
                  <a:lumMod val="20000"/>
                  <a:lumOff val="80000"/>
                </a:schemeClr>
              </a:solidFill>
              <a:latin typeface="+mn-lt"/>
              <a:cs typeface="Arial" panose="020B0604020202020204" pitchFamily="34" charset="0"/>
            </a:endParaRPr>
          </a:p>
          <a:p>
            <a:pPr algn="ctr">
              <a:defRPr/>
            </a:pPr>
            <a:r>
              <a:rPr lang="en-US" sz="2800" b="1" dirty="0">
                <a:ln w="15875">
                  <a:solidFill>
                    <a:srgbClr val="070246"/>
                  </a:solidFill>
                </a:ln>
                <a:latin typeface="+mn-lt"/>
                <a:cs typeface="Arial" panose="020B0604020202020204" pitchFamily="34" charset="0"/>
              </a:rPr>
              <a:t>ENARCHHNOLOGOCKAIOLOGOC </a:t>
            </a:r>
          </a:p>
          <a:p>
            <a:pPr algn="ctr">
              <a:defRPr/>
            </a:pPr>
            <a:r>
              <a:rPr lang="en-US" sz="2800" b="1" dirty="0">
                <a:ln w="15875">
                  <a:solidFill>
                    <a:srgbClr val="070246"/>
                  </a:solidFill>
                </a:ln>
                <a:latin typeface="+mn-lt"/>
                <a:cs typeface="Arial" panose="020B0604020202020204" pitchFamily="34" charset="0"/>
              </a:rPr>
              <a:t>( </a:t>
            </a:r>
            <a:r>
              <a:rPr lang="en-US" sz="2600" b="1" dirty="0">
                <a:ln w="15875">
                  <a:solidFill>
                    <a:srgbClr val="070246"/>
                  </a:solidFill>
                </a:ln>
                <a:latin typeface="+mn-lt"/>
                <a:cs typeface="Arial" panose="020B0604020202020204" pitchFamily="34" charset="0"/>
              </a:rPr>
              <a:t>THISISHOWENGLISHWOULDLOOK </a:t>
            </a:r>
            <a:r>
              <a:rPr lang="en-US" sz="2800" b="1" dirty="0">
                <a:ln w="15875">
                  <a:solidFill>
                    <a:srgbClr val="070246"/>
                  </a:solidFill>
                </a:ln>
                <a:latin typeface="+mn-lt"/>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p:cNvPicPr>
          <p:nvPr/>
        </p:nvPicPr>
        <p:blipFill>
          <a:blip r:embed="rId2" cstate="print"/>
          <a:srcRect/>
          <a:stretch>
            <a:fillRect/>
          </a:stretch>
        </p:blipFill>
        <p:spPr bwMode="auto">
          <a:xfrm>
            <a:off x="0" y="0"/>
            <a:ext cx="9147175" cy="5165725"/>
          </a:xfrm>
          <a:prstGeom prst="rect">
            <a:avLst/>
          </a:prstGeom>
          <a:noFill/>
          <a:ln w="9525">
            <a:noFill/>
            <a:miter lim="800000"/>
            <a:headEnd/>
            <a:tailEnd/>
          </a:ln>
        </p:spPr>
      </p:pic>
      <p:sp>
        <p:nvSpPr>
          <p:cNvPr id="2" name="Rectangle 1"/>
          <p:cNvSpPr/>
          <p:nvPr/>
        </p:nvSpPr>
        <p:spPr>
          <a:xfrm>
            <a:off x="762000" y="166688"/>
            <a:ext cx="8153400" cy="4832350"/>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Peter 1: 10-12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As to this salvation, the prophets who prophesied of the grace that would come to you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made careful searches and inquiries,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11</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seeking to know</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what person or time the Spirit of Christ within them was indicating as He predicted the sufferings of Christ and the glories to follow.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12</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It was revealed to them that they were not serving themselves, but you, in these things which now have been announced to you through those who preached the gospel to you by the Holy Spirit sent from heaven — things into which angels long to look.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p:cNvPicPr>
          <p:nvPr/>
        </p:nvPicPr>
        <p:blipFill>
          <a:blip r:embed="rId2" cstate="print"/>
          <a:srcRect/>
          <a:stretch>
            <a:fillRect/>
          </a:stretch>
        </p:blipFill>
        <p:spPr bwMode="auto">
          <a:xfrm>
            <a:off x="0" y="0"/>
            <a:ext cx="9144000" cy="5149850"/>
          </a:xfrm>
          <a:prstGeom prst="rect">
            <a:avLst/>
          </a:prstGeom>
          <a:noFill/>
          <a:ln w="9525">
            <a:noFill/>
            <a:miter lim="800000"/>
            <a:headEnd/>
            <a:tailEnd/>
          </a:ln>
        </p:spPr>
      </p:pic>
      <p:sp>
        <p:nvSpPr>
          <p:cNvPr id="33795" name="Rectangle 1"/>
          <p:cNvSpPr>
            <a:spLocks noChangeArrowheads="1"/>
          </p:cNvSpPr>
          <p:nvPr/>
        </p:nvSpPr>
        <p:spPr bwMode="auto">
          <a:xfrm>
            <a:off x="2743200" y="1047750"/>
            <a:ext cx="5715000" cy="2000250"/>
          </a:xfrm>
          <a:prstGeom prst="rect">
            <a:avLst/>
          </a:prstGeom>
          <a:noFill/>
          <a:ln w="9525">
            <a:noFill/>
            <a:miter lim="800000"/>
            <a:headEnd/>
            <a:tailEnd/>
          </a:ln>
        </p:spPr>
        <p:txBody>
          <a:bodyPr>
            <a:spAutoFit/>
          </a:bodyPr>
          <a:lstStyle/>
          <a:p>
            <a:r>
              <a:rPr lang="en-US" sz="3200" b="1">
                <a:solidFill>
                  <a:srgbClr val="462300"/>
                </a:solidFill>
                <a:latin typeface="Arial Narrow" pitchFamily="34" charset="0"/>
                <a:cs typeface="Times New Roman" pitchFamily="18" charset="0"/>
              </a:rPr>
              <a:t>For as often as you eat this bread and drink the cup, you proclaim the Lord's death until He comes. </a:t>
            </a:r>
            <a:endParaRPr lang="en-US" sz="3200" b="1">
              <a:latin typeface="Times New Roman" pitchFamily="18" charset="0"/>
              <a:cs typeface="Times New Roman" pitchFamily="18" charset="0"/>
            </a:endParaRPr>
          </a:p>
          <a:p>
            <a:r>
              <a:rPr lang="en-US">
                <a:latin typeface="Arial Narrow" pitchFamily="34" charset="0"/>
                <a:cs typeface="Times New Roman" pitchFamily="18" charset="0"/>
              </a:rPr>
              <a:t>                                              </a:t>
            </a:r>
            <a:r>
              <a:rPr lang="en-US" sz="2600" b="1">
                <a:latin typeface="Times New Roman" pitchFamily="18" charset="0"/>
                <a:cs typeface="Times New Roman" pitchFamily="18" charset="0"/>
              </a:rPr>
              <a:t> </a:t>
            </a:r>
            <a:r>
              <a:rPr lang="en-US" sz="2600" b="1">
                <a:solidFill>
                  <a:srgbClr val="C00000"/>
                </a:solidFill>
                <a:latin typeface="Times New Roman" pitchFamily="18" charset="0"/>
                <a:cs typeface="Times New Roman" pitchFamily="18" charset="0"/>
              </a:rPr>
              <a:t>I Corinthians 11: 26</a:t>
            </a:r>
            <a:endParaRPr lang="en-US" sz="2600" b="1">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1"/>
          <p:cNvPicPr>
            <a:picLocks noChangeAspect="1"/>
          </p:cNvPicPr>
          <p:nvPr/>
        </p:nvPicPr>
        <p:blipFill>
          <a:blip r:embed="rId3" cstate="print"/>
          <a:srcRect/>
          <a:stretch>
            <a:fillRect/>
          </a:stretch>
        </p:blipFill>
        <p:spPr bwMode="auto">
          <a:xfrm>
            <a:off x="3175" y="0"/>
            <a:ext cx="9137650" cy="5143500"/>
          </a:xfrm>
          <a:prstGeom prst="rect">
            <a:avLst/>
          </a:prstGeom>
          <a:noFill/>
          <a:ln w="9525">
            <a:noFill/>
            <a:miter lim="800000"/>
            <a:headEnd/>
            <a:tailEnd/>
          </a:ln>
        </p:spPr>
      </p:pic>
      <p:pic>
        <p:nvPicPr>
          <p:cNvPr id="34819" name="Picture 2"/>
          <p:cNvPicPr>
            <a:picLocks noChangeAspect="1"/>
          </p:cNvPicPr>
          <p:nvPr/>
        </p:nvPicPr>
        <p:blipFill>
          <a:blip r:embed="rId4" cstate="print"/>
          <a:srcRect/>
          <a:stretch>
            <a:fillRect/>
          </a:stretch>
        </p:blipFill>
        <p:spPr bwMode="auto">
          <a:xfrm>
            <a:off x="6953250" y="3257550"/>
            <a:ext cx="2190750" cy="1809750"/>
          </a:xfrm>
          <a:prstGeom prst="rect">
            <a:avLst/>
          </a:prstGeom>
          <a:noFill/>
          <a:ln w="9525">
            <a:noFill/>
            <a:miter lim="800000"/>
            <a:headEnd/>
            <a:tailEnd/>
          </a:ln>
        </p:spPr>
      </p:pic>
      <p:sp>
        <p:nvSpPr>
          <p:cNvPr id="4" name="Rectangle 3"/>
          <p:cNvSpPr/>
          <p:nvPr/>
        </p:nvSpPr>
        <p:spPr>
          <a:xfrm>
            <a:off x="381000" y="182225"/>
            <a:ext cx="7924800" cy="2369880"/>
          </a:xfrm>
          <a:prstGeom prst="rect">
            <a:avLst/>
          </a:prstGeom>
        </p:spPr>
        <p:txBody>
          <a:bodyPr>
            <a:spAutoFit/>
          </a:bodyPr>
          <a:lstStyle/>
          <a:p>
            <a:pPr>
              <a:spcBef>
                <a:spcPts val="0"/>
              </a:spcBef>
              <a:spcAft>
                <a:spcPts val="0"/>
              </a:spcAft>
              <a:tabLst>
                <a:tab pos="182880" algn="l"/>
              </a:tabLst>
              <a:defRPr/>
            </a:pPr>
            <a:r>
              <a:rPr lang="en-US" sz="6000" dirty="0">
                <a:ln w="12700">
                  <a:solidFill>
                    <a:srgbClr val="640000"/>
                  </a:solidFill>
                </a:ln>
                <a:solidFill>
                  <a:srgbClr val="FFFF00"/>
                </a:solidFill>
                <a:latin typeface="BlizzardD" panose="03060702030305070604" pitchFamily="66" charset="0"/>
                <a:ea typeface="Times New Roman" panose="02020603050405020304" pitchFamily="18" charset="0"/>
                <a:cs typeface="Arial" panose="020B0604020202020204" pitchFamily="34" charset="0"/>
              </a:rPr>
              <a:t>Correction :</a:t>
            </a:r>
          </a:p>
          <a:p>
            <a:pPr>
              <a:spcBef>
                <a:spcPts val="0"/>
              </a:spcBef>
              <a:spcAft>
                <a:spcPts val="0"/>
              </a:spcAft>
              <a:tabLst>
                <a:tab pos="182880" algn="l"/>
              </a:tabLst>
              <a:defRPr/>
            </a:pPr>
            <a:r>
              <a:rPr lang="en-US" sz="4400" dirty="0">
                <a:ln w="12700">
                  <a:solidFill>
                    <a:srgbClr val="640000"/>
                  </a:solidFill>
                </a:ln>
                <a:solidFill>
                  <a:srgbClr val="FFFF00"/>
                </a:solidFill>
                <a:latin typeface="BlizzardD" panose="03060702030305070604" pitchFamily="66" charset="0"/>
                <a:ea typeface="Times New Roman" panose="02020603050405020304" pitchFamily="18" charset="0"/>
                <a:cs typeface="Arial" panose="020B0604020202020204" pitchFamily="34" charset="0"/>
              </a:rPr>
              <a:t>200 Billion stars in the Milky Way </a:t>
            </a:r>
          </a:p>
          <a:p>
            <a:pPr>
              <a:spcBef>
                <a:spcPts val="0"/>
              </a:spcBef>
              <a:spcAft>
                <a:spcPts val="0"/>
              </a:spcAft>
              <a:tabLst>
                <a:tab pos="182880" algn="l"/>
              </a:tabLst>
              <a:defRPr/>
            </a:pPr>
            <a:r>
              <a:rPr lang="en-US" sz="4400" dirty="0">
                <a:ln w="12700">
                  <a:solidFill>
                    <a:srgbClr val="640000"/>
                  </a:solidFill>
                </a:ln>
                <a:solidFill>
                  <a:srgbClr val="FFFF00"/>
                </a:solidFill>
                <a:latin typeface="BlizzardD" panose="03060702030305070604" pitchFamily="66" charset="0"/>
                <a:ea typeface="Times New Roman" panose="02020603050405020304" pitchFamily="18" charset="0"/>
                <a:cs typeface="Arial" panose="020B0604020202020204" pitchFamily="34" charset="0"/>
              </a:rPr>
              <a:t>100 Billion galaxies in the universe</a:t>
            </a:r>
          </a:p>
        </p:txBody>
      </p:sp>
      <p:sp>
        <p:nvSpPr>
          <p:cNvPr id="3" name="Rectangle 2"/>
          <p:cNvSpPr/>
          <p:nvPr/>
        </p:nvSpPr>
        <p:spPr>
          <a:xfrm>
            <a:off x="533400" y="4400550"/>
            <a:ext cx="6227987" cy="523220"/>
          </a:xfrm>
          <a:prstGeom prst="rect">
            <a:avLst/>
          </a:prstGeom>
        </p:spPr>
        <p:txBody>
          <a:bodyPr wrap="none">
            <a:spAutoFit/>
          </a:bodyPr>
          <a:lstStyle/>
          <a:p>
            <a:pPr>
              <a:defRPr/>
            </a:pPr>
            <a:r>
              <a:rPr lang="en-US" sz="2800" dirty="0">
                <a:ln w="9525">
                  <a:solidFill>
                    <a:srgbClr val="FFC000"/>
                  </a:solidFill>
                </a:ln>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1,000,000,000,000,000,000,000,000  stars</a:t>
            </a:r>
            <a:endParaRPr lang="en-US" sz="2800" dirty="0">
              <a:ln w="9525">
                <a:solidFill>
                  <a:srgbClr val="FFC000"/>
                </a:solid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638300" y="590550"/>
            <a:ext cx="5867400" cy="3693319"/>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We have seen that God has  communicated with man</a:t>
            </a:r>
          </a:p>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in two ways.</a:t>
            </a:r>
          </a:p>
          <a:p>
            <a:pPr algn="ctr">
              <a:spcBef>
                <a:spcPts val="0"/>
              </a:spcBef>
              <a:spcAft>
                <a:spcPts val="0"/>
              </a:spcAft>
              <a:tabLst>
                <a:tab pos="182880" algn="l"/>
              </a:tabLst>
              <a:defRPr/>
            </a:pPr>
            <a:endParaRPr lang="en-US" sz="1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General</a:t>
            </a:r>
          </a:p>
          <a:p>
            <a:pPr algn="ctr">
              <a:spcBef>
                <a:spcPts val="0"/>
              </a:spcBef>
              <a:spcAft>
                <a:spcPts val="0"/>
              </a:spcAft>
              <a:tabLst>
                <a:tab pos="182880" algn="l"/>
              </a:tabLst>
              <a:defRPr/>
            </a:pPr>
            <a:r>
              <a:rPr lang="en-US" sz="4000" dirty="0">
                <a:ln w="19050">
                  <a:solidFill>
                    <a:srgbClr val="070246"/>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Special</a:t>
            </a:r>
            <a:endParaRPr lang="en-US" sz="40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885950" y="1123950"/>
            <a:ext cx="5372100" cy="2308324"/>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This lesson will address how God revealed Himself to man in the Holy Scriptures.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p:cNvPicPr>
          <p:nvPr/>
        </p:nvPicPr>
        <p:blipFill>
          <a:blip r:embed="rId2" cstate="print"/>
          <a:srcRect r="46667" b="33704"/>
          <a:stretch>
            <a:fillRect/>
          </a:stretch>
        </p:blipFill>
        <p:spPr bwMode="auto">
          <a:xfrm>
            <a:off x="0" y="0"/>
            <a:ext cx="9144000" cy="5186363"/>
          </a:xfrm>
          <a:prstGeom prst="rect">
            <a:avLst/>
          </a:prstGeom>
          <a:noFill/>
          <a:ln w="9525">
            <a:noFill/>
            <a:miter lim="800000"/>
            <a:headEnd/>
            <a:tailEnd/>
          </a:ln>
        </p:spPr>
      </p:pic>
      <p:sp>
        <p:nvSpPr>
          <p:cNvPr id="3" name="Rectangle 2"/>
          <p:cNvSpPr/>
          <p:nvPr/>
        </p:nvSpPr>
        <p:spPr>
          <a:xfrm>
            <a:off x="1507090" y="1123950"/>
            <a:ext cx="6129820" cy="2585323"/>
          </a:xfrm>
          <a:prstGeom prst="rect">
            <a:avLst/>
          </a:prstGeom>
        </p:spPr>
        <p:txBody>
          <a:bodyPr wrap="none">
            <a:spAutoFit/>
          </a:bodyPr>
          <a:lstStyle/>
          <a:p>
            <a:pPr>
              <a:defRPr/>
            </a:pPr>
            <a:r>
              <a:rPr lang="en-US" sz="4800" b="1" dirty="0">
                <a:ln w="19050">
                  <a:solidFill>
                    <a:srgbClr val="4B2711"/>
                  </a:solidFill>
                </a:ln>
                <a:solidFill>
                  <a:schemeClr val="accent6">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The scriptures affirm that</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they are given to man</a:t>
            </a:r>
          </a:p>
          <a:p>
            <a:pPr>
              <a:defRPr/>
            </a:pPr>
            <a:r>
              <a:rPr lang="en-US" sz="5400" dirty="0">
                <a:ln w="19050">
                  <a:solidFill>
                    <a:srgbClr val="4B2711"/>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     by God via inspiration.</a:t>
            </a:r>
            <a:endParaRPr lang="en-US" sz="5400" dirty="0">
              <a:ln w="19050">
                <a:solidFill>
                  <a:srgbClr val="4B2711"/>
                </a:solidFill>
              </a:ln>
              <a:solidFill>
                <a:schemeClr val="accent6">
                  <a:lumMod val="20000"/>
                  <a:lumOff val="8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p:cNvPicPr>
          <p:nvPr/>
        </p:nvPicPr>
        <p:blipFill>
          <a:blip r:embed="rId2" cstate="print"/>
          <a:srcRect t="2596"/>
          <a:stretch>
            <a:fillRect/>
          </a:stretch>
        </p:blipFill>
        <p:spPr bwMode="auto">
          <a:xfrm>
            <a:off x="0" y="0"/>
            <a:ext cx="9144000" cy="5137150"/>
          </a:xfrm>
          <a:prstGeom prst="rect">
            <a:avLst/>
          </a:prstGeom>
          <a:noFill/>
          <a:ln w="9525">
            <a:noFill/>
            <a:miter lim="800000"/>
            <a:headEnd/>
            <a:tailEnd/>
          </a:ln>
        </p:spPr>
      </p:pic>
      <p:sp>
        <p:nvSpPr>
          <p:cNvPr id="3" name="Rectangle 2"/>
          <p:cNvSpPr/>
          <p:nvPr/>
        </p:nvSpPr>
        <p:spPr>
          <a:xfrm>
            <a:off x="1771650" y="1276350"/>
            <a:ext cx="5600700" cy="1569660"/>
          </a:xfrm>
          <a:prstGeom prst="rect">
            <a:avLst/>
          </a:prstGeom>
        </p:spPr>
        <p:txBody>
          <a:bodyPr>
            <a:spAutoFit/>
          </a:bodyPr>
          <a:lstStyle/>
          <a:p>
            <a:pPr algn="ctr">
              <a:spcBef>
                <a:spcPts val="0"/>
              </a:spcBef>
              <a:spcAft>
                <a:spcPts val="0"/>
              </a:spcAft>
              <a:tabLst>
                <a:tab pos="182880" algn="l"/>
              </a:tabLst>
              <a:defRPr/>
            </a:pPr>
            <a:r>
              <a:rPr lang="en-US" sz="4800" dirty="0">
                <a:ln w="19050">
                  <a:solidFill>
                    <a:srgbClr val="640000"/>
                  </a:solidFill>
                </a:ln>
                <a:solidFill>
                  <a:schemeClr val="accent6">
                    <a:lumMod val="20000"/>
                    <a:lumOff val="80000"/>
                  </a:schemeClr>
                </a:solidFill>
                <a:latin typeface="BlizzardD" panose="03060702030305070604" pitchFamily="66" charset="0"/>
                <a:ea typeface="Times New Roman" panose="02020603050405020304" pitchFamily="18" charset="0"/>
                <a:cs typeface="Arial" panose="020B0604020202020204" pitchFamily="34" charset="0"/>
              </a:rPr>
              <a:t>God spoke to man through the prophets of old.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1485900" y="995363"/>
            <a:ext cx="6172200" cy="3109912"/>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Daniel 9: 9-10</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To the Lord our God belong compassion and forgiveness, for we have rebelled against Him;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10</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nor have we obeyed the voice of the Lord our God, to walk in His teachings which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He set before us through His servants the prophets.</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cstate="print"/>
          <a:srcRect/>
          <a:stretch>
            <a:fillRect/>
          </a:stretch>
        </p:blipFill>
        <p:spPr bwMode="auto">
          <a:xfrm>
            <a:off x="0" y="-31750"/>
            <a:ext cx="9144000" cy="5164138"/>
          </a:xfrm>
          <a:prstGeom prst="rect">
            <a:avLst/>
          </a:prstGeom>
          <a:noFill/>
          <a:ln w="9525">
            <a:noFill/>
            <a:miter lim="800000"/>
            <a:headEnd/>
            <a:tailEnd/>
          </a:ln>
        </p:spPr>
      </p:pic>
      <p:sp>
        <p:nvSpPr>
          <p:cNvPr id="3" name="Rectangle 2"/>
          <p:cNvSpPr/>
          <p:nvPr/>
        </p:nvSpPr>
        <p:spPr>
          <a:xfrm>
            <a:off x="1181100" y="1047750"/>
            <a:ext cx="6781800" cy="2678113"/>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Zechariah 1: 6</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did not My words and My statutes, </a:t>
            </a:r>
            <a:r>
              <a:rPr lang="en-US" sz="2800" b="1" u="dbl" dirty="0">
                <a:solidFill>
                  <a:srgbClr val="50005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which I commanded My servants the prophets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overtake your fathers? Then they repented and said, ' As the Lord of hosts purposed to do to us in accordance with our ways and our deeds.</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8128</TotalTime>
  <Words>1244</Words>
  <Application>Microsoft Office PowerPoint</Application>
  <PresentationFormat>On-screen Show (16:9)</PresentationFormat>
  <Paragraphs>117</Paragraphs>
  <Slides>32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Script MT Bold</vt:lpstr>
      <vt:lpstr>Times New Roman</vt:lpstr>
      <vt:lpstr>Arial Narrow</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Windows User</cp:lastModifiedBy>
  <cp:revision>356</cp:revision>
  <dcterms:created xsi:type="dcterms:W3CDTF">2013-07-27T15:59:10Z</dcterms:created>
  <dcterms:modified xsi:type="dcterms:W3CDTF">2018-01-22T13:07:12Z</dcterms:modified>
</cp:coreProperties>
</file>